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2.xml" ContentType="application/vnd.openxmlformats-officedocument.presentationml.tags+xml"/>
  <Override PartName="/ppt/notesSlides/notesSlide64.xml" ContentType="application/vnd.openxmlformats-officedocument.presentationml.notesSlide+xml"/>
  <Override PartName="/ppt/tags/tag3.xml" ContentType="application/vnd.openxmlformats-officedocument.presentationml.tags+xml"/>
  <Override PartName="/ppt/notesSlides/notesSlide6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6.xml" ContentType="application/vnd.openxmlformats-officedocument.presentationml.notesSlide+xml"/>
  <Override PartName="/ppt/tags/tag6.xml" ContentType="application/vnd.openxmlformats-officedocument.presentationml.tags+xml"/>
  <Override PartName="/ppt/notesSlides/notesSlide67.xml" ContentType="application/vnd.openxmlformats-officedocument.presentationml.notesSlide+xml"/>
  <Override PartName="/ppt/tags/tag7.xml" ContentType="application/vnd.openxmlformats-officedocument.presentationml.tags+xml"/>
  <Override PartName="/ppt/notesSlides/notesSlide68.xml" ContentType="application/vnd.openxmlformats-officedocument.presentationml.notesSlide+xml"/>
  <Override PartName="/ppt/tags/tag8.xml" ContentType="application/vnd.openxmlformats-officedocument.presentationml.tags+xml"/>
  <Override PartName="/ppt/notesSlides/notesSlide69.xml" ContentType="application/vnd.openxmlformats-officedocument.presentationml.notesSlide+xml"/>
  <Override PartName="/ppt/tags/tag9.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10.xml" ContentType="application/vnd.openxmlformats-officedocument.presentationml.tags+xml"/>
  <Override PartName="/ppt/notesSlides/notesSlide111.xml" ContentType="application/vnd.openxmlformats-officedocument.presentationml.notesSlide+xml"/>
  <Override PartName="/ppt/tags/tag11.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12.xml" ContentType="application/vnd.openxmlformats-officedocument.presentationml.tags+xml"/>
  <Override PartName="/ppt/notesSlides/notesSlide114.xml" ContentType="application/vnd.openxmlformats-officedocument.presentationml.notesSlide+xml"/>
  <Override PartName="/ppt/tags/tag13.xml" ContentType="application/vnd.openxmlformats-officedocument.presentationml.tags+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omments/modernComment_171_663F73A1.xml" ContentType="application/vnd.ms-powerpoint.comments+xml"/>
  <Override PartName="/ppt/notesSlides/notesSlide118.xml" ContentType="application/vnd.openxmlformats-officedocument.presentationml.notesSlide+xml"/>
  <Override PartName="/ppt/tags/tag14.xml" ContentType="application/vnd.openxmlformats-officedocument.presentationml.tags+xml"/>
  <Override PartName="/ppt/notesSlides/notesSlide119.xml" ContentType="application/vnd.openxmlformats-officedocument.presentationml.notesSlide+xml"/>
  <Override PartName="/ppt/tags/tag15.xml" ContentType="application/vnd.openxmlformats-officedocument.presentationml.tags+xml"/>
  <Override PartName="/ppt/notesSlides/notesSlide120.xml" ContentType="application/vnd.openxmlformats-officedocument.presentationml.notesSlide+xml"/>
  <Override PartName="/ppt/tags/tag16.xml" ContentType="application/vnd.openxmlformats-officedocument.presentationml.tags+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4.xml" ContentType="application/vnd.openxmlformats-officedocument.presentationml.notesSlide+xml"/>
  <Override PartName="/ppt/tags/tag19.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0.xml" ContentType="application/vnd.openxmlformats-officedocument.presentationml.tags+xml"/>
  <Override PartName="/ppt/notesSlides/notesSlide12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omments/modernComment_175_A03E8D96.xml" ContentType="application/vnd.ms-powerpoint.comments+xml"/>
  <Override PartName="/ppt/notesSlides/notesSlide129.xml" ContentType="application/vnd.openxmlformats-officedocument.presentationml.notesSlide+xml"/>
  <Override PartName="/ppt/comments/modernComment_176_BF85D292.xml" ContentType="application/vnd.ms-powerpoint.comments+xml"/>
  <Override PartName="/ppt/notesSlides/notesSlide130.xml" ContentType="application/vnd.openxmlformats-officedocument.presentationml.notesSlide+xml"/>
  <Override PartName="/ppt/comments/modernComment_177_D9C40A3E.xml" ContentType="application/vnd.ms-powerpoint.comments+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comments/modernComment_7FFFD475_34D9DD9B.xml" ContentType="application/vnd.ms-powerpoint.comments+xml"/>
  <Override PartName="/ppt/notesSlides/notesSlide158.xml" ContentType="application/vnd.openxmlformats-officedocument.presentationml.notesSlide+xml"/>
  <Override PartName="/ppt/tags/tag26.xml" ContentType="application/vnd.openxmlformats-officedocument.presentationml.tags+xml"/>
  <Override PartName="/ppt/notesSlides/notesSlide159.xml" ContentType="application/vnd.openxmlformats-officedocument.presentationml.notesSlide+xml"/>
  <Override PartName="/ppt/tags/tag27.xml" ContentType="application/vnd.openxmlformats-officedocument.presentationml.tag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8.xml" ContentType="application/vnd.openxmlformats-officedocument.presentationml.tags+xml"/>
  <Override PartName="/ppt/notesSlides/notesSlide163.xml" ContentType="application/vnd.openxmlformats-officedocument.presentationml.notesSlide+xml"/>
  <Override PartName="/ppt/tags/tag29.xml" ContentType="application/vnd.openxmlformats-officedocument.presentationml.tags+xml"/>
  <Override PartName="/ppt/notesSlides/notesSlide164.xml" ContentType="application/vnd.openxmlformats-officedocument.presentationml.notesSlide+xml"/>
  <Override PartName="/ppt/tags/tag30.xml" ContentType="application/vnd.openxmlformats-officedocument.presentationml.tags+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tags/tag31.xml" ContentType="application/vnd.openxmlformats-officedocument.presentationml.tags+xml"/>
  <Override PartName="/ppt/notesSlides/notesSlide173.xml" ContentType="application/vnd.openxmlformats-officedocument.presentationml.notesSlide+xml"/>
  <Override PartName="/ppt/tags/tag32.xml" ContentType="application/vnd.openxmlformats-officedocument.presentationml.tags+xml"/>
  <Override PartName="/ppt/notesSlides/notesSlide174.xml" ContentType="application/vnd.openxmlformats-officedocument.presentationml.notesSlide+xml"/>
  <Override PartName="/ppt/tags/tag33.xml" ContentType="application/vnd.openxmlformats-officedocument.presentationml.tags+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256"/>
  </p:notesMasterIdLst>
  <p:sldIdLst>
    <p:sldId id="259" r:id="rId2"/>
    <p:sldId id="260" r:id="rId3"/>
    <p:sldId id="261" r:id="rId4"/>
    <p:sldId id="262" r:id="rId5"/>
    <p:sldId id="263" r:id="rId6"/>
    <p:sldId id="264" r:id="rId7"/>
    <p:sldId id="265" r:id="rId8"/>
    <p:sldId id="266" r:id="rId9"/>
    <p:sldId id="267" r:id="rId10"/>
    <p:sldId id="332" r:id="rId11"/>
    <p:sldId id="268" r:id="rId12"/>
    <p:sldId id="271" r:id="rId13"/>
    <p:sldId id="276" r:id="rId14"/>
    <p:sldId id="277" r:id="rId15"/>
    <p:sldId id="323" r:id="rId16"/>
    <p:sldId id="279" r:id="rId17"/>
    <p:sldId id="281" r:id="rId18"/>
    <p:sldId id="275" r:id="rId19"/>
    <p:sldId id="285" r:id="rId20"/>
    <p:sldId id="282" r:id="rId21"/>
    <p:sldId id="329" r:id="rId22"/>
    <p:sldId id="283" r:id="rId23"/>
    <p:sldId id="284" r:id="rId24"/>
    <p:sldId id="334" r:id="rId25"/>
    <p:sldId id="2147472452" r:id="rId26"/>
    <p:sldId id="2147472453" r:id="rId27"/>
    <p:sldId id="2147472454" r:id="rId28"/>
    <p:sldId id="2147472455" r:id="rId29"/>
    <p:sldId id="2147472456" r:id="rId30"/>
    <p:sldId id="2147472457" r:id="rId31"/>
    <p:sldId id="2147472458" r:id="rId32"/>
    <p:sldId id="331" r:id="rId33"/>
    <p:sldId id="292" r:id="rId34"/>
    <p:sldId id="2147472460" r:id="rId35"/>
    <p:sldId id="272" r:id="rId36"/>
    <p:sldId id="293" r:id="rId37"/>
    <p:sldId id="324" r:id="rId38"/>
    <p:sldId id="294" r:id="rId39"/>
    <p:sldId id="295" r:id="rId40"/>
    <p:sldId id="296" r:id="rId41"/>
    <p:sldId id="326" r:id="rId42"/>
    <p:sldId id="325" r:id="rId43"/>
    <p:sldId id="2147472461" r:id="rId44"/>
    <p:sldId id="2147472462" r:id="rId45"/>
    <p:sldId id="2147472464" r:id="rId46"/>
    <p:sldId id="2147472463" r:id="rId47"/>
    <p:sldId id="2147472465" r:id="rId48"/>
    <p:sldId id="2147472467" r:id="rId49"/>
    <p:sldId id="2147472466" r:id="rId50"/>
    <p:sldId id="2147472468" r:id="rId51"/>
    <p:sldId id="2147472469" r:id="rId52"/>
    <p:sldId id="2147472470" r:id="rId53"/>
    <p:sldId id="2147472471" r:id="rId54"/>
    <p:sldId id="2147472472" r:id="rId55"/>
    <p:sldId id="2147472473" r:id="rId56"/>
    <p:sldId id="2147472474" r:id="rId57"/>
    <p:sldId id="2147472475" r:id="rId58"/>
    <p:sldId id="274" r:id="rId59"/>
    <p:sldId id="298" r:id="rId60"/>
    <p:sldId id="299" r:id="rId61"/>
    <p:sldId id="327" r:id="rId62"/>
    <p:sldId id="301" r:id="rId63"/>
    <p:sldId id="303" r:id="rId64"/>
    <p:sldId id="330" r:id="rId65"/>
    <p:sldId id="2147472476" r:id="rId66"/>
    <p:sldId id="305" r:id="rId67"/>
    <p:sldId id="2147472477" r:id="rId68"/>
    <p:sldId id="273" r:id="rId69"/>
    <p:sldId id="313" r:id="rId70"/>
    <p:sldId id="492" r:id="rId71"/>
    <p:sldId id="444" r:id="rId72"/>
    <p:sldId id="445" r:id="rId73"/>
    <p:sldId id="446" r:id="rId74"/>
    <p:sldId id="448" r:id="rId75"/>
    <p:sldId id="449" r:id="rId76"/>
    <p:sldId id="450" r:id="rId77"/>
    <p:sldId id="322" r:id="rId78"/>
    <p:sldId id="453" r:id="rId79"/>
    <p:sldId id="454" r:id="rId80"/>
    <p:sldId id="455" r:id="rId81"/>
    <p:sldId id="456" r:id="rId82"/>
    <p:sldId id="457" r:id="rId83"/>
    <p:sldId id="458" r:id="rId84"/>
    <p:sldId id="2147472485" r:id="rId85"/>
    <p:sldId id="460" r:id="rId86"/>
    <p:sldId id="461" r:id="rId87"/>
    <p:sldId id="462" r:id="rId88"/>
    <p:sldId id="463" r:id="rId89"/>
    <p:sldId id="464" r:id="rId90"/>
    <p:sldId id="465" r:id="rId91"/>
    <p:sldId id="466" r:id="rId92"/>
    <p:sldId id="490" r:id="rId93"/>
    <p:sldId id="467" r:id="rId94"/>
    <p:sldId id="491" r:id="rId95"/>
    <p:sldId id="2147472486" r:id="rId96"/>
    <p:sldId id="469" r:id="rId97"/>
    <p:sldId id="470" r:id="rId98"/>
    <p:sldId id="471" r:id="rId99"/>
    <p:sldId id="472" r:id="rId100"/>
    <p:sldId id="473" r:id="rId101"/>
    <p:sldId id="1773" r:id="rId102"/>
    <p:sldId id="2147472478" r:id="rId103"/>
    <p:sldId id="257" r:id="rId104"/>
    <p:sldId id="2147472479" r:id="rId105"/>
    <p:sldId id="2147472480" r:id="rId106"/>
    <p:sldId id="2147472481" r:id="rId107"/>
    <p:sldId id="2147472482" r:id="rId108"/>
    <p:sldId id="486" r:id="rId109"/>
    <p:sldId id="487" r:id="rId110"/>
    <p:sldId id="475" r:id="rId111"/>
    <p:sldId id="488" r:id="rId112"/>
    <p:sldId id="2147472487" r:id="rId113"/>
    <p:sldId id="497" r:id="rId114"/>
    <p:sldId id="499" r:id="rId115"/>
    <p:sldId id="511" r:id="rId116"/>
    <p:sldId id="512" r:id="rId117"/>
    <p:sldId id="2147376724" r:id="rId118"/>
    <p:sldId id="515" r:id="rId119"/>
    <p:sldId id="516" r:id="rId120"/>
    <p:sldId id="517" r:id="rId121"/>
    <p:sldId id="518" r:id="rId122"/>
    <p:sldId id="519" r:id="rId123"/>
    <p:sldId id="520" r:id="rId124"/>
    <p:sldId id="2147376725" r:id="rId125"/>
    <p:sldId id="523" r:id="rId126"/>
    <p:sldId id="524" r:id="rId127"/>
    <p:sldId id="525" r:id="rId128"/>
    <p:sldId id="526" r:id="rId129"/>
    <p:sldId id="527" r:id="rId130"/>
    <p:sldId id="528" r:id="rId131"/>
    <p:sldId id="529" r:id="rId132"/>
    <p:sldId id="530" r:id="rId133"/>
    <p:sldId id="2147376726" r:id="rId134"/>
    <p:sldId id="532" r:id="rId135"/>
    <p:sldId id="533" r:id="rId136"/>
    <p:sldId id="534" r:id="rId137"/>
    <p:sldId id="2147376727" r:id="rId138"/>
    <p:sldId id="535" r:id="rId139"/>
    <p:sldId id="536" r:id="rId140"/>
    <p:sldId id="537" r:id="rId141"/>
    <p:sldId id="538" r:id="rId142"/>
    <p:sldId id="539" r:id="rId143"/>
    <p:sldId id="2147376728" r:id="rId144"/>
    <p:sldId id="541" r:id="rId145"/>
    <p:sldId id="542" r:id="rId146"/>
    <p:sldId id="543" r:id="rId147"/>
    <p:sldId id="544" r:id="rId148"/>
    <p:sldId id="2141411391" r:id="rId149"/>
    <p:sldId id="2147472483" r:id="rId150"/>
    <p:sldId id="2147472484" r:id="rId151"/>
    <p:sldId id="335" r:id="rId152"/>
    <p:sldId id="2147472430" r:id="rId153"/>
    <p:sldId id="2147376845" r:id="rId154"/>
    <p:sldId id="368" r:id="rId155"/>
    <p:sldId id="369" r:id="rId156"/>
    <p:sldId id="2147472431" r:id="rId157"/>
    <p:sldId id="2147472441" r:id="rId158"/>
    <p:sldId id="2147472442" r:id="rId159"/>
    <p:sldId id="2147472443" r:id="rId160"/>
    <p:sldId id="2147472491" r:id="rId161"/>
    <p:sldId id="2147472492" r:id="rId162"/>
    <p:sldId id="2147472488" r:id="rId163"/>
    <p:sldId id="2147376851" r:id="rId164"/>
    <p:sldId id="2147376856" r:id="rId165"/>
    <p:sldId id="2147376891" r:id="rId166"/>
    <p:sldId id="2147376878" r:id="rId167"/>
    <p:sldId id="2147472489" r:id="rId168"/>
    <p:sldId id="2147472490" r:id="rId169"/>
    <p:sldId id="2147472449" r:id="rId170"/>
    <p:sldId id="2147377381" r:id="rId171"/>
    <p:sldId id="2147376912" r:id="rId172"/>
    <p:sldId id="2147376914" r:id="rId173"/>
    <p:sldId id="372" r:id="rId174"/>
    <p:sldId id="373" r:id="rId175"/>
    <p:sldId id="374" r:id="rId176"/>
    <p:sldId id="375" r:id="rId177"/>
    <p:sldId id="377" r:id="rId178"/>
    <p:sldId id="551" r:id="rId179"/>
    <p:sldId id="552" r:id="rId180"/>
    <p:sldId id="553" r:id="rId181"/>
    <p:sldId id="556" r:id="rId182"/>
    <p:sldId id="554" r:id="rId183"/>
    <p:sldId id="555" r:id="rId184"/>
    <p:sldId id="557" r:id="rId185"/>
    <p:sldId id="558" r:id="rId186"/>
    <p:sldId id="559" r:id="rId187"/>
    <p:sldId id="560" r:id="rId188"/>
    <p:sldId id="2147472493" r:id="rId189"/>
    <p:sldId id="363" r:id="rId190"/>
    <p:sldId id="2147472494" r:id="rId191"/>
    <p:sldId id="2147472495" r:id="rId192"/>
    <p:sldId id="2147472496" r:id="rId193"/>
    <p:sldId id="2147472497" r:id="rId194"/>
    <p:sldId id="2147472498" r:id="rId195"/>
    <p:sldId id="2147472499" r:id="rId196"/>
    <p:sldId id="563" r:id="rId197"/>
    <p:sldId id="565" r:id="rId198"/>
    <p:sldId id="566" r:id="rId199"/>
    <p:sldId id="567" r:id="rId200"/>
    <p:sldId id="550" r:id="rId201"/>
    <p:sldId id="564" r:id="rId202"/>
    <p:sldId id="337" r:id="rId203"/>
    <p:sldId id="2147472500" r:id="rId204"/>
    <p:sldId id="2147472501" r:id="rId205"/>
    <p:sldId id="2147472502" r:id="rId206"/>
    <p:sldId id="2141411393" r:id="rId207"/>
    <p:sldId id="2141411394" r:id="rId208"/>
    <p:sldId id="2141411396" r:id="rId209"/>
    <p:sldId id="2141411395" r:id="rId210"/>
    <p:sldId id="2141411398" r:id="rId211"/>
    <p:sldId id="2141411399" r:id="rId212"/>
    <p:sldId id="2141411400" r:id="rId213"/>
    <p:sldId id="2141411401" r:id="rId214"/>
    <p:sldId id="2141411402" r:id="rId215"/>
    <p:sldId id="2141411403" r:id="rId216"/>
    <p:sldId id="2141411404" r:id="rId217"/>
    <p:sldId id="2141411405" r:id="rId218"/>
    <p:sldId id="2141411406" r:id="rId219"/>
    <p:sldId id="2141411407" r:id="rId220"/>
    <p:sldId id="2141411408" r:id="rId221"/>
    <p:sldId id="2141411409" r:id="rId222"/>
    <p:sldId id="2141411410" r:id="rId223"/>
    <p:sldId id="2141411411" r:id="rId224"/>
    <p:sldId id="2141411412" r:id="rId225"/>
    <p:sldId id="2141411413" r:id="rId226"/>
    <p:sldId id="2141411421" r:id="rId227"/>
    <p:sldId id="2141411414" r:id="rId228"/>
    <p:sldId id="2141411419" r:id="rId229"/>
    <p:sldId id="2141411420" r:id="rId230"/>
    <p:sldId id="2141411415" r:id="rId231"/>
    <p:sldId id="2141411424" r:id="rId232"/>
    <p:sldId id="2141411425" r:id="rId233"/>
    <p:sldId id="2141411426" r:id="rId234"/>
    <p:sldId id="2141411427" r:id="rId235"/>
    <p:sldId id="2141411423" r:id="rId236"/>
    <p:sldId id="2141411422" r:id="rId237"/>
    <p:sldId id="2141411416" r:id="rId238"/>
    <p:sldId id="2141411417" r:id="rId239"/>
    <p:sldId id="2141411418" r:id="rId240"/>
    <p:sldId id="2141411428" r:id="rId241"/>
    <p:sldId id="2141411429" r:id="rId242"/>
    <p:sldId id="2141411430" r:id="rId243"/>
    <p:sldId id="2141411431" r:id="rId244"/>
    <p:sldId id="2141411433" r:id="rId245"/>
    <p:sldId id="2141411432" r:id="rId246"/>
    <p:sldId id="2147376722" r:id="rId247"/>
    <p:sldId id="2141411451" r:id="rId248"/>
    <p:sldId id="2141411452" r:id="rId249"/>
    <p:sldId id="2141411453" r:id="rId250"/>
    <p:sldId id="2141411454" r:id="rId251"/>
    <p:sldId id="2141411455" r:id="rId252"/>
    <p:sldId id="2141411456" r:id="rId253"/>
    <p:sldId id="2141411457" r:id="rId254"/>
    <p:sldId id="269" r:id="rId255"/>
  </p:sldIdLst>
  <p:sldSz cx="9144000" cy="5143500" type="screen16x9"/>
  <p:notesSz cx="6858000" cy="9144000"/>
  <p:embeddedFontLst>
    <p:embeddedFont>
      <p:font typeface="Calibri" panose="020F0502020204030204" pitchFamily="34" charset="0"/>
      <p:regular r:id="rId257"/>
      <p:bold r:id="rId258"/>
      <p:italic r:id="rId259"/>
      <p:boldItalic r:id="rId260"/>
    </p:embeddedFont>
    <p:embeddedFont>
      <p:font typeface="Merriweather" panose="00000500000000000000" pitchFamily="2" charset="0"/>
      <p:regular r:id="rId261"/>
      <p:bold r:id="rId262"/>
      <p:italic r:id="rId263"/>
      <p:boldItalic r:id="rId264"/>
    </p:embeddedFont>
    <p:embeddedFont>
      <p:font typeface="Montserrat" panose="00000500000000000000" pitchFamily="2" charset="0"/>
      <p:regular r:id="rId265"/>
      <p:bold r:id="rId266"/>
      <p:italic r:id="rId267"/>
      <p:boldItalic r:id="rId268"/>
    </p:embeddedFont>
    <p:embeddedFont>
      <p:font typeface="Montserrat Medium" panose="00000600000000000000" pitchFamily="2" charset="0"/>
      <p:regular r:id="rId269"/>
      <p:bold r:id="rId270"/>
      <p:italic r:id="rId271"/>
      <p:boldItalic r:id="rId272"/>
    </p:embeddedFont>
    <p:embeddedFont>
      <p:font typeface="Trebuchet MS" panose="020B0603020202020204" pitchFamily="34" charset="0"/>
      <p:regular r:id="rId273"/>
      <p:bold r:id="rId274"/>
      <p:italic r:id="rId275"/>
      <p:boldItalic r:id="rId2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02180F-1CE2-FA20-3287-BFD3F91DC545}" name="Bryan Phan (BBP)" initials="BP(" userId="S::BBP@capgroup.com::66cde886-2d16-4b89-98d7-712a51982abd" providerId="AD"/>
  <p188:author id="{7F5F6759-C979-4309-D789-818F6C9F7FFE}" name="Peter Barrett" initials="PB" userId="S::peter-barrett@pluralsight.com::6a0c220c-f7f9-4155-ac62-1b1e6973a0d2" providerId="AD"/>
  <p188:author id="{4639D27D-4178-1D61-222A-B000EC3C834C}" name="Allen Sanders" initials="AS" userId="90f085e3519d36cb" providerId="Windows Live"/>
  <p188:author id="{169426A6-628E-DC9A-ADB3-EF259E6F548C}" name="Kevin Stafford (KNMS)" initials="KS(" userId="S::knms@capgroup.com::19b56d75-8bb9-4aef-9496-f5a6ff62dd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72623" autoAdjust="0"/>
  </p:normalViewPr>
  <p:slideViewPr>
    <p:cSldViewPr snapToGrid="0">
      <p:cViewPr varScale="1">
        <p:scale>
          <a:sx n="112" d="100"/>
          <a:sy n="112" d="100"/>
        </p:scale>
        <p:origin x="176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font" Target="fonts/font12.fntdata"/><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font" Target="fonts/font1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3.fntdata"/><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font" Target="fonts/font14.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4.fntdata"/><Relationship Id="rId281" Type="http://schemas.microsoft.com/office/2018/10/relationships/authors" Target="author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font" Target="fonts/font15.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5.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font" Target="fonts/font16.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6.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17.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7.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18.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8.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19.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font" Target="fonts/font9.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20.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font" Target="fonts/font10.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notesMaster" Target="notesMasters/notesMaster1.xml"/><Relationship Id="rId277"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font" Target="fonts/font11.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1.fntdata"/><Relationship Id="rId278"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font" Target="fonts/font2.fntdata"/></Relationships>
</file>

<file path=ppt/comments/modernComment_171_663F73A1.xml><?xml version="1.0" encoding="utf-8"?>
<p188:cmLst xmlns:a="http://schemas.openxmlformats.org/drawingml/2006/main" xmlns:r="http://schemas.openxmlformats.org/officeDocument/2006/relationships" xmlns:p188="http://schemas.microsoft.com/office/powerpoint/2018/8/main">
  <p188:cm id="{1E86EE68-4333-4870-B6DC-F611B165777B}" authorId="{E102180F-1CE2-FA20-3287-BFD3F91DC545}" created="2022-04-26T17:24:23.035">
    <pc:sldMkLst xmlns:pc="http://schemas.microsoft.com/office/powerpoint/2013/main/command">
      <pc:docMk/>
      <pc:sldMk cId="2144595726" sldId="369"/>
    </pc:sldMkLst>
    <p188:replyLst>
      <p188:reply id="{765E31E9-ED54-4B91-A23F-29F62E39951D}" authorId="{4639D27D-4178-1D61-222A-B000EC3C834C}" created="2022-09-12T19:37:25.576">
        <p188:txBody>
          <a:bodyPr/>
          <a:lstStyle/>
          <a:p>
            <a:r>
              <a:rPr lang="en-US"/>
              <a:t>Covered in a later slide</a:t>
            </a:r>
          </a:p>
        </p188:txBody>
      </p188:reply>
    </p188:replyLst>
    <p188:txBody>
      <a:bodyPr/>
      <a:lstStyle/>
      <a:p>
        <a:r>
          <a:rPr lang="en-US"/>
          <a:t>I wonder if the trainer may want to voice over other strategies such as BDD and ATDD as other forms so they are aware there are various methods available should one not work for them.  No need to go into detail but a mention that a few teams at Capital use BDD, for example.</a:t>
        </a:r>
      </a:p>
    </p188:txBody>
  </p188:cm>
</p188:cmLst>
</file>

<file path=ppt/comments/modernComment_175_A03E8D96.xml><?xml version="1.0" encoding="utf-8"?>
<p188:cmLst xmlns:a="http://schemas.openxmlformats.org/drawingml/2006/main" xmlns:r="http://schemas.openxmlformats.org/officeDocument/2006/relationships" xmlns:p188="http://schemas.microsoft.com/office/powerpoint/2018/8/main">
  <p188:cm id="{6D9F351B-8D25-45EB-AAC3-E0A2A02A4C42}" authorId="{E102180F-1CE2-FA20-3287-BFD3F91DC545}" created="2022-04-26T18:04:10.753">
    <pc:sldMkLst xmlns:pc="http://schemas.microsoft.com/office/powerpoint/2013/main/command">
      <pc:docMk/>
      <pc:sldMk cId="2688454038" sldId="373"/>
    </pc:sldMkLst>
    <p188:txBody>
      <a:bodyPr/>
      <a:lstStyle/>
      <a:p>
        <a:r>
          <a:rPr lang="en-US"/>
          <a:t>For KNMS input - It may be helpful to cover "how do they know when they have adequate unit tests?  How much is too much or too little?" (i.e. code coverage, other metrics?)</a:t>
        </a:r>
      </a:p>
    </p188:txBody>
  </p188:cm>
</p188:cmLst>
</file>

<file path=ppt/comments/modernComment_176_BF85D292.xml><?xml version="1.0" encoding="utf-8"?>
<p188:cmLst xmlns:a="http://schemas.openxmlformats.org/drawingml/2006/main" xmlns:r="http://schemas.openxmlformats.org/officeDocument/2006/relationships" xmlns:p188="http://schemas.microsoft.com/office/powerpoint/2018/8/main">
  <p188:cm id="{F85D4B58-E120-8745-9DB4-001FC3F4D3BD}" authorId="{169426A6-628E-DC9A-ADB3-EF259E6F548C}" created="2022-04-25T16:04:41.631">
    <ac:txMkLst xmlns:ac="http://schemas.microsoft.com/office/drawing/2013/main/command">
      <pc:docMk xmlns:pc="http://schemas.microsoft.com/office/powerpoint/2013/main/command"/>
      <pc:sldMk xmlns:pc="http://schemas.microsoft.com/office/powerpoint/2013/main/command" cId="3213218450" sldId="374"/>
      <ac:spMk id="3" creationId="{8C4FA28E-9A82-474A-946B-5B76EB1017AD}"/>
      <ac:txMk cp="7">
        <ac:context len="73" hash="4237653163"/>
      </ac:txMk>
    </ac:txMkLst>
    <p188:pos x="3348700" y="412498"/>
    <p188:txBody>
      <a:bodyPr/>
      <a:lstStyle/>
      <a:p>
        <a:r>
          <a:rPr lang="en-US"/>
          <a:t>Any reason the earlier lab uses unittest and this later one uses pytest? Seems like that would be confusing.</a:t>
        </a:r>
      </a:p>
    </p188:txBody>
  </p188:cm>
  <p188:cm id="{A1FBB21D-61FB-8A4D-BF9C-D5CE5480A00A}" authorId="{7F5F6759-C979-4309-D789-818F6C9F7FFE}" created="2022-04-26T16:42:27.790">
    <ac:deMkLst xmlns:ac="http://schemas.microsoft.com/office/drawing/2013/main/command">
      <pc:docMk xmlns:pc="http://schemas.microsoft.com/office/powerpoint/2013/main/command"/>
      <pc:sldMk xmlns:pc="http://schemas.microsoft.com/office/powerpoint/2013/main/command" cId="3213218450" sldId="374"/>
      <ac:spMk id="3" creationId="{8C4FA28E-9A82-474A-946B-5B76EB1017AD}"/>
    </ac:deMkLst>
    <p188:txBody>
      <a:bodyPr/>
      <a:lstStyle/>
      <a:p>
        <a:r>
          <a:rPr lang="en-US"/>
          <a:t>Add test coverage concept</a:t>
        </a:r>
      </a:p>
    </p188:txBody>
  </p188:cm>
  <p188:cm id="{BFBA8404-E212-6D44-ABCB-79E26254F48C}" authorId="{7F5F6759-C979-4309-D789-818F6C9F7FFE}" created="2022-04-26T16:44:44.122">
    <pc:sldMkLst xmlns:pc="http://schemas.microsoft.com/office/powerpoint/2013/main/command">
      <pc:docMk/>
      <pc:sldMk cId="3213218450" sldId="374"/>
    </pc:sldMkLst>
    <p188:txBody>
      <a:bodyPr/>
      <a:lstStyle/>
      <a:p>
        <a:r>
          <a:rPr lang="en-US"/>
          <a:t>Mention common industry standards for test coverage</a:t>
        </a:r>
      </a:p>
    </p188:txBody>
  </p188:cm>
</p188:cmLst>
</file>

<file path=ppt/comments/modernComment_177_D9C40A3E.xml><?xml version="1.0" encoding="utf-8"?>
<p188:cmLst xmlns:a="http://schemas.openxmlformats.org/drawingml/2006/main" xmlns:r="http://schemas.openxmlformats.org/officeDocument/2006/relationships" xmlns:p188="http://schemas.microsoft.com/office/powerpoint/2018/8/main">
  <p188:cm id="{C5A1BE0C-A0D6-40A3-BDC0-FF2D8B154DFB}" authorId="{E102180F-1CE2-FA20-3287-BFD3F91DC545}" created="2022-04-26T17:26:52.066">
    <pc:sldMkLst xmlns:pc="http://schemas.microsoft.com/office/powerpoint/2013/main/command">
      <pc:docMk/>
      <pc:sldMk cId="3653503550" sldId="375"/>
    </pc:sldMkLst>
    <p188:txBody>
      <a:bodyPr/>
      <a:lstStyle/>
      <a:p>
        <a:r>
          <a:rPr lang="en-US"/>
          <a:t>It may be good for the trainer to verbally mention that other forms of testing will follow after unit tests, such as automated system level tests that does test on a running instance of the application, where these tests will test features/capabilities beyond the unit level (more end to end and/or scenario based).  Again, no need to expand in detail but a good way to plant the seed for what is to come post training (i.e. TCOE providing testing reference materials and/or training).  Essentially, help them understand that testing does not end at the unit level.  There will be other quality control activities later on in the SDLC.</a:t>
        </a:r>
      </a:p>
    </p188:txBody>
  </p188:cm>
</p188:cmLst>
</file>

<file path=ppt/comments/modernComment_7FFFD475_34D9DD9B.xml><?xml version="1.0" encoding="utf-8"?>
<p188:cmLst xmlns:a="http://schemas.openxmlformats.org/drawingml/2006/main" xmlns:r="http://schemas.openxmlformats.org/officeDocument/2006/relationships" xmlns:p188="http://schemas.microsoft.com/office/powerpoint/2018/8/main">
  <p188:cm id="{FFB0C39B-A788-446F-99F8-D8A0F24682D4}" authorId="{7F5F6759-C979-4309-D789-818F6C9F7FFE}" created="2022-04-26T16:10:29.557">
    <ac:deMkLst xmlns:ac="http://schemas.microsoft.com/office/drawing/2013/main/command">
      <pc:docMk xmlns:pc="http://schemas.microsoft.com/office/powerpoint/2013/main/command"/>
      <pc:sldMk xmlns:pc="http://schemas.microsoft.com/office/powerpoint/2013/main/command" cId="886693275" sldId="2147472501"/>
      <ac:spMk id="3" creationId="{6BC389E4-DF0D-42CA-B9BF-411DA0765AC7}"/>
    </ac:deMkLst>
    <p188:txBody>
      <a:bodyPr/>
      <a:lstStyle/>
      <a:p>
        <a:r>
          <a:rPr lang="en-US"/>
          <a:t>Erik to create Diagram t</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3D49AF-7403-4FFA-BED8-1A6107CC2331}" type="doc">
      <dgm:prSet loTypeId="urn:microsoft.com/office/officeart/2005/8/layout/pyramid2" loCatId="pyramid" qsTypeId="urn:microsoft.com/office/officeart/2005/8/quickstyle/simple1" qsCatId="simple" csTypeId="urn:microsoft.com/office/officeart/2005/8/colors/accent1_2" csCatId="accent1" phldr="1"/>
      <dgm:spPr/>
    </dgm:pt>
    <dgm:pt modelId="{B427A1E4-3D62-428A-B0D6-9BECC0940810}">
      <dgm:prSet phldrT="[Text]"/>
      <dgm:spPr/>
      <dgm:t>
        <a:bodyPr/>
        <a:lstStyle/>
        <a:p>
          <a:r>
            <a:rPr lang="en-US" dirty="0"/>
            <a:t>Hardware</a:t>
          </a:r>
        </a:p>
      </dgm:t>
    </dgm:pt>
    <dgm:pt modelId="{37477174-05DA-47AE-8039-06E05D32715C}" type="parTrans" cxnId="{A362524C-60A0-4405-BDCA-2411DC7A8118}">
      <dgm:prSet/>
      <dgm:spPr/>
      <dgm:t>
        <a:bodyPr/>
        <a:lstStyle/>
        <a:p>
          <a:endParaRPr lang="en-US"/>
        </a:p>
      </dgm:t>
    </dgm:pt>
    <dgm:pt modelId="{2B218822-0A38-492D-A254-CC7192B96582}" type="sibTrans" cxnId="{A362524C-60A0-4405-BDCA-2411DC7A8118}">
      <dgm:prSet/>
      <dgm:spPr/>
      <dgm:t>
        <a:bodyPr/>
        <a:lstStyle/>
        <a:p>
          <a:endParaRPr lang="en-US"/>
        </a:p>
      </dgm:t>
    </dgm:pt>
    <dgm:pt modelId="{2A59D9FA-4A1B-49E8-A366-BE82BB5511C5}">
      <dgm:prSet phldrT="[Text]"/>
      <dgm:spPr/>
      <dgm:t>
        <a:bodyPr/>
        <a:lstStyle/>
        <a:p>
          <a:r>
            <a:rPr lang="en-US" dirty="0"/>
            <a:t>Software</a:t>
          </a:r>
        </a:p>
      </dgm:t>
    </dgm:pt>
    <dgm:pt modelId="{4E090606-647C-47B7-9970-614272BBA864}" type="parTrans" cxnId="{A8F4BB3D-EE52-4F06-AA22-7324AB102D55}">
      <dgm:prSet/>
      <dgm:spPr/>
      <dgm:t>
        <a:bodyPr/>
        <a:lstStyle/>
        <a:p>
          <a:endParaRPr lang="en-US"/>
        </a:p>
      </dgm:t>
    </dgm:pt>
    <dgm:pt modelId="{8BC8C148-1157-42E2-BB7A-748C0B1A8E56}" type="sibTrans" cxnId="{A8F4BB3D-EE52-4F06-AA22-7324AB102D55}">
      <dgm:prSet/>
      <dgm:spPr/>
      <dgm:t>
        <a:bodyPr/>
        <a:lstStyle/>
        <a:p>
          <a:endParaRPr lang="en-US"/>
        </a:p>
      </dgm:t>
    </dgm:pt>
    <dgm:pt modelId="{851E96E3-22E8-4BD5-A414-C4EB2523569A}">
      <dgm:prSet phldrT="[Text]"/>
      <dgm:spPr/>
      <dgm:t>
        <a:bodyPr/>
        <a:lstStyle/>
        <a:p>
          <a:r>
            <a:rPr lang="en-US" dirty="0"/>
            <a:t>Network</a:t>
          </a:r>
        </a:p>
      </dgm:t>
    </dgm:pt>
    <dgm:pt modelId="{7781DC87-00D7-42F1-8BDD-5E6ED3774A6A}" type="parTrans" cxnId="{205AB108-B2FE-48CC-9EDA-9EE13E966B90}">
      <dgm:prSet/>
      <dgm:spPr/>
      <dgm:t>
        <a:bodyPr/>
        <a:lstStyle/>
        <a:p>
          <a:endParaRPr lang="en-US"/>
        </a:p>
      </dgm:t>
    </dgm:pt>
    <dgm:pt modelId="{9E86B803-F1C0-4268-8A62-945C6D7FC099}" type="sibTrans" cxnId="{205AB108-B2FE-48CC-9EDA-9EE13E966B90}">
      <dgm:prSet/>
      <dgm:spPr/>
      <dgm:t>
        <a:bodyPr/>
        <a:lstStyle/>
        <a:p>
          <a:endParaRPr lang="en-US"/>
        </a:p>
      </dgm:t>
    </dgm:pt>
    <dgm:pt modelId="{F21B362F-997E-47A5-A803-7E6B99A4A957}">
      <dgm:prSet phldrT="[Text]"/>
      <dgm:spPr/>
      <dgm:t>
        <a:bodyPr/>
        <a:lstStyle/>
        <a:p>
          <a:r>
            <a:rPr lang="en-US" dirty="0"/>
            <a:t>Database</a:t>
          </a:r>
        </a:p>
      </dgm:t>
    </dgm:pt>
    <dgm:pt modelId="{6D41A9F4-378F-4986-ABBD-F7855E5F52E7}" type="parTrans" cxnId="{9901E817-9D16-4046-B8B1-E1E841963E93}">
      <dgm:prSet/>
      <dgm:spPr/>
      <dgm:t>
        <a:bodyPr/>
        <a:lstStyle/>
        <a:p>
          <a:endParaRPr lang="en-US"/>
        </a:p>
      </dgm:t>
    </dgm:pt>
    <dgm:pt modelId="{C5D9739B-1050-443F-9A85-308F02B4D36E}" type="sibTrans" cxnId="{9901E817-9D16-4046-B8B1-E1E841963E93}">
      <dgm:prSet/>
      <dgm:spPr/>
      <dgm:t>
        <a:bodyPr/>
        <a:lstStyle/>
        <a:p>
          <a:endParaRPr lang="en-US"/>
        </a:p>
      </dgm:t>
    </dgm:pt>
    <dgm:pt modelId="{98DF8879-4F65-453D-9CEA-C628F1EF7B1F}" type="pres">
      <dgm:prSet presAssocID="{D13D49AF-7403-4FFA-BED8-1A6107CC2331}" presName="compositeShape" presStyleCnt="0">
        <dgm:presLayoutVars>
          <dgm:dir/>
          <dgm:resizeHandles/>
        </dgm:presLayoutVars>
      </dgm:prSet>
      <dgm:spPr/>
    </dgm:pt>
    <dgm:pt modelId="{0BD93CBC-9361-4E27-9C9B-7538334B9119}" type="pres">
      <dgm:prSet presAssocID="{D13D49AF-7403-4FFA-BED8-1A6107CC2331}" presName="pyramid" presStyleLbl="node1" presStyleIdx="0" presStyleCnt="1"/>
      <dgm:spPr/>
    </dgm:pt>
    <dgm:pt modelId="{CD69C5B6-91CD-464F-BD20-61B31AA7045B}" type="pres">
      <dgm:prSet presAssocID="{D13D49AF-7403-4FFA-BED8-1A6107CC2331}" presName="theList" presStyleCnt="0"/>
      <dgm:spPr/>
    </dgm:pt>
    <dgm:pt modelId="{A5B3B30E-59FF-411A-8433-E259C87B8720}" type="pres">
      <dgm:prSet presAssocID="{B427A1E4-3D62-428A-B0D6-9BECC0940810}" presName="aNode" presStyleLbl="fgAcc1" presStyleIdx="0" presStyleCnt="4">
        <dgm:presLayoutVars>
          <dgm:bulletEnabled val="1"/>
        </dgm:presLayoutVars>
      </dgm:prSet>
      <dgm:spPr/>
    </dgm:pt>
    <dgm:pt modelId="{F171165C-626A-436D-A423-3635F54AB5CD}" type="pres">
      <dgm:prSet presAssocID="{B427A1E4-3D62-428A-B0D6-9BECC0940810}" presName="aSpace" presStyleCnt="0"/>
      <dgm:spPr/>
    </dgm:pt>
    <dgm:pt modelId="{03315AAF-DE8D-4121-B17D-6CA4E39510CA}" type="pres">
      <dgm:prSet presAssocID="{2A59D9FA-4A1B-49E8-A366-BE82BB5511C5}" presName="aNode" presStyleLbl="fgAcc1" presStyleIdx="1" presStyleCnt="4">
        <dgm:presLayoutVars>
          <dgm:bulletEnabled val="1"/>
        </dgm:presLayoutVars>
      </dgm:prSet>
      <dgm:spPr/>
    </dgm:pt>
    <dgm:pt modelId="{B55443DD-CA9B-408F-9400-EF387C3507BF}" type="pres">
      <dgm:prSet presAssocID="{2A59D9FA-4A1B-49E8-A366-BE82BB5511C5}" presName="aSpace" presStyleCnt="0"/>
      <dgm:spPr/>
    </dgm:pt>
    <dgm:pt modelId="{8BEAD94F-6F5C-45F0-8223-F59FBE77CC4C}" type="pres">
      <dgm:prSet presAssocID="{851E96E3-22E8-4BD5-A414-C4EB2523569A}" presName="aNode" presStyleLbl="fgAcc1" presStyleIdx="2" presStyleCnt="4">
        <dgm:presLayoutVars>
          <dgm:bulletEnabled val="1"/>
        </dgm:presLayoutVars>
      </dgm:prSet>
      <dgm:spPr/>
    </dgm:pt>
    <dgm:pt modelId="{A44A283F-BE95-4917-8A72-5469A9C40E84}" type="pres">
      <dgm:prSet presAssocID="{851E96E3-22E8-4BD5-A414-C4EB2523569A}" presName="aSpace" presStyleCnt="0"/>
      <dgm:spPr/>
    </dgm:pt>
    <dgm:pt modelId="{29F8E23C-5DEC-4BCC-944F-BD5391720C83}" type="pres">
      <dgm:prSet presAssocID="{F21B362F-997E-47A5-A803-7E6B99A4A957}" presName="aNode" presStyleLbl="fgAcc1" presStyleIdx="3" presStyleCnt="4">
        <dgm:presLayoutVars>
          <dgm:bulletEnabled val="1"/>
        </dgm:presLayoutVars>
      </dgm:prSet>
      <dgm:spPr/>
    </dgm:pt>
    <dgm:pt modelId="{FEE9A87F-42F7-425D-AF78-36265BFD7D9D}" type="pres">
      <dgm:prSet presAssocID="{F21B362F-997E-47A5-A803-7E6B99A4A957}" presName="aSpace" presStyleCnt="0"/>
      <dgm:spPr/>
    </dgm:pt>
  </dgm:ptLst>
  <dgm:cxnLst>
    <dgm:cxn modelId="{205AB108-B2FE-48CC-9EDA-9EE13E966B90}" srcId="{D13D49AF-7403-4FFA-BED8-1A6107CC2331}" destId="{851E96E3-22E8-4BD5-A414-C4EB2523569A}" srcOrd="2" destOrd="0" parTransId="{7781DC87-00D7-42F1-8BDD-5E6ED3774A6A}" sibTransId="{9E86B803-F1C0-4268-8A62-945C6D7FC099}"/>
    <dgm:cxn modelId="{9901E817-9D16-4046-B8B1-E1E841963E93}" srcId="{D13D49AF-7403-4FFA-BED8-1A6107CC2331}" destId="{F21B362F-997E-47A5-A803-7E6B99A4A957}" srcOrd="3" destOrd="0" parTransId="{6D41A9F4-378F-4986-ABBD-F7855E5F52E7}" sibTransId="{C5D9739B-1050-443F-9A85-308F02B4D36E}"/>
    <dgm:cxn modelId="{82D08A20-6916-4A95-B8A9-5ED1EBF7BBF6}" type="presOf" srcId="{2A59D9FA-4A1B-49E8-A366-BE82BB5511C5}" destId="{03315AAF-DE8D-4121-B17D-6CA4E39510CA}" srcOrd="0" destOrd="0" presId="urn:microsoft.com/office/officeart/2005/8/layout/pyramid2"/>
    <dgm:cxn modelId="{65204032-ECDD-4CD9-AEB3-81CC7CACCF05}" type="presOf" srcId="{851E96E3-22E8-4BD5-A414-C4EB2523569A}" destId="{8BEAD94F-6F5C-45F0-8223-F59FBE77CC4C}" srcOrd="0" destOrd="0" presId="urn:microsoft.com/office/officeart/2005/8/layout/pyramid2"/>
    <dgm:cxn modelId="{A8F4BB3D-EE52-4F06-AA22-7324AB102D55}" srcId="{D13D49AF-7403-4FFA-BED8-1A6107CC2331}" destId="{2A59D9FA-4A1B-49E8-A366-BE82BB5511C5}" srcOrd="1" destOrd="0" parTransId="{4E090606-647C-47B7-9970-614272BBA864}" sibTransId="{8BC8C148-1157-42E2-BB7A-748C0B1A8E56}"/>
    <dgm:cxn modelId="{A362524C-60A0-4405-BDCA-2411DC7A8118}" srcId="{D13D49AF-7403-4FFA-BED8-1A6107CC2331}" destId="{B427A1E4-3D62-428A-B0D6-9BECC0940810}" srcOrd="0" destOrd="0" parTransId="{37477174-05DA-47AE-8039-06E05D32715C}" sibTransId="{2B218822-0A38-492D-A254-CC7192B96582}"/>
    <dgm:cxn modelId="{A76C499C-FB23-46EA-BB6E-D13F86FF55C0}" type="presOf" srcId="{D13D49AF-7403-4FFA-BED8-1A6107CC2331}" destId="{98DF8879-4F65-453D-9CEA-C628F1EF7B1F}" srcOrd="0" destOrd="0" presId="urn:microsoft.com/office/officeart/2005/8/layout/pyramid2"/>
    <dgm:cxn modelId="{E4A40C9D-C891-4839-9866-FB82FFCA6784}" type="presOf" srcId="{B427A1E4-3D62-428A-B0D6-9BECC0940810}" destId="{A5B3B30E-59FF-411A-8433-E259C87B8720}" srcOrd="0" destOrd="0" presId="urn:microsoft.com/office/officeart/2005/8/layout/pyramid2"/>
    <dgm:cxn modelId="{2F1D85BB-5288-4EA6-9562-1B3D1DDDD4D0}" type="presOf" srcId="{F21B362F-997E-47A5-A803-7E6B99A4A957}" destId="{29F8E23C-5DEC-4BCC-944F-BD5391720C83}" srcOrd="0" destOrd="0" presId="urn:microsoft.com/office/officeart/2005/8/layout/pyramid2"/>
    <dgm:cxn modelId="{4196C60C-4892-49A8-88BD-9A334A50B835}" type="presParOf" srcId="{98DF8879-4F65-453D-9CEA-C628F1EF7B1F}" destId="{0BD93CBC-9361-4E27-9C9B-7538334B9119}" srcOrd="0" destOrd="0" presId="urn:microsoft.com/office/officeart/2005/8/layout/pyramid2"/>
    <dgm:cxn modelId="{F4D062DF-13D9-405A-A320-5D2E7745AEF1}" type="presParOf" srcId="{98DF8879-4F65-453D-9CEA-C628F1EF7B1F}" destId="{CD69C5B6-91CD-464F-BD20-61B31AA7045B}" srcOrd="1" destOrd="0" presId="urn:microsoft.com/office/officeart/2005/8/layout/pyramid2"/>
    <dgm:cxn modelId="{7A486CEC-CFBC-4F86-94FD-EC9B00C5F669}" type="presParOf" srcId="{CD69C5B6-91CD-464F-BD20-61B31AA7045B}" destId="{A5B3B30E-59FF-411A-8433-E259C87B8720}" srcOrd="0" destOrd="0" presId="urn:microsoft.com/office/officeart/2005/8/layout/pyramid2"/>
    <dgm:cxn modelId="{5EFF930B-DA8C-4000-BE52-28B45E0122AD}" type="presParOf" srcId="{CD69C5B6-91CD-464F-BD20-61B31AA7045B}" destId="{F171165C-626A-436D-A423-3635F54AB5CD}" srcOrd="1" destOrd="0" presId="urn:microsoft.com/office/officeart/2005/8/layout/pyramid2"/>
    <dgm:cxn modelId="{11E97955-4FFA-4591-999E-02800ABD51C2}" type="presParOf" srcId="{CD69C5B6-91CD-464F-BD20-61B31AA7045B}" destId="{03315AAF-DE8D-4121-B17D-6CA4E39510CA}" srcOrd="2" destOrd="0" presId="urn:microsoft.com/office/officeart/2005/8/layout/pyramid2"/>
    <dgm:cxn modelId="{11794713-C56B-44CA-8D65-DA901E3700F4}" type="presParOf" srcId="{CD69C5B6-91CD-464F-BD20-61B31AA7045B}" destId="{B55443DD-CA9B-408F-9400-EF387C3507BF}" srcOrd="3" destOrd="0" presId="urn:microsoft.com/office/officeart/2005/8/layout/pyramid2"/>
    <dgm:cxn modelId="{12C89F38-782F-4F7B-8397-7BFD18C1053B}" type="presParOf" srcId="{CD69C5B6-91CD-464F-BD20-61B31AA7045B}" destId="{8BEAD94F-6F5C-45F0-8223-F59FBE77CC4C}" srcOrd="4" destOrd="0" presId="urn:microsoft.com/office/officeart/2005/8/layout/pyramid2"/>
    <dgm:cxn modelId="{797DA600-D553-439D-9FE2-6026A2C9C626}" type="presParOf" srcId="{CD69C5B6-91CD-464F-BD20-61B31AA7045B}" destId="{A44A283F-BE95-4917-8A72-5469A9C40E84}" srcOrd="5" destOrd="0" presId="urn:microsoft.com/office/officeart/2005/8/layout/pyramid2"/>
    <dgm:cxn modelId="{536E381A-1F4F-40D6-B5A3-D6C5193464C1}" type="presParOf" srcId="{CD69C5B6-91CD-464F-BD20-61B31AA7045B}" destId="{29F8E23C-5DEC-4BCC-944F-BD5391720C83}" srcOrd="6" destOrd="0" presId="urn:microsoft.com/office/officeart/2005/8/layout/pyramid2"/>
    <dgm:cxn modelId="{C82DEDFC-0719-4AFF-A50D-B1C5F4888643}" type="presParOf" srcId="{CD69C5B6-91CD-464F-BD20-61B31AA7045B}" destId="{FEE9A87F-42F7-425D-AF78-36265BFD7D9D}"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D39B8E-A897-4E44-AA14-3BE84DF23E09}" type="doc">
      <dgm:prSet loTypeId="urn:microsoft.com/office/officeart/2005/8/layout/pyramid3" loCatId="pyramid" qsTypeId="urn:microsoft.com/office/officeart/2005/8/quickstyle/simple1" qsCatId="simple" csTypeId="urn:microsoft.com/office/officeart/2005/8/colors/accent1_2" csCatId="accent1" phldr="1"/>
      <dgm:spPr/>
    </dgm:pt>
    <dgm:pt modelId="{CFDF541F-4CD5-42E7-8E00-5B3FA2934C57}">
      <dgm:prSet phldrT="[Text]"/>
      <dgm:spPr>
        <a:solidFill>
          <a:schemeClr val="tx2"/>
        </a:solidFill>
        <a:ln>
          <a:solidFill>
            <a:schemeClr val="bg1"/>
          </a:solidFill>
        </a:ln>
      </dgm:spPr>
      <dgm:t>
        <a:bodyPr/>
        <a:lstStyle/>
        <a:p>
          <a:r>
            <a:rPr lang="en-US" dirty="0">
              <a:solidFill>
                <a:schemeClr val="bg1"/>
              </a:solidFill>
            </a:rPr>
            <a:t>Automated E2E Tests</a:t>
          </a:r>
        </a:p>
      </dgm:t>
    </dgm:pt>
    <dgm:pt modelId="{D28C7CC1-00F1-4C6C-B6AE-1694BF212A85}" type="parTrans" cxnId="{64ECDEBA-EBD4-467E-BAB8-CF5C90318E80}">
      <dgm:prSet/>
      <dgm:spPr/>
      <dgm:t>
        <a:bodyPr/>
        <a:lstStyle/>
        <a:p>
          <a:endParaRPr lang="en-US"/>
        </a:p>
      </dgm:t>
    </dgm:pt>
    <dgm:pt modelId="{7CEDAEC2-1D89-486F-A246-EF55E0875F15}" type="sibTrans" cxnId="{64ECDEBA-EBD4-467E-BAB8-CF5C90318E80}">
      <dgm:prSet/>
      <dgm:spPr/>
      <dgm:t>
        <a:bodyPr/>
        <a:lstStyle/>
        <a:p>
          <a:endParaRPr lang="en-US"/>
        </a:p>
      </dgm:t>
    </dgm:pt>
    <dgm:pt modelId="{34B17909-1E48-4A3F-9A56-AE88B204F46C}">
      <dgm:prSet phldrT="[Text]"/>
      <dgm:spPr>
        <a:solidFill>
          <a:schemeClr val="accent2"/>
        </a:solidFill>
        <a:ln>
          <a:solidFill>
            <a:schemeClr val="bg1"/>
          </a:solidFill>
        </a:ln>
      </dgm:spPr>
      <dgm:t>
        <a:bodyPr/>
        <a:lstStyle/>
        <a:p>
          <a:r>
            <a:rPr lang="en-US">
              <a:solidFill>
                <a:schemeClr val="bg1"/>
              </a:solidFill>
            </a:rPr>
            <a:t>Integration Tests</a:t>
          </a:r>
        </a:p>
      </dgm:t>
    </dgm:pt>
    <dgm:pt modelId="{B25F19B9-0864-4A97-83B5-9BECEFBA3CD6}" type="parTrans" cxnId="{18066C2A-2318-4488-BEF7-AD2AB0F43D29}">
      <dgm:prSet/>
      <dgm:spPr/>
      <dgm:t>
        <a:bodyPr/>
        <a:lstStyle/>
        <a:p>
          <a:endParaRPr lang="en-US"/>
        </a:p>
      </dgm:t>
    </dgm:pt>
    <dgm:pt modelId="{876366C0-2738-4CDB-8980-AE2FCB5B55DB}" type="sibTrans" cxnId="{18066C2A-2318-4488-BEF7-AD2AB0F43D29}">
      <dgm:prSet/>
      <dgm:spPr/>
      <dgm:t>
        <a:bodyPr/>
        <a:lstStyle/>
        <a:p>
          <a:endParaRPr lang="en-US"/>
        </a:p>
      </dgm:t>
    </dgm:pt>
    <dgm:pt modelId="{6A685A2B-8CE3-4F9D-95BC-89852D1754F0}">
      <dgm:prSet phldrT="[Text]"/>
      <dgm:spPr>
        <a:solidFill>
          <a:schemeClr val="accent1"/>
        </a:solidFill>
        <a:ln>
          <a:solidFill>
            <a:schemeClr val="bg1"/>
          </a:solidFill>
        </a:ln>
      </dgm:spPr>
      <dgm:t>
        <a:bodyPr anchor="t"/>
        <a:lstStyle/>
        <a:p>
          <a:r>
            <a:rPr lang="en-US" dirty="0">
              <a:solidFill>
                <a:schemeClr val="bg1"/>
              </a:solidFill>
            </a:rPr>
            <a:t>Unit Tests</a:t>
          </a:r>
        </a:p>
      </dgm:t>
    </dgm:pt>
    <dgm:pt modelId="{92EF5B81-17D3-41D8-9952-D71B467054B4}" type="parTrans" cxnId="{5CA16D92-FA4B-4192-8762-F5E444EFE60C}">
      <dgm:prSet/>
      <dgm:spPr/>
      <dgm:t>
        <a:bodyPr/>
        <a:lstStyle/>
        <a:p>
          <a:endParaRPr lang="en-US"/>
        </a:p>
      </dgm:t>
    </dgm:pt>
    <dgm:pt modelId="{22BD1FDE-56FE-4388-A38B-12932AEBEC95}" type="sibTrans" cxnId="{5CA16D92-FA4B-4192-8762-F5E444EFE60C}">
      <dgm:prSet/>
      <dgm:spPr/>
      <dgm:t>
        <a:bodyPr/>
        <a:lstStyle/>
        <a:p>
          <a:endParaRPr lang="en-US"/>
        </a:p>
      </dgm:t>
    </dgm:pt>
    <dgm:pt modelId="{2D454A3D-9AD1-4B81-BA6F-7CFBD4743728}" type="pres">
      <dgm:prSet presAssocID="{D8D39B8E-A897-4E44-AA14-3BE84DF23E09}" presName="Name0" presStyleCnt="0">
        <dgm:presLayoutVars>
          <dgm:dir/>
          <dgm:animLvl val="lvl"/>
          <dgm:resizeHandles val="exact"/>
        </dgm:presLayoutVars>
      </dgm:prSet>
      <dgm:spPr/>
    </dgm:pt>
    <dgm:pt modelId="{B0C68590-A252-436A-9777-4B4F89FF0DCA}" type="pres">
      <dgm:prSet presAssocID="{CFDF541F-4CD5-42E7-8E00-5B3FA2934C57}" presName="Name8" presStyleCnt="0"/>
      <dgm:spPr/>
    </dgm:pt>
    <dgm:pt modelId="{3A12D7D5-D6F8-4959-B212-D876D513DEC1}" type="pres">
      <dgm:prSet presAssocID="{CFDF541F-4CD5-42E7-8E00-5B3FA2934C57}" presName="level" presStyleLbl="node1" presStyleIdx="0" presStyleCnt="3">
        <dgm:presLayoutVars>
          <dgm:chMax val="1"/>
          <dgm:bulletEnabled val="1"/>
        </dgm:presLayoutVars>
      </dgm:prSet>
      <dgm:spPr/>
    </dgm:pt>
    <dgm:pt modelId="{6E1F6917-260C-4825-AB59-18C615213990}" type="pres">
      <dgm:prSet presAssocID="{CFDF541F-4CD5-42E7-8E00-5B3FA2934C57}" presName="levelTx" presStyleLbl="revTx" presStyleIdx="0" presStyleCnt="0">
        <dgm:presLayoutVars>
          <dgm:chMax val="1"/>
          <dgm:bulletEnabled val="1"/>
        </dgm:presLayoutVars>
      </dgm:prSet>
      <dgm:spPr/>
    </dgm:pt>
    <dgm:pt modelId="{457DAE47-5FB9-4D7C-9595-677D50FFF165}" type="pres">
      <dgm:prSet presAssocID="{34B17909-1E48-4A3F-9A56-AE88B204F46C}" presName="Name8" presStyleCnt="0"/>
      <dgm:spPr/>
    </dgm:pt>
    <dgm:pt modelId="{0C0B5E39-8F86-41DD-8FD0-15C4F79B9F13}" type="pres">
      <dgm:prSet presAssocID="{34B17909-1E48-4A3F-9A56-AE88B204F46C}" presName="level" presStyleLbl="node1" presStyleIdx="1" presStyleCnt="3">
        <dgm:presLayoutVars>
          <dgm:chMax val="1"/>
          <dgm:bulletEnabled val="1"/>
        </dgm:presLayoutVars>
      </dgm:prSet>
      <dgm:spPr/>
    </dgm:pt>
    <dgm:pt modelId="{DADEB282-A3F7-451B-9B28-8E57C65A38CC}" type="pres">
      <dgm:prSet presAssocID="{34B17909-1E48-4A3F-9A56-AE88B204F46C}" presName="levelTx" presStyleLbl="revTx" presStyleIdx="0" presStyleCnt="0">
        <dgm:presLayoutVars>
          <dgm:chMax val="1"/>
          <dgm:bulletEnabled val="1"/>
        </dgm:presLayoutVars>
      </dgm:prSet>
      <dgm:spPr/>
    </dgm:pt>
    <dgm:pt modelId="{8CDF9737-2A86-4159-AB09-D035C8114182}" type="pres">
      <dgm:prSet presAssocID="{6A685A2B-8CE3-4F9D-95BC-89852D1754F0}" presName="Name8" presStyleCnt="0"/>
      <dgm:spPr/>
    </dgm:pt>
    <dgm:pt modelId="{A2C6B9A5-0E5F-4999-83FA-A670357EA229}" type="pres">
      <dgm:prSet presAssocID="{6A685A2B-8CE3-4F9D-95BC-89852D1754F0}" presName="level" presStyleLbl="node1" presStyleIdx="2" presStyleCnt="3" custLinFactNeighborY="1245">
        <dgm:presLayoutVars>
          <dgm:chMax val="1"/>
          <dgm:bulletEnabled val="1"/>
        </dgm:presLayoutVars>
      </dgm:prSet>
      <dgm:spPr/>
    </dgm:pt>
    <dgm:pt modelId="{0EA658A3-33AE-4C7F-A1D5-4D41F7E3372A}" type="pres">
      <dgm:prSet presAssocID="{6A685A2B-8CE3-4F9D-95BC-89852D1754F0}" presName="levelTx" presStyleLbl="revTx" presStyleIdx="0" presStyleCnt="0">
        <dgm:presLayoutVars>
          <dgm:chMax val="1"/>
          <dgm:bulletEnabled val="1"/>
        </dgm:presLayoutVars>
      </dgm:prSet>
      <dgm:spPr/>
    </dgm:pt>
  </dgm:ptLst>
  <dgm:cxnLst>
    <dgm:cxn modelId="{1EC81305-805E-427A-9162-980EDCFF1E2E}" type="presOf" srcId="{34B17909-1E48-4A3F-9A56-AE88B204F46C}" destId="{0C0B5E39-8F86-41DD-8FD0-15C4F79B9F13}" srcOrd="0" destOrd="0" presId="urn:microsoft.com/office/officeart/2005/8/layout/pyramid3"/>
    <dgm:cxn modelId="{7D2BB822-F769-43B1-8300-9E7FD0924DA5}" type="presOf" srcId="{6A685A2B-8CE3-4F9D-95BC-89852D1754F0}" destId="{0EA658A3-33AE-4C7F-A1D5-4D41F7E3372A}" srcOrd="1" destOrd="0" presId="urn:microsoft.com/office/officeart/2005/8/layout/pyramid3"/>
    <dgm:cxn modelId="{18066C2A-2318-4488-BEF7-AD2AB0F43D29}" srcId="{D8D39B8E-A897-4E44-AA14-3BE84DF23E09}" destId="{34B17909-1E48-4A3F-9A56-AE88B204F46C}" srcOrd="1" destOrd="0" parTransId="{B25F19B9-0864-4A97-83B5-9BECEFBA3CD6}" sibTransId="{876366C0-2738-4CDB-8980-AE2FCB5B55DB}"/>
    <dgm:cxn modelId="{4C621153-AF30-42E7-89DC-58FDB1E99B5D}" type="presOf" srcId="{D8D39B8E-A897-4E44-AA14-3BE84DF23E09}" destId="{2D454A3D-9AD1-4B81-BA6F-7CFBD4743728}" srcOrd="0" destOrd="0" presId="urn:microsoft.com/office/officeart/2005/8/layout/pyramid3"/>
    <dgm:cxn modelId="{5539A779-BFC0-479F-B010-2916C0F98607}" type="presOf" srcId="{6A685A2B-8CE3-4F9D-95BC-89852D1754F0}" destId="{A2C6B9A5-0E5F-4999-83FA-A670357EA229}" srcOrd="0" destOrd="0" presId="urn:microsoft.com/office/officeart/2005/8/layout/pyramid3"/>
    <dgm:cxn modelId="{7D4A688A-09DA-4728-969E-120C14D7085F}" type="presOf" srcId="{CFDF541F-4CD5-42E7-8E00-5B3FA2934C57}" destId="{6E1F6917-260C-4825-AB59-18C615213990}" srcOrd="1" destOrd="0" presId="urn:microsoft.com/office/officeart/2005/8/layout/pyramid3"/>
    <dgm:cxn modelId="{5CA16D92-FA4B-4192-8762-F5E444EFE60C}" srcId="{D8D39B8E-A897-4E44-AA14-3BE84DF23E09}" destId="{6A685A2B-8CE3-4F9D-95BC-89852D1754F0}" srcOrd="2" destOrd="0" parTransId="{92EF5B81-17D3-41D8-9952-D71B467054B4}" sibTransId="{22BD1FDE-56FE-4388-A38B-12932AEBEC95}"/>
    <dgm:cxn modelId="{B06B51B5-875F-44AD-AB1E-DEA5724298DE}" type="presOf" srcId="{CFDF541F-4CD5-42E7-8E00-5B3FA2934C57}" destId="{3A12D7D5-D6F8-4959-B212-D876D513DEC1}" srcOrd="0" destOrd="0" presId="urn:microsoft.com/office/officeart/2005/8/layout/pyramid3"/>
    <dgm:cxn modelId="{64ECDEBA-EBD4-467E-BAB8-CF5C90318E80}" srcId="{D8D39B8E-A897-4E44-AA14-3BE84DF23E09}" destId="{CFDF541F-4CD5-42E7-8E00-5B3FA2934C57}" srcOrd="0" destOrd="0" parTransId="{D28C7CC1-00F1-4C6C-B6AE-1694BF212A85}" sibTransId="{7CEDAEC2-1D89-486F-A246-EF55E0875F15}"/>
    <dgm:cxn modelId="{7E2DD8D0-BF25-45A8-9B67-8ED1A3AC4174}" type="presOf" srcId="{34B17909-1E48-4A3F-9A56-AE88B204F46C}" destId="{DADEB282-A3F7-451B-9B28-8E57C65A38CC}" srcOrd="1" destOrd="0" presId="urn:microsoft.com/office/officeart/2005/8/layout/pyramid3"/>
    <dgm:cxn modelId="{D06CAB74-1DCE-420F-86E4-80AB1DA520B9}" type="presParOf" srcId="{2D454A3D-9AD1-4B81-BA6F-7CFBD4743728}" destId="{B0C68590-A252-436A-9777-4B4F89FF0DCA}" srcOrd="0" destOrd="0" presId="urn:microsoft.com/office/officeart/2005/8/layout/pyramid3"/>
    <dgm:cxn modelId="{DDE28AC1-728D-4F1B-A97A-41A37DF90EF1}" type="presParOf" srcId="{B0C68590-A252-436A-9777-4B4F89FF0DCA}" destId="{3A12D7D5-D6F8-4959-B212-D876D513DEC1}" srcOrd="0" destOrd="0" presId="urn:microsoft.com/office/officeart/2005/8/layout/pyramid3"/>
    <dgm:cxn modelId="{D8EA7956-4C3A-4882-B065-B5A945E041C4}" type="presParOf" srcId="{B0C68590-A252-436A-9777-4B4F89FF0DCA}" destId="{6E1F6917-260C-4825-AB59-18C615213990}" srcOrd="1" destOrd="0" presId="urn:microsoft.com/office/officeart/2005/8/layout/pyramid3"/>
    <dgm:cxn modelId="{855D952A-E19D-497A-8F9E-786651C0ED8E}" type="presParOf" srcId="{2D454A3D-9AD1-4B81-BA6F-7CFBD4743728}" destId="{457DAE47-5FB9-4D7C-9595-677D50FFF165}" srcOrd="1" destOrd="0" presId="urn:microsoft.com/office/officeart/2005/8/layout/pyramid3"/>
    <dgm:cxn modelId="{10CCEBEF-D8B8-4554-AB5C-268F08E3B09A}" type="presParOf" srcId="{457DAE47-5FB9-4D7C-9595-677D50FFF165}" destId="{0C0B5E39-8F86-41DD-8FD0-15C4F79B9F13}" srcOrd="0" destOrd="0" presId="urn:microsoft.com/office/officeart/2005/8/layout/pyramid3"/>
    <dgm:cxn modelId="{61F65F1E-7B53-45AC-BBEE-2016CBFAE045}" type="presParOf" srcId="{457DAE47-5FB9-4D7C-9595-677D50FFF165}" destId="{DADEB282-A3F7-451B-9B28-8E57C65A38CC}" srcOrd="1" destOrd="0" presId="urn:microsoft.com/office/officeart/2005/8/layout/pyramid3"/>
    <dgm:cxn modelId="{071417FA-AFDA-4910-A8C2-4DC151FED564}" type="presParOf" srcId="{2D454A3D-9AD1-4B81-BA6F-7CFBD4743728}" destId="{8CDF9737-2A86-4159-AB09-D035C8114182}" srcOrd="2" destOrd="0" presId="urn:microsoft.com/office/officeart/2005/8/layout/pyramid3"/>
    <dgm:cxn modelId="{D3EB1F71-7CF4-462A-86F2-2C53691505A6}" type="presParOf" srcId="{8CDF9737-2A86-4159-AB09-D035C8114182}" destId="{A2C6B9A5-0E5F-4999-83FA-A670357EA229}" srcOrd="0" destOrd="0" presId="urn:microsoft.com/office/officeart/2005/8/layout/pyramid3"/>
    <dgm:cxn modelId="{08588329-DA9B-432A-8E40-1F59138133E8}" type="presParOf" srcId="{8CDF9737-2A86-4159-AB09-D035C8114182}" destId="{0EA658A3-33AE-4C7F-A1D5-4D41F7E3372A}" srcOrd="1" destOrd="0" presId="urn:microsoft.com/office/officeart/2005/8/layout/pyramid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1054B-AEB1-4200-B083-F81D90A3DB9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938179ED-4762-4C67-8787-5DB9A64615A8}">
      <dgm:prSet phldrT="[Text]"/>
      <dgm:spPr/>
      <dgm:t>
        <a:bodyPr/>
        <a:lstStyle/>
        <a:p>
          <a:r>
            <a:rPr lang="en-US" dirty="0"/>
            <a:t>Modified</a:t>
          </a:r>
        </a:p>
      </dgm:t>
    </dgm:pt>
    <dgm:pt modelId="{B419532A-8476-4DAE-8A7A-706FF225DBD1}" type="parTrans" cxnId="{0F204EE7-F262-4488-8C7A-55CDECEED4B4}">
      <dgm:prSet/>
      <dgm:spPr/>
      <dgm:t>
        <a:bodyPr/>
        <a:lstStyle/>
        <a:p>
          <a:endParaRPr lang="en-US"/>
        </a:p>
      </dgm:t>
    </dgm:pt>
    <dgm:pt modelId="{9DB34BCF-5A9C-4431-A63D-70EE4CEEC58B}" type="sibTrans" cxnId="{0F204EE7-F262-4488-8C7A-55CDECEED4B4}">
      <dgm:prSet/>
      <dgm:spPr/>
      <dgm:t>
        <a:bodyPr/>
        <a:lstStyle/>
        <a:p>
          <a:endParaRPr lang="en-US"/>
        </a:p>
      </dgm:t>
    </dgm:pt>
    <dgm:pt modelId="{3C07EEC3-B517-4149-93B4-EC6565FA04FF}">
      <dgm:prSet phldrT="[Text]"/>
      <dgm:spPr/>
      <dgm:t>
        <a:bodyPr/>
        <a:lstStyle/>
        <a:p>
          <a:r>
            <a:rPr lang="en-US" dirty="0"/>
            <a:t>File changed</a:t>
          </a:r>
        </a:p>
      </dgm:t>
    </dgm:pt>
    <dgm:pt modelId="{CC0AE149-0145-4F9A-8BA0-53983C08D6B0}" type="parTrans" cxnId="{DF6D3E4D-F97E-4C2F-A281-EA7C73928C5C}">
      <dgm:prSet/>
      <dgm:spPr/>
      <dgm:t>
        <a:bodyPr/>
        <a:lstStyle/>
        <a:p>
          <a:endParaRPr lang="en-US"/>
        </a:p>
      </dgm:t>
    </dgm:pt>
    <dgm:pt modelId="{97F805B9-F928-46E9-8AAC-FF8C4CA173C4}" type="sibTrans" cxnId="{DF6D3E4D-F97E-4C2F-A281-EA7C73928C5C}">
      <dgm:prSet/>
      <dgm:spPr/>
      <dgm:t>
        <a:bodyPr/>
        <a:lstStyle/>
        <a:p>
          <a:endParaRPr lang="en-US"/>
        </a:p>
      </dgm:t>
    </dgm:pt>
    <dgm:pt modelId="{DA16306B-7945-468C-BA91-3CACA17A8273}">
      <dgm:prSet phldrT="[Text]"/>
      <dgm:spPr/>
      <dgm:t>
        <a:bodyPr/>
        <a:lstStyle/>
        <a:p>
          <a:r>
            <a:rPr lang="en-US" dirty="0"/>
            <a:t>Not yet committed to local database</a:t>
          </a:r>
        </a:p>
      </dgm:t>
    </dgm:pt>
    <dgm:pt modelId="{FA655F56-7B7B-482F-8D57-64E6CE2B3998}" type="parTrans" cxnId="{10283AC8-535D-4690-9BD2-4586C30F90DA}">
      <dgm:prSet/>
      <dgm:spPr/>
      <dgm:t>
        <a:bodyPr/>
        <a:lstStyle/>
        <a:p>
          <a:endParaRPr lang="en-US"/>
        </a:p>
      </dgm:t>
    </dgm:pt>
    <dgm:pt modelId="{CA1D988B-C081-48BA-8293-113B8F87201E}" type="sibTrans" cxnId="{10283AC8-535D-4690-9BD2-4586C30F90DA}">
      <dgm:prSet/>
      <dgm:spPr/>
      <dgm:t>
        <a:bodyPr/>
        <a:lstStyle/>
        <a:p>
          <a:endParaRPr lang="en-US"/>
        </a:p>
      </dgm:t>
    </dgm:pt>
    <dgm:pt modelId="{76F1EE9A-DA8E-4A43-AB1C-51042D34F188}">
      <dgm:prSet phldrT="[Text]"/>
      <dgm:spPr/>
      <dgm:t>
        <a:bodyPr/>
        <a:lstStyle/>
        <a:p>
          <a:r>
            <a:rPr lang="en-US" dirty="0"/>
            <a:t>Staged</a:t>
          </a:r>
        </a:p>
      </dgm:t>
    </dgm:pt>
    <dgm:pt modelId="{C6FA8D6B-7382-400F-B9D9-D4B4CE5109AF}" type="parTrans" cxnId="{1DDCB492-C2A9-4652-A1B3-8B6722FADEF3}">
      <dgm:prSet/>
      <dgm:spPr/>
      <dgm:t>
        <a:bodyPr/>
        <a:lstStyle/>
        <a:p>
          <a:endParaRPr lang="en-US"/>
        </a:p>
      </dgm:t>
    </dgm:pt>
    <dgm:pt modelId="{E2668C09-6999-464E-9FB0-E11B319AB2AD}" type="sibTrans" cxnId="{1DDCB492-C2A9-4652-A1B3-8B6722FADEF3}">
      <dgm:prSet/>
      <dgm:spPr/>
      <dgm:t>
        <a:bodyPr/>
        <a:lstStyle/>
        <a:p>
          <a:endParaRPr lang="en-US"/>
        </a:p>
      </dgm:t>
    </dgm:pt>
    <dgm:pt modelId="{C5AA2AED-D17D-4C64-BD77-A831048FFDC0}">
      <dgm:prSet phldrT="[Text]"/>
      <dgm:spPr/>
      <dgm:t>
        <a:bodyPr/>
        <a:lstStyle/>
        <a:p>
          <a:r>
            <a:rPr lang="en-US" dirty="0"/>
            <a:t>Modified file marked for inclusion in next commit snapshot</a:t>
          </a:r>
        </a:p>
      </dgm:t>
    </dgm:pt>
    <dgm:pt modelId="{C61B331B-DC6E-4C14-9046-C7CCD27181AC}" type="parTrans" cxnId="{2179DFFA-15F1-4F83-B19C-58236B25AAB0}">
      <dgm:prSet/>
      <dgm:spPr/>
      <dgm:t>
        <a:bodyPr/>
        <a:lstStyle/>
        <a:p>
          <a:endParaRPr lang="en-US"/>
        </a:p>
      </dgm:t>
    </dgm:pt>
    <dgm:pt modelId="{B23BB44C-AB1B-4713-9955-0475C624B8F9}" type="sibTrans" cxnId="{2179DFFA-15F1-4F83-B19C-58236B25AAB0}">
      <dgm:prSet/>
      <dgm:spPr/>
      <dgm:t>
        <a:bodyPr/>
        <a:lstStyle/>
        <a:p>
          <a:endParaRPr lang="en-US"/>
        </a:p>
      </dgm:t>
    </dgm:pt>
    <dgm:pt modelId="{17C59CC9-A474-4AC3-B278-71C03164CE83}">
      <dgm:prSet phldrT="[Text]"/>
      <dgm:spPr/>
      <dgm:t>
        <a:bodyPr/>
        <a:lstStyle/>
        <a:p>
          <a:r>
            <a:rPr lang="en-US" dirty="0"/>
            <a:t>Committed</a:t>
          </a:r>
        </a:p>
      </dgm:t>
    </dgm:pt>
    <dgm:pt modelId="{438315EF-5530-4E22-B88D-D86A18BD8C94}" type="parTrans" cxnId="{660C256D-364C-439E-9B19-10A9F647AE59}">
      <dgm:prSet/>
      <dgm:spPr/>
      <dgm:t>
        <a:bodyPr/>
        <a:lstStyle/>
        <a:p>
          <a:endParaRPr lang="en-US"/>
        </a:p>
      </dgm:t>
    </dgm:pt>
    <dgm:pt modelId="{776F6372-45AF-4BA2-A0F5-2C5BA0842DE1}" type="sibTrans" cxnId="{660C256D-364C-439E-9B19-10A9F647AE59}">
      <dgm:prSet/>
      <dgm:spPr/>
      <dgm:t>
        <a:bodyPr/>
        <a:lstStyle/>
        <a:p>
          <a:endParaRPr lang="en-US"/>
        </a:p>
      </dgm:t>
    </dgm:pt>
    <dgm:pt modelId="{7844EE9F-7C0C-4485-918A-32CA99C864A9}">
      <dgm:prSet phldrT="[Text]"/>
      <dgm:spPr/>
      <dgm:t>
        <a:bodyPr/>
        <a:lstStyle/>
        <a:p>
          <a:r>
            <a:rPr lang="en-US" dirty="0"/>
            <a:t>Includes a short message describing contents of the commit</a:t>
          </a:r>
        </a:p>
      </dgm:t>
    </dgm:pt>
    <dgm:pt modelId="{CCAE64E3-A923-450B-8808-8B8C6D06F5AF}" type="parTrans" cxnId="{8F1B1304-2947-4A9F-9368-479D590C3304}">
      <dgm:prSet/>
      <dgm:spPr/>
      <dgm:t>
        <a:bodyPr/>
        <a:lstStyle/>
        <a:p>
          <a:endParaRPr lang="en-US"/>
        </a:p>
      </dgm:t>
    </dgm:pt>
    <dgm:pt modelId="{B3963C5E-9375-43FA-A626-4FB04B2618B8}" type="sibTrans" cxnId="{8F1B1304-2947-4A9F-9368-479D590C3304}">
      <dgm:prSet/>
      <dgm:spPr/>
      <dgm:t>
        <a:bodyPr/>
        <a:lstStyle/>
        <a:p>
          <a:endParaRPr lang="en-US"/>
        </a:p>
      </dgm:t>
    </dgm:pt>
    <dgm:pt modelId="{80F5FEE4-C97A-4A05-97D7-00D71C3F8EED}">
      <dgm:prSet phldrT="[Text]"/>
      <dgm:spPr/>
      <dgm:t>
        <a:bodyPr/>
        <a:lstStyle/>
        <a:p>
          <a:r>
            <a:rPr lang="en-US" dirty="0"/>
            <a:t>Persists current snapshot (including staged files) to local database</a:t>
          </a:r>
        </a:p>
      </dgm:t>
    </dgm:pt>
    <dgm:pt modelId="{A51C25EC-14E0-4F0D-8AC2-8BAC7DD5722A}" type="parTrans" cxnId="{6BE10130-6ECA-4A38-A9FB-4B3077E06171}">
      <dgm:prSet/>
      <dgm:spPr/>
      <dgm:t>
        <a:bodyPr/>
        <a:lstStyle/>
        <a:p>
          <a:endParaRPr lang="en-US"/>
        </a:p>
      </dgm:t>
    </dgm:pt>
    <dgm:pt modelId="{5962FDD7-1012-45B2-A817-EE2C308D4CE7}" type="sibTrans" cxnId="{6BE10130-6ECA-4A38-A9FB-4B3077E06171}">
      <dgm:prSet/>
      <dgm:spPr/>
      <dgm:t>
        <a:bodyPr/>
        <a:lstStyle/>
        <a:p>
          <a:endParaRPr lang="en-US"/>
        </a:p>
      </dgm:t>
    </dgm:pt>
    <dgm:pt modelId="{4113ABCD-7ED3-4BC6-8ED9-C76D3059BB1A}">
      <dgm:prSet phldrT="[Text]"/>
      <dgm:spPr/>
      <dgm:t>
        <a:bodyPr/>
        <a:lstStyle/>
        <a:p>
          <a:r>
            <a:rPr lang="en-US" dirty="0"/>
            <a:t>Can be selective about which modifications get staged</a:t>
          </a:r>
        </a:p>
      </dgm:t>
    </dgm:pt>
    <dgm:pt modelId="{83ED3F37-CE60-4D46-A4C8-F8DB118CB703}" type="parTrans" cxnId="{C49E2812-C98F-421A-98E0-CB68CB33B3CB}">
      <dgm:prSet/>
      <dgm:spPr/>
      <dgm:t>
        <a:bodyPr/>
        <a:lstStyle/>
        <a:p>
          <a:endParaRPr lang="en-US"/>
        </a:p>
      </dgm:t>
    </dgm:pt>
    <dgm:pt modelId="{38F6F75E-0821-4FB6-9815-5FCEF24F598B}" type="sibTrans" cxnId="{C49E2812-C98F-421A-98E0-CB68CB33B3CB}">
      <dgm:prSet/>
      <dgm:spPr/>
      <dgm:t>
        <a:bodyPr/>
        <a:lstStyle/>
        <a:p>
          <a:endParaRPr lang="en-US"/>
        </a:p>
      </dgm:t>
    </dgm:pt>
    <dgm:pt modelId="{A0470D96-00CC-421A-A95B-7B133C8F31E8}" type="pres">
      <dgm:prSet presAssocID="{60B1054B-AEB1-4200-B083-F81D90A3DB9E}" presName="Name0" presStyleCnt="0">
        <dgm:presLayoutVars>
          <dgm:dir/>
          <dgm:animLvl val="lvl"/>
          <dgm:resizeHandles val="exact"/>
        </dgm:presLayoutVars>
      </dgm:prSet>
      <dgm:spPr/>
    </dgm:pt>
    <dgm:pt modelId="{49E42E38-EA84-450B-ABAF-CBBE80185B76}" type="pres">
      <dgm:prSet presAssocID="{60B1054B-AEB1-4200-B083-F81D90A3DB9E}" presName="tSp" presStyleCnt="0"/>
      <dgm:spPr/>
    </dgm:pt>
    <dgm:pt modelId="{62433D2C-BA3B-4021-8947-5CAAA79A3E9F}" type="pres">
      <dgm:prSet presAssocID="{60B1054B-AEB1-4200-B083-F81D90A3DB9E}" presName="bSp" presStyleCnt="0"/>
      <dgm:spPr/>
    </dgm:pt>
    <dgm:pt modelId="{2775D86A-CF61-416D-9294-E904C91F964D}" type="pres">
      <dgm:prSet presAssocID="{60B1054B-AEB1-4200-B083-F81D90A3DB9E}" presName="process" presStyleCnt="0"/>
      <dgm:spPr/>
    </dgm:pt>
    <dgm:pt modelId="{4533772C-44D0-4E83-8297-68F96A87DAB0}" type="pres">
      <dgm:prSet presAssocID="{938179ED-4762-4C67-8787-5DB9A64615A8}" presName="composite1" presStyleCnt="0"/>
      <dgm:spPr/>
    </dgm:pt>
    <dgm:pt modelId="{9B2ED258-FE71-4AAB-A672-45DE7501A220}" type="pres">
      <dgm:prSet presAssocID="{938179ED-4762-4C67-8787-5DB9A64615A8}" presName="dummyNode1" presStyleLbl="node1" presStyleIdx="0" presStyleCnt="3"/>
      <dgm:spPr/>
    </dgm:pt>
    <dgm:pt modelId="{CEF3601D-1599-4055-AF0E-D274D60E90B4}" type="pres">
      <dgm:prSet presAssocID="{938179ED-4762-4C67-8787-5DB9A64615A8}" presName="childNode1" presStyleLbl="bgAcc1" presStyleIdx="0" presStyleCnt="3">
        <dgm:presLayoutVars>
          <dgm:bulletEnabled val="1"/>
        </dgm:presLayoutVars>
      </dgm:prSet>
      <dgm:spPr/>
    </dgm:pt>
    <dgm:pt modelId="{2B246B0C-EA8E-4C19-886A-F0A0EA4DFF80}" type="pres">
      <dgm:prSet presAssocID="{938179ED-4762-4C67-8787-5DB9A64615A8}" presName="childNode1tx" presStyleLbl="bgAcc1" presStyleIdx="0" presStyleCnt="3">
        <dgm:presLayoutVars>
          <dgm:bulletEnabled val="1"/>
        </dgm:presLayoutVars>
      </dgm:prSet>
      <dgm:spPr/>
    </dgm:pt>
    <dgm:pt modelId="{2E55AFAD-A0DF-43E2-9935-39213A756F7A}" type="pres">
      <dgm:prSet presAssocID="{938179ED-4762-4C67-8787-5DB9A64615A8}" presName="parentNode1" presStyleLbl="node1" presStyleIdx="0" presStyleCnt="3">
        <dgm:presLayoutVars>
          <dgm:chMax val="1"/>
          <dgm:bulletEnabled val="1"/>
        </dgm:presLayoutVars>
      </dgm:prSet>
      <dgm:spPr/>
    </dgm:pt>
    <dgm:pt modelId="{9C830873-3EB8-48E0-A141-4324C46E138B}" type="pres">
      <dgm:prSet presAssocID="{938179ED-4762-4C67-8787-5DB9A64615A8}" presName="connSite1" presStyleCnt="0"/>
      <dgm:spPr/>
    </dgm:pt>
    <dgm:pt modelId="{5AED2F20-0DDB-4CAA-893A-9DFF879B4B23}" type="pres">
      <dgm:prSet presAssocID="{9DB34BCF-5A9C-4431-A63D-70EE4CEEC58B}" presName="Name9" presStyleLbl="sibTrans2D1" presStyleIdx="0" presStyleCnt="2"/>
      <dgm:spPr/>
    </dgm:pt>
    <dgm:pt modelId="{2BD607A0-B172-4205-A0B3-27A0AB81FF42}" type="pres">
      <dgm:prSet presAssocID="{76F1EE9A-DA8E-4A43-AB1C-51042D34F188}" presName="composite2" presStyleCnt="0"/>
      <dgm:spPr/>
    </dgm:pt>
    <dgm:pt modelId="{AEEC8CF0-83BA-47E2-968F-35DB1D545EF5}" type="pres">
      <dgm:prSet presAssocID="{76F1EE9A-DA8E-4A43-AB1C-51042D34F188}" presName="dummyNode2" presStyleLbl="node1" presStyleIdx="0" presStyleCnt="3"/>
      <dgm:spPr/>
    </dgm:pt>
    <dgm:pt modelId="{EFF30DAE-A608-434B-894F-69973983CAAD}" type="pres">
      <dgm:prSet presAssocID="{76F1EE9A-DA8E-4A43-AB1C-51042D34F188}" presName="childNode2" presStyleLbl="bgAcc1" presStyleIdx="1" presStyleCnt="3">
        <dgm:presLayoutVars>
          <dgm:bulletEnabled val="1"/>
        </dgm:presLayoutVars>
      </dgm:prSet>
      <dgm:spPr/>
    </dgm:pt>
    <dgm:pt modelId="{12DF5FD8-E6E8-4253-AC1E-3AC9EE141564}" type="pres">
      <dgm:prSet presAssocID="{76F1EE9A-DA8E-4A43-AB1C-51042D34F188}" presName="childNode2tx" presStyleLbl="bgAcc1" presStyleIdx="1" presStyleCnt="3">
        <dgm:presLayoutVars>
          <dgm:bulletEnabled val="1"/>
        </dgm:presLayoutVars>
      </dgm:prSet>
      <dgm:spPr/>
    </dgm:pt>
    <dgm:pt modelId="{5F60757B-A5F7-4CE1-A83D-010616D4C38B}" type="pres">
      <dgm:prSet presAssocID="{76F1EE9A-DA8E-4A43-AB1C-51042D34F188}" presName="parentNode2" presStyleLbl="node1" presStyleIdx="1" presStyleCnt="3">
        <dgm:presLayoutVars>
          <dgm:chMax val="0"/>
          <dgm:bulletEnabled val="1"/>
        </dgm:presLayoutVars>
      </dgm:prSet>
      <dgm:spPr/>
    </dgm:pt>
    <dgm:pt modelId="{DB873519-057E-4F0E-8003-ABFF5EDC3595}" type="pres">
      <dgm:prSet presAssocID="{76F1EE9A-DA8E-4A43-AB1C-51042D34F188}" presName="connSite2" presStyleCnt="0"/>
      <dgm:spPr/>
    </dgm:pt>
    <dgm:pt modelId="{6B6FC856-E03A-4743-9E80-B2C890C2309A}" type="pres">
      <dgm:prSet presAssocID="{E2668C09-6999-464E-9FB0-E11B319AB2AD}" presName="Name18" presStyleLbl="sibTrans2D1" presStyleIdx="1" presStyleCnt="2"/>
      <dgm:spPr/>
    </dgm:pt>
    <dgm:pt modelId="{36CBA113-83FA-4A08-85F6-5B46D6976106}" type="pres">
      <dgm:prSet presAssocID="{17C59CC9-A474-4AC3-B278-71C03164CE83}" presName="composite1" presStyleCnt="0"/>
      <dgm:spPr/>
    </dgm:pt>
    <dgm:pt modelId="{940102B7-25C1-4156-99FB-70728FD5456D}" type="pres">
      <dgm:prSet presAssocID="{17C59CC9-A474-4AC3-B278-71C03164CE83}" presName="dummyNode1" presStyleLbl="node1" presStyleIdx="1" presStyleCnt="3"/>
      <dgm:spPr/>
    </dgm:pt>
    <dgm:pt modelId="{AEE6EF85-735D-4D4C-B6B5-4AD0774927B5}" type="pres">
      <dgm:prSet presAssocID="{17C59CC9-A474-4AC3-B278-71C03164CE83}" presName="childNode1" presStyleLbl="bgAcc1" presStyleIdx="2" presStyleCnt="3">
        <dgm:presLayoutVars>
          <dgm:bulletEnabled val="1"/>
        </dgm:presLayoutVars>
      </dgm:prSet>
      <dgm:spPr/>
    </dgm:pt>
    <dgm:pt modelId="{A6DC11AA-BC26-4CA7-9192-39E34D6EF0F2}" type="pres">
      <dgm:prSet presAssocID="{17C59CC9-A474-4AC3-B278-71C03164CE83}" presName="childNode1tx" presStyleLbl="bgAcc1" presStyleIdx="2" presStyleCnt="3">
        <dgm:presLayoutVars>
          <dgm:bulletEnabled val="1"/>
        </dgm:presLayoutVars>
      </dgm:prSet>
      <dgm:spPr/>
    </dgm:pt>
    <dgm:pt modelId="{1EAA9BA9-A642-4F23-ACBA-0099EB6B9E52}" type="pres">
      <dgm:prSet presAssocID="{17C59CC9-A474-4AC3-B278-71C03164CE83}" presName="parentNode1" presStyleLbl="node1" presStyleIdx="2" presStyleCnt="3">
        <dgm:presLayoutVars>
          <dgm:chMax val="1"/>
          <dgm:bulletEnabled val="1"/>
        </dgm:presLayoutVars>
      </dgm:prSet>
      <dgm:spPr/>
    </dgm:pt>
    <dgm:pt modelId="{90BBEBDB-512B-4CEA-88F5-A2635A9EC0DC}" type="pres">
      <dgm:prSet presAssocID="{17C59CC9-A474-4AC3-B278-71C03164CE83}" presName="connSite1" presStyleCnt="0"/>
      <dgm:spPr/>
    </dgm:pt>
  </dgm:ptLst>
  <dgm:cxnLst>
    <dgm:cxn modelId="{8F1B1304-2947-4A9F-9368-479D590C3304}" srcId="{17C59CC9-A474-4AC3-B278-71C03164CE83}" destId="{7844EE9F-7C0C-4485-918A-32CA99C864A9}" srcOrd="0" destOrd="0" parTransId="{CCAE64E3-A923-450B-8808-8B8C6D06F5AF}" sibTransId="{B3963C5E-9375-43FA-A626-4FB04B2618B8}"/>
    <dgm:cxn modelId="{C31DB806-91CB-4ACF-ACAD-65CCABD838BB}" type="presOf" srcId="{C5AA2AED-D17D-4C64-BD77-A831048FFDC0}" destId="{12DF5FD8-E6E8-4253-AC1E-3AC9EE141564}" srcOrd="1" destOrd="0" presId="urn:microsoft.com/office/officeart/2005/8/layout/hProcess4"/>
    <dgm:cxn modelId="{C49E2812-C98F-421A-98E0-CB68CB33B3CB}" srcId="{76F1EE9A-DA8E-4A43-AB1C-51042D34F188}" destId="{4113ABCD-7ED3-4BC6-8ED9-C76D3059BB1A}" srcOrd="1" destOrd="0" parTransId="{83ED3F37-CE60-4D46-A4C8-F8DB118CB703}" sibTransId="{38F6F75E-0821-4FB6-9815-5FCEF24F598B}"/>
    <dgm:cxn modelId="{CEC4CA19-ED00-47A8-8376-92F85304C2C6}" type="presOf" srcId="{C5AA2AED-D17D-4C64-BD77-A831048FFDC0}" destId="{EFF30DAE-A608-434B-894F-69973983CAAD}" srcOrd="0" destOrd="0" presId="urn:microsoft.com/office/officeart/2005/8/layout/hProcess4"/>
    <dgm:cxn modelId="{08A6D22D-5AA0-46FA-BDD4-BAD688F97D84}" type="presOf" srcId="{60B1054B-AEB1-4200-B083-F81D90A3DB9E}" destId="{A0470D96-00CC-421A-A95B-7B133C8F31E8}" srcOrd="0" destOrd="0" presId="urn:microsoft.com/office/officeart/2005/8/layout/hProcess4"/>
    <dgm:cxn modelId="{6BE10130-6ECA-4A38-A9FB-4B3077E06171}" srcId="{17C59CC9-A474-4AC3-B278-71C03164CE83}" destId="{80F5FEE4-C97A-4A05-97D7-00D71C3F8EED}" srcOrd="1" destOrd="0" parTransId="{A51C25EC-14E0-4F0D-8AC2-8BAC7DD5722A}" sibTransId="{5962FDD7-1012-45B2-A817-EE2C308D4CE7}"/>
    <dgm:cxn modelId="{41C84430-BD03-4FC3-AFD7-3A72615BC5FB}" type="presOf" srcId="{E2668C09-6999-464E-9FB0-E11B319AB2AD}" destId="{6B6FC856-E03A-4743-9E80-B2C890C2309A}" srcOrd="0" destOrd="0" presId="urn:microsoft.com/office/officeart/2005/8/layout/hProcess4"/>
    <dgm:cxn modelId="{2F52D730-CC7B-40FE-91EA-4DCEB5EF44A5}" type="presOf" srcId="{4113ABCD-7ED3-4BC6-8ED9-C76D3059BB1A}" destId="{EFF30DAE-A608-434B-894F-69973983CAAD}" srcOrd="0" destOrd="1" presId="urn:microsoft.com/office/officeart/2005/8/layout/hProcess4"/>
    <dgm:cxn modelId="{FB9B5647-9931-4F92-BD71-0B460DF88CAF}" type="presOf" srcId="{DA16306B-7945-468C-BA91-3CACA17A8273}" destId="{CEF3601D-1599-4055-AF0E-D274D60E90B4}" srcOrd="0" destOrd="1" presId="urn:microsoft.com/office/officeart/2005/8/layout/hProcess4"/>
    <dgm:cxn modelId="{9ABA986B-218C-4A66-A0AD-EC3878887E62}" type="presOf" srcId="{9DB34BCF-5A9C-4431-A63D-70EE4CEEC58B}" destId="{5AED2F20-0DDB-4CAA-893A-9DFF879B4B23}" srcOrd="0" destOrd="0" presId="urn:microsoft.com/office/officeart/2005/8/layout/hProcess4"/>
    <dgm:cxn modelId="{660C256D-364C-439E-9B19-10A9F647AE59}" srcId="{60B1054B-AEB1-4200-B083-F81D90A3DB9E}" destId="{17C59CC9-A474-4AC3-B278-71C03164CE83}" srcOrd="2" destOrd="0" parTransId="{438315EF-5530-4E22-B88D-D86A18BD8C94}" sibTransId="{776F6372-45AF-4BA2-A0F5-2C5BA0842DE1}"/>
    <dgm:cxn modelId="{DF6D3E4D-F97E-4C2F-A281-EA7C73928C5C}" srcId="{938179ED-4762-4C67-8787-5DB9A64615A8}" destId="{3C07EEC3-B517-4149-93B4-EC6565FA04FF}" srcOrd="0" destOrd="0" parTransId="{CC0AE149-0145-4F9A-8BA0-53983C08D6B0}" sibTransId="{97F805B9-F928-46E9-8AAC-FF8C4CA173C4}"/>
    <dgm:cxn modelId="{4148D56D-8FAC-4522-8102-7AAF87F7F879}" type="presOf" srcId="{80F5FEE4-C97A-4A05-97D7-00D71C3F8EED}" destId="{AEE6EF85-735D-4D4C-B6B5-4AD0774927B5}" srcOrd="0" destOrd="1" presId="urn:microsoft.com/office/officeart/2005/8/layout/hProcess4"/>
    <dgm:cxn modelId="{C5FCEF4E-06AC-4CF0-B83F-966922F5F19A}" type="presOf" srcId="{7844EE9F-7C0C-4485-918A-32CA99C864A9}" destId="{A6DC11AA-BC26-4CA7-9192-39E34D6EF0F2}" srcOrd="1" destOrd="0" presId="urn:microsoft.com/office/officeart/2005/8/layout/hProcess4"/>
    <dgm:cxn modelId="{77E4F27B-CC9A-4C78-9DF9-4A19B246349B}" type="presOf" srcId="{4113ABCD-7ED3-4BC6-8ED9-C76D3059BB1A}" destId="{12DF5FD8-E6E8-4253-AC1E-3AC9EE141564}" srcOrd="1" destOrd="1" presId="urn:microsoft.com/office/officeart/2005/8/layout/hProcess4"/>
    <dgm:cxn modelId="{01921084-06F1-4B8B-A0C9-7EDBC46EF062}" type="presOf" srcId="{76F1EE9A-DA8E-4A43-AB1C-51042D34F188}" destId="{5F60757B-A5F7-4CE1-A83D-010616D4C38B}" srcOrd="0" destOrd="0" presId="urn:microsoft.com/office/officeart/2005/8/layout/hProcess4"/>
    <dgm:cxn modelId="{581CBC88-F7EA-4F83-8B0B-3C0AD0766B63}" type="presOf" srcId="{3C07EEC3-B517-4149-93B4-EC6565FA04FF}" destId="{2B246B0C-EA8E-4C19-886A-F0A0EA4DFF80}" srcOrd="1" destOrd="0" presId="urn:microsoft.com/office/officeart/2005/8/layout/hProcess4"/>
    <dgm:cxn modelId="{1DDCB492-C2A9-4652-A1B3-8B6722FADEF3}" srcId="{60B1054B-AEB1-4200-B083-F81D90A3DB9E}" destId="{76F1EE9A-DA8E-4A43-AB1C-51042D34F188}" srcOrd="1" destOrd="0" parTransId="{C6FA8D6B-7382-400F-B9D9-D4B4CE5109AF}" sibTransId="{E2668C09-6999-464E-9FB0-E11B319AB2AD}"/>
    <dgm:cxn modelId="{C3CD5C93-961E-425A-BEE7-344550BB0965}" type="presOf" srcId="{3C07EEC3-B517-4149-93B4-EC6565FA04FF}" destId="{CEF3601D-1599-4055-AF0E-D274D60E90B4}" srcOrd="0" destOrd="0" presId="urn:microsoft.com/office/officeart/2005/8/layout/hProcess4"/>
    <dgm:cxn modelId="{031FA9B7-7C3C-46F3-B134-6D9630CA9F85}" type="presOf" srcId="{80F5FEE4-C97A-4A05-97D7-00D71C3F8EED}" destId="{A6DC11AA-BC26-4CA7-9192-39E34D6EF0F2}" srcOrd="1" destOrd="1" presId="urn:microsoft.com/office/officeart/2005/8/layout/hProcess4"/>
    <dgm:cxn modelId="{10283AC8-535D-4690-9BD2-4586C30F90DA}" srcId="{938179ED-4762-4C67-8787-5DB9A64615A8}" destId="{DA16306B-7945-468C-BA91-3CACA17A8273}" srcOrd="1" destOrd="0" parTransId="{FA655F56-7B7B-482F-8D57-64E6CE2B3998}" sibTransId="{CA1D988B-C081-48BA-8293-113B8F87201E}"/>
    <dgm:cxn modelId="{B527BFD1-9EB7-482D-9300-6A245F1A5152}" type="presOf" srcId="{7844EE9F-7C0C-4485-918A-32CA99C864A9}" destId="{AEE6EF85-735D-4D4C-B6B5-4AD0774927B5}" srcOrd="0" destOrd="0" presId="urn:microsoft.com/office/officeart/2005/8/layout/hProcess4"/>
    <dgm:cxn modelId="{29314AD9-33BE-48A1-A2A2-34B9093F8BA6}" type="presOf" srcId="{938179ED-4762-4C67-8787-5DB9A64615A8}" destId="{2E55AFAD-A0DF-43E2-9935-39213A756F7A}" srcOrd="0" destOrd="0" presId="urn:microsoft.com/office/officeart/2005/8/layout/hProcess4"/>
    <dgm:cxn modelId="{0F204EE7-F262-4488-8C7A-55CDECEED4B4}" srcId="{60B1054B-AEB1-4200-B083-F81D90A3DB9E}" destId="{938179ED-4762-4C67-8787-5DB9A64615A8}" srcOrd="0" destOrd="0" parTransId="{B419532A-8476-4DAE-8A7A-706FF225DBD1}" sibTransId="{9DB34BCF-5A9C-4431-A63D-70EE4CEEC58B}"/>
    <dgm:cxn modelId="{5CC03BF6-46DA-49E2-A312-38C88D30476C}" type="presOf" srcId="{DA16306B-7945-468C-BA91-3CACA17A8273}" destId="{2B246B0C-EA8E-4C19-886A-F0A0EA4DFF80}" srcOrd="1" destOrd="1" presId="urn:microsoft.com/office/officeart/2005/8/layout/hProcess4"/>
    <dgm:cxn modelId="{2179DFFA-15F1-4F83-B19C-58236B25AAB0}" srcId="{76F1EE9A-DA8E-4A43-AB1C-51042D34F188}" destId="{C5AA2AED-D17D-4C64-BD77-A831048FFDC0}" srcOrd="0" destOrd="0" parTransId="{C61B331B-DC6E-4C14-9046-C7CCD27181AC}" sibTransId="{B23BB44C-AB1B-4713-9955-0475C624B8F9}"/>
    <dgm:cxn modelId="{E895F0FD-D1B5-4DD2-936D-9DF4E1B33792}" type="presOf" srcId="{17C59CC9-A474-4AC3-B278-71C03164CE83}" destId="{1EAA9BA9-A642-4F23-ACBA-0099EB6B9E52}" srcOrd="0" destOrd="0" presId="urn:microsoft.com/office/officeart/2005/8/layout/hProcess4"/>
    <dgm:cxn modelId="{342A50AA-77EC-4187-BD54-019A425B3CF4}" type="presParOf" srcId="{A0470D96-00CC-421A-A95B-7B133C8F31E8}" destId="{49E42E38-EA84-450B-ABAF-CBBE80185B76}" srcOrd="0" destOrd="0" presId="urn:microsoft.com/office/officeart/2005/8/layout/hProcess4"/>
    <dgm:cxn modelId="{326CBA86-CB67-41EB-8EB2-3C3505041DAE}" type="presParOf" srcId="{A0470D96-00CC-421A-A95B-7B133C8F31E8}" destId="{62433D2C-BA3B-4021-8947-5CAAA79A3E9F}" srcOrd="1" destOrd="0" presId="urn:microsoft.com/office/officeart/2005/8/layout/hProcess4"/>
    <dgm:cxn modelId="{32340B05-7404-4C38-9049-BB218A46D4E6}" type="presParOf" srcId="{A0470D96-00CC-421A-A95B-7B133C8F31E8}" destId="{2775D86A-CF61-416D-9294-E904C91F964D}" srcOrd="2" destOrd="0" presId="urn:microsoft.com/office/officeart/2005/8/layout/hProcess4"/>
    <dgm:cxn modelId="{01BFA39A-59C8-45AC-869A-E99A21020270}" type="presParOf" srcId="{2775D86A-CF61-416D-9294-E904C91F964D}" destId="{4533772C-44D0-4E83-8297-68F96A87DAB0}" srcOrd="0" destOrd="0" presId="urn:microsoft.com/office/officeart/2005/8/layout/hProcess4"/>
    <dgm:cxn modelId="{F4DF789D-2096-4C59-93DF-D4E4E9FF4628}" type="presParOf" srcId="{4533772C-44D0-4E83-8297-68F96A87DAB0}" destId="{9B2ED258-FE71-4AAB-A672-45DE7501A220}" srcOrd="0" destOrd="0" presId="urn:microsoft.com/office/officeart/2005/8/layout/hProcess4"/>
    <dgm:cxn modelId="{46F7BABE-893F-4B4A-BC02-64C68B86D500}" type="presParOf" srcId="{4533772C-44D0-4E83-8297-68F96A87DAB0}" destId="{CEF3601D-1599-4055-AF0E-D274D60E90B4}" srcOrd="1" destOrd="0" presId="urn:microsoft.com/office/officeart/2005/8/layout/hProcess4"/>
    <dgm:cxn modelId="{8FDB2BD1-CE55-4D7C-AAFA-A0EFD3F33A28}" type="presParOf" srcId="{4533772C-44D0-4E83-8297-68F96A87DAB0}" destId="{2B246B0C-EA8E-4C19-886A-F0A0EA4DFF80}" srcOrd="2" destOrd="0" presId="urn:microsoft.com/office/officeart/2005/8/layout/hProcess4"/>
    <dgm:cxn modelId="{DB7F275C-1D99-4E11-B137-358EEA6B95A9}" type="presParOf" srcId="{4533772C-44D0-4E83-8297-68F96A87DAB0}" destId="{2E55AFAD-A0DF-43E2-9935-39213A756F7A}" srcOrd="3" destOrd="0" presId="urn:microsoft.com/office/officeart/2005/8/layout/hProcess4"/>
    <dgm:cxn modelId="{52EBBCE0-15E8-466D-BCB0-8D54943F2353}" type="presParOf" srcId="{4533772C-44D0-4E83-8297-68F96A87DAB0}" destId="{9C830873-3EB8-48E0-A141-4324C46E138B}" srcOrd="4" destOrd="0" presId="urn:microsoft.com/office/officeart/2005/8/layout/hProcess4"/>
    <dgm:cxn modelId="{D77C06EC-B1F9-49D7-818B-85E498359182}" type="presParOf" srcId="{2775D86A-CF61-416D-9294-E904C91F964D}" destId="{5AED2F20-0DDB-4CAA-893A-9DFF879B4B23}" srcOrd="1" destOrd="0" presId="urn:microsoft.com/office/officeart/2005/8/layout/hProcess4"/>
    <dgm:cxn modelId="{7C6AB093-EA26-410A-AAF2-2401EA5D56AB}" type="presParOf" srcId="{2775D86A-CF61-416D-9294-E904C91F964D}" destId="{2BD607A0-B172-4205-A0B3-27A0AB81FF42}" srcOrd="2" destOrd="0" presId="urn:microsoft.com/office/officeart/2005/8/layout/hProcess4"/>
    <dgm:cxn modelId="{31202F89-A66E-4C57-94CC-693D875AB0EF}" type="presParOf" srcId="{2BD607A0-B172-4205-A0B3-27A0AB81FF42}" destId="{AEEC8CF0-83BA-47E2-968F-35DB1D545EF5}" srcOrd="0" destOrd="0" presId="urn:microsoft.com/office/officeart/2005/8/layout/hProcess4"/>
    <dgm:cxn modelId="{922ACCFF-AA5E-4D0F-A520-B163E35F0F1A}" type="presParOf" srcId="{2BD607A0-B172-4205-A0B3-27A0AB81FF42}" destId="{EFF30DAE-A608-434B-894F-69973983CAAD}" srcOrd="1" destOrd="0" presId="urn:microsoft.com/office/officeart/2005/8/layout/hProcess4"/>
    <dgm:cxn modelId="{EB39DD4C-A408-4006-AC49-7D53EB68334B}" type="presParOf" srcId="{2BD607A0-B172-4205-A0B3-27A0AB81FF42}" destId="{12DF5FD8-E6E8-4253-AC1E-3AC9EE141564}" srcOrd="2" destOrd="0" presId="urn:microsoft.com/office/officeart/2005/8/layout/hProcess4"/>
    <dgm:cxn modelId="{FB68DBB9-06DB-4D84-8D5C-CF8F9A1D10DF}" type="presParOf" srcId="{2BD607A0-B172-4205-A0B3-27A0AB81FF42}" destId="{5F60757B-A5F7-4CE1-A83D-010616D4C38B}" srcOrd="3" destOrd="0" presId="urn:microsoft.com/office/officeart/2005/8/layout/hProcess4"/>
    <dgm:cxn modelId="{D4BA4BD3-EBA2-44DC-841C-1D4B79A3970C}" type="presParOf" srcId="{2BD607A0-B172-4205-A0B3-27A0AB81FF42}" destId="{DB873519-057E-4F0E-8003-ABFF5EDC3595}" srcOrd="4" destOrd="0" presId="urn:microsoft.com/office/officeart/2005/8/layout/hProcess4"/>
    <dgm:cxn modelId="{445336EF-A97B-43F7-9B61-8500B79A01AC}" type="presParOf" srcId="{2775D86A-CF61-416D-9294-E904C91F964D}" destId="{6B6FC856-E03A-4743-9E80-B2C890C2309A}" srcOrd="3" destOrd="0" presId="urn:microsoft.com/office/officeart/2005/8/layout/hProcess4"/>
    <dgm:cxn modelId="{EE2D5DFF-D1D0-44D0-8A33-E4D09C905EE7}" type="presParOf" srcId="{2775D86A-CF61-416D-9294-E904C91F964D}" destId="{36CBA113-83FA-4A08-85F6-5B46D6976106}" srcOrd="4" destOrd="0" presId="urn:microsoft.com/office/officeart/2005/8/layout/hProcess4"/>
    <dgm:cxn modelId="{DF76C49D-80A0-4FF1-A2A9-766204ECAC1C}" type="presParOf" srcId="{36CBA113-83FA-4A08-85F6-5B46D6976106}" destId="{940102B7-25C1-4156-99FB-70728FD5456D}" srcOrd="0" destOrd="0" presId="urn:microsoft.com/office/officeart/2005/8/layout/hProcess4"/>
    <dgm:cxn modelId="{301C7624-A432-4CEE-9682-06FF09785E9C}" type="presParOf" srcId="{36CBA113-83FA-4A08-85F6-5B46D6976106}" destId="{AEE6EF85-735D-4D4C-B6B5-4AD0774927B5}" srcOrd="1" destOrd="0" presId="urn:microsoft.com/office/officeart/2005/8/layout/hProcess4"/>
    <dgm:cxn modelId="{1A02BA83-31E8-4058-8B83-F48EB47C7F62}" type="presParOf" srcId="{36CBA113-83FA-4A08-85F6-5B46D6976106}" destId="{A6DC11AA-BC26-4CA7-9192-39E34D6EF0F2}" srcOrd="2" destOrd="0" presId="urn:microsoft.com/office/officeart/2005/8/layout/hProcess4"/>
    <dgm:cxn modelId="{231D8CDF-CC10-4D37-A83B-558BE443C0F1}" type="presParOf" srcId="{36CBA113-83FA-4A08-85F6-5B46D6976106}" destId="{1EAA9BA9-A642-4F23-ACBA-0099EB6B9E52}" srcOrd="3" destOrd="0" presId="urn:microsoft.com/office/officeart/2005/8/layout/hProcess4"/>
    <dgm:cxn modelId="{D605B548-AC22-4CAC-B312-8D03752AFAB6}" type="presParOf" srcId="{36CBA113-83FA-4A08-85F6-5B46D6976106}" destId="{90BBEBDB-512B-4CEA-88F5-A2635A9EC0D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93CBC-9361-4E27-9C9B-7538334B9119}">
      <dsp:nvSpPr>
        <dsp:cNvPr id="0" name=""/>
        <dsp:cNvSpPr/>
      </dsp:nvSpPr>
      <dsp:spPr>
        <a:xfrm>
          <a:off x="265311" y="0"/>
          <a:ext cx="2189024" cy="2189024"/>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B3B30E-59FF-411A-8433-E259C87B8720}">
      <dsp:nvSpPr>
        <dsp:cNvPr id="0" name=""/>
        <dsp:cNvSpPr/>
      </dsp:nvSpPr>
      <dsp:spPr>
        <a:xfrm>
          <a:off x="1359823" y="219116"/>
          <a:ext cx="1422865" cy="38906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Hardware</a:t>
          </a:r>
        </a:p>
      </dsp:txBody>
      <dsp:txXfrm>
        <a:off x="1378816" y="238109"/>
        <a:ext cx="1384879" cy="351078"/>
      </dsp:txXfrm>
    </dsp:sp>
    <dsp:sp modelId="{03315AAF-DE8D-4121-B17D-6CA4E39510CA}">
      <dsp:nvSpPr>
        <dsp:cNvPr id="0" name=""/>
        <dsp:cNvSpPr/>
      </dsp:nvSpPr>
      <dsp:spPr>
        <a:xfrm>
          <a:off x="1359823" y="656814"/>
          <a:ext cx="1422865" cy="38906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Software</a:t>
          </a:r>
        </a:p>
      </dsp:txBody>
      <dsp:txXfrm>
        <a:off x="1378816" y="675807"/>
        <a:ext cx="1384879" cy="351078"/>
      </dsp:txXfrm>
    </dsp:sp>
    <dsp:sp modelId="{8BEAD94F-6F5C-45F0-8223-F59FBE77CC4C}">
      <dsp:nvSpPr>
        <dsp:cNvPr id="0" name=""/>
        <dsp:cNvSpPr/>
      </dsp:nvSpPr>
      <dsp:spPr>
        <a:xfrm>
          <a:off x="1359823" y="1094512"/>
          <a:ext cx="1422865" cy="38906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Network</a:t>
          </a:r>
        </a:p>
      </dsp:txBody>
      <dsp:txXfrm>
        <a:off x="1378816" y="1113505"/>
        <a:ext cx="1384879" cy="351078"/>
      </dsp:txXfrm>
    </dsp:sp>
    <dsp:sp modelId="{29F8E23C-5DEC-4BCC-944F-BD5391720C83}">
      <dsp:nvSpPr>
        <dsp:cNvPr id="0" name=""/>
        <dsp:cNvSpPr/>
      </dsp:nvSpPr>
      <dsp:spPr>
        <a:xfrm>
          <a:off x="1359823" y="1532209"/>
          <a:ext cx="1422865" cy="38906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p>
      </dsp:txBody>
      <dsp:txXfrm>
        <a:off x="1378816" y="1551202"/>
        <a:ext cx="1384879" cy="351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2D7D5-D6F8-4959-B212-D876D513DEC1}">
      <dsp:nvSpPr>
        <dsp:cNvPr id="0" name=""/>
        <dsp:cNvSpPr/>
      </dsp:nvSpPr>
      <dsp:spPr>
        <a:xfrm rot="10800000">
          <a:off x="0" y="0"/>
          <a:ext cx="2153856" cy="749337"/>
        </a:xfrm>
        <a:prstGeom prst="trapezoid">
          <a:avLst>
            <a:gd name="adj" fmla="val 47906"/>
          </a:avLst>
        </a:prstGeom>
        <a:solidFill>
          <a:schemeClr val="tx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Automated E2E Tests</a:t>
          </a:r>
        </a:p>
      </dsp:txBody>
      <dsp:txXfrm rot="-10800000">
        <a:off x="376924" y="0"/>
        <a:ext cx="1400006" cy="749337"/>
      </dsp:txXfrm>
    </dsp:sp>
    <dsp:sp modelId="{0C0B5E39-8F86-41DD-8FD0-15C4F79B9F13}">
      <dsp:nvSpPr>
        <dsp:cNvPr id="0" name=""/>
        <dsp:cNvSpPr/>
      </dsp:nvSpPr>
      <dsp:spPr>
        <a:xfrm rot="10800000">
          <a:off x="358976" y="749337"/>
          <a:ext cx="1435903" cy="749337"/>
        </a:xfrm>
        <a:prstGeom prst="trapezoid">
          <a:avLst>
            <a:gd name="adj" fmla="val 47906"/>
          </a:avLst>
        </a:prstGeom>
        <a:solidFill>
          <a:schemeClr val="accent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Integration Tests</a:t>
          </a:r>
        </a:p>
      </dsp:txBody>
      <dsp:txXfrm rot="-10800000">
        <a:off x="610259" y="749337"/>
        <a:ext cx="933337" cy="749337"/>
      </dsp:txXfrm>
    </dsp:sp>
    <dsp:sp modelId="{A2C6B9A5-0E5F-4999-83FA-A670357EA229}">
      <dsp:nvSpPr>
        <dsp:cNvPr id="0" name=""/>
        <dsp:cNvSpPr/>
      </dsp:nvSpPr>
      <dsp:spPr>
        <a:xfrm rot="10800000">
          <a:off x="717952" y="1498675"/>
          <a:ext cx="717951" cy="749337"/>
        </a:xfrm>
        <a:prstGeom prst="trapezoid">
          <a:avLst>
            <a:gd name="adj" fmla="val 50000"/>
          </a:avLst>
        </a:prstGeom>
        <a:solidFill>
          <a:schemeClr val="accent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Unit Tests</a:t>
          </a:r>
        </a:p>
      </dsp:txBody>
      <dsp:txXfrm rot="-10800000">
        <a:off x="717952" y="1498675"/>
        <a:ext cx="717951" cy="749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3601D-1599-4055-AF0E-D274D60E90B4}">
      <dsp:nvSpPr>
        <dsp:cNvPr id="0" name=""/>
        <dsp:cNvSpPr/>
      </dsp:nvSpPr>
      <dsp:spPr>
        <a:xfrm>
          <a:off x="106" y="1330940"/>
          <a:ext cx="1699969" cy="140211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File changed</a:t>
          </a:r>
        </a:p>
        <a:p>
          <a:pPr marL="57150" lvl="1" indent="-57150" algn="l" defTabSz="444500">
            <a:lnSpc>
              <a:spcPct val="90000"/>
            </a:lnSpc>
            <a:spcBef>
              <a:spcPct val="0"/>
            </a:spcBef>
            <a:spcAft>
              <a:spcPct val="15000"/>
            </a:spcAft>
            <a:buChar char="•"/>
          </a:pPr>
          <a:r>
            <a:rPr lang="en-US" sz="1000" kern="1200" dirty="0"/>
            <a:t>Not yet committed to local database</a:t>
          </a:r>
        </a:p>
      </dsp:txBody>
      <dsp:txXfrm>
        <a:off x="32373" y="1363207"/>
        <a:ext cx="1635435" cy="1037131"/>
      </dsp:txXfrm>
    </dsp:sp>
    <dsp:sp modelId="{5AED2F20-0DDB-4CAA-893A-9DFF879B4B23}">
      <dsp:nvSpPr>
        <dsp:cNvPr id="0" name=""/>
        <dsp:cNvSpPr/>
      </dsp:nvSpPr>
      <dsp:spPr>
        <a:xfrm>
          <a:off x="975710" y="1737664"/>
          <a:ext cx="1767229" cy="1767229"/>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55AFAD-A0DF-43E2-9935-39213A756F7A}">
      <dsp:nvSpPr>
        <dsp:cNvPr id="0" name=""/>
        <dsp:cNvSpPr/>
      </dsp:nvSpPr>
      <dsp:spPr>
        <a:xfrm>
          <a:off x="377877" y="2432605"/>
          <a:ext cx="1511084" cy="600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Modified</a:t>
          </a:r>
        </a:p>
      </dsp:txBody>
      <dsp:txXfrm>
        <a:off x="395477" y="2450205"/>
        <a:ext cx="1475884" cy="565708"/>
      </dsp:txXfrm>
    </dsp:sp>
    <dsp:sp modelId="{EFF30DAE-A608-434B-894F-69973983CAAD}">
      <dsp:nvSpPr>
        <dsp:cNvPr id="0" name=""/>
        <dsp:cNvSpPr/>
      </dsp:nvSpPr>
      <dsp:spPr>
        <a:xfrm>
          <a:off x="2103572" y="1330940"/>
          <a:ext cx="1699969" cy="140211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Modified file marked for inclusion in next commit snapshot</a:t>
          </a:r>
        </a:p>
        <a:p>
          <a:pPr marL="57150" lvl="1" indent="-57150" algn="l" defTabSz="444500">
            <a:lnSpc>
              <a:spcPct val="90000"/>
            </a:lnSpc>
            <a:spcBef>
              <a:spcPct val="0"/>
            </a:spcBef>
            <a:spcAft>
              <a:spcPct val="15000"/>
            </a:spcAft>
            <a:buChar char="•"/>
          </a:pPr>
          <a:r>
            <a:rPr lang="en-US" sz="1000" kern="1200" dirty="0"/>
            <a:t>Can be selective about which modifications get staged</a:t>
          </a:r>
        </a:p>
      </dsp:txBody>
      <dsp:txXfrm>
        <a:off x="2135839" y="1663661"/>
        <a:ext cx="1635435" cy="1037131"/>
      </dsp:txXfrm>
    </dsp:sp>
    <dsp:sp modelId="{6B6FC856-E03A-4743-9E80-B2C890C2309A}">
      <dsp:nvSpPr>
        <dsp:cNvPr id="0" name=""/>
        <dsp:cNvSpPr/>
      </dsp:nvSpPr>
      <dsp:spPr>
        <a:xfrm>
          <a:off x="3065009" y="504130"/>
          <a:ext cx="1984448" cy="1984448"/>
        </a:xfrm>
        <a:prstGeom prst="circularArrow">
          <a:avLst>
            <a:gd name="adj1" fmla="val 2271"/>
            <a:gd name="adj2" fmla="val 273786"/>
            <a:gd name="adj3" fmla="val 19550703"/>
            <a:gd name="adj4" fmla="val 12575511"/>
            <a:gd name="adj5" fmla="val 26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60757B-A5F7-4CE1-A83D-010616D4C38B}">
      <dsp:nvSpPr>
        <dsp:cNvPr id="0" name=""/>
        <dsp:cNvSpPr/>
      </dsp:nvSpPr>
      <dsp:spPr>
        <a:xfrm>
          <a:off x="2481343" y="1030485"/>
          <a:ext cx="1511084" cy="600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Staged</a:t>
          </a:r>
        </a:p>
      </dsp:txBody>
      <dsp:txXfrm>
        <a:off x="2498943" y="1048085"/>
        <a:ext cx="1475884" cy="565708"/>
      </dsp:txXfrm>
    </dsp:sp>
    <dsp:sp modelId="{AEE6EF85-735D-4D4C-B6B5-4AD0774927B5}">
      <dsp:nvSpPr>
        <dsp:cNvPr id="0" name=""/>
        <dsp:cNvSpPr/>
      </dsp:nvSpPr>
      <dsp:spPr>
        <a:xfrm>
          <a:off x="4207037" y="1330940"/>
          <a:ext cx="1699969" cy="140211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Includes a short message describing contents of the commit</a:t>
          </a:r>
        </a:p>
        <a:p>
          <a:pPr marL="57150" lvl="1" indent="-57150" algn="l" defTabSz="444500">
            <a:lnSpc>
              <a:spcPct val="90000"/>
            </a:lnSpc>
            <a:spcBef>
              <a:spcPct val="0"/>
            </a:spcBef>
            <a:spcAft>
              <a:spcPct val="15000"/>
            </a:spcAft>
            <a:buChar char="•"/>
          </a:pPr>
          <a:r>
            <a:rPr lang="en-US" sz="1000" kern="1200" dirty="0"/>
            <a:t>Persists current snapshot (including staged files) to local database</a:t>
          </a:r>
        </a:p>
      </dsp:txBody>
      <dsp:txXfrm>
        <a:off x="4239304" y="1363207"/>
        <a:ext cx="1635435" cy="1037131"/>
      </dsp:txXfrm>
    </dsp:sp>
    <dsp:sp modelId="{1EAA9BA9-A642-4F23-ACBA-0099EB6B9E52}">
      <dsp:nvSpPr>
        <dsp:cNvPr id="0" name=""/>
        <dsp:cNvSpPr/>
      </dsp:nvSpPr>
      <dsp:spPr>
        <a:xfrm>
          <a:off x="4584809" y="2432605"/>
          <a:ext cx="1511084" cy="600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Committed</a:t>
          </a:r>
        </a:p>
      </dsp:txBody>
      <dsp:txXfrm>
        <a:off x="4602409" y="2450205"/>
        <a:ext cx="1475884" cy="5657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paloaltonetworks.com/documentation/glossary/what-is-a-port-scan"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r>
              <a:rPr lang="en"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222222"/>
                </a:solidFill>
                <a:effectLst/>
                <a:latin typeface="Arial" panose="020B0604020202020204" pitchFamily="34" charset="0"/>
              </a:rPr>
              <a:t>Day 3 - Intro to DevSecOps, Introduction to TDD (Automated Testing Concepts, Tools, and FWs)</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Shifting left</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Static + Dynamic scans</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Container scans?</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Code quality - code coverage, cyclomatic complexity, unit tests passing, etc.</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The 3 Laws</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Code coverage</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Technical debt</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Motivation for automated testing</a:t>
            </a:r>
          </a:p>
          <a:p>
            <a:pPr algn="l">
              <a:buFont typeface="Arial" panose="020B0604020202020204" pitchFamily="34" charset="0"/>
              <a:buChar char="•"/>
            </a:pPr>
            <a:r>
              <a:rPr lang="en-US" b="0" i="0" dirty="0">
                <a:solidFill>
                  <a:srgbClr val="222222"/>
                </a:solidFill>
                <a:effectLst/>
                <a:latin typeface="Arial" panose="020B0604020202020204" pitchFamily="34" charset="0"/>
              </a:rPr>
              <a:t>Days 4,5 - GitHub (Version Control, Branching, Tagging)</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Version control</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Branching</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Tagging</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Pull requests</a:t>
            </a:r>
          </a:p>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7082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8585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6445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5368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8958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9288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26592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184378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7339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3612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355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0f9c26786_0_1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81" name="Google Shape;381;ge0f9c26786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768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022346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1805110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Veracode, AWS IAM, Okta, Bitbucket, CyberArk, Stack Overflow | Heroku, New Relic, Docker are a few more</a:t>
            </a:r>
          </a:p>
          <a:p>
            <a:pPr marL="158750" indent="0">
              <a:buNone/>
            </a:pPr>
            <a:endParaRPr lang="en-US" dirty="0"/>
          </a:p>
        </p:txBody>
      </p:sp>
    </p:spTree>
    <p:extLst>
      <p:ext uri="{BB962C8B-B14F-4D97-AF65-F5344CB8AC3E}">
        <p14:creationId xmlns:p14="http://schemas.microsoft.com/office/powerpoint/2010/main" val="35258201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285750" indent="-285750">
              <a:buFont typeface="Arial" panose="020B0604020202020204" pitchFamily="34" charset="0"/>
              <a:buChar char="•"/>
              <a:defRPr sz="1400"/>
            </a:pPr>
            <a:r>
              <a:rPr lang="en-US"/>
              <a:t>Clean code means</a:t>
            </a:r>
          </a:p>
          <a:p>
            <a:pPr marL="0" lvl="3" indent="0">
              <a:buFont typeface="Arial" panose="020B0604020202020204" pitchFamily="34" charset="0"/>
              <a:buNone/>
              <a:defRPr sz="1400"/>
            </a:pPr>
            <a:r>
              <a:rPr lang="en-US"/>
              <a:t>       - Loosely-coupled</a:t>
            </a:r>
          </a:p>
          <a:p>
            <a:pPr marL="0" lvl="3" indent="0">
              <a:buFont typeface="Arial" panose="020B0604020202020204" pitchFamily="34" charset="0"/>
              <a:buNone/>
              <a:defRPr sz="1400"/>
            </a:pPr>
            <a:r>
              <a:rPr lang="en-US"/>
              <a:t>       - Well architected</a:t>
            </a:r>
          </a:p>
          <a:p>
            <a:pPr marL="0" lvl="3" indent="0">
              <a:buFont typeface="Arial" panose="020B0604020202020204" pitchFamily="34" charset="0"/>
              <a:buNone/>
              <a:defRPr sz="1400"/>
            </a:pPr>
            <a:r>
              <a:rPr lang="en-US"/>
              <a:t>       - Testable</a:t>
            </a:r>
          </a:p>
          <a:p>
            <a:pPr marL="0" lvl="3" indent="0">
              <a:buFont typeface="Arial" panose="020B0604020202020204" pitchFamily="34" charset="0"/>
              <a:buNone/>
              <a:defRPr sz="1400"/>
            </a:pPr>
            <a:r>
              <a:rPr lang="en-US"/>
              <a:t>       - Maintainable</a:t>
            </a:r>
          </a:p>
          <a:p>
            <a:pPr marL="0" lvl="3" indent="0">
              <a:buFont typeface="Arial" panose="020B0604020202020204" pitchFamily="34" charset="0"/>
              <a:buNone/>
              <a:defRPr sz="1400"/>
            </a:pPr>
            <a:r>
              <a:rPr lang="en-US"/>
              <a:t>       - Stable</a:t>
            </a:r>
          </a:p>
          <a:p>
            <a:pPr marL="0" lvl="3" indent="0">
              <a:buFont typeface="Arial" panose="020B0604020202020204" pitchFamily="34" charset="0"/>
              <a:buNone/>
              <a:defRPr sz="1400"/>
            </a:pPr>
            <a:r>
              <a:rPr lang="en-US"/>
              <a:t>       - Quality &amp; performant</a:t>
            </a:r>
          </a:p>
          <a:p>
            <a:pPr marL="285750" indent="-285750">
              <a:buFont typeface="Arial" panose="020B0604020202020204" pitchFamily="34" charset="0"/>
              <a:buChar char="•"/>
              <a:defRPr sz="1400"/>
            </a:pPr>
            <a:r>
              <a:rPr lang="en-US"/>
              <a:t>You pass the tests, you meet the requirements</a:t>
            </a:r>
          </a:p>
        </p:txBody>
      </p:sp>
    </p:spTree>
    <p:extLst>
      <p:ext uri="{BB962C8B-B14F-4D97-AF65-F5344CB8AC3E}">
        <p14:creationId xmlns:p14="http://schemas.microsoft.com/office/powerpoint/2010/main" val="39706511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153</a:t>
            </a:fld>
            <a:endParaRPr lang="en-US"/>
          </a:p>
        </p:txBody>
      </p:sp>
    </p:spTree>
    <p:extLst>
      <p:ext uri="{BB962C8B-B14F-4D97-AF65-F5344CB8AC3E}">
        <p14:creationId xmlns:p14="http://schemas.microsoft.com/office/powerpoint/2010/main" val="32029903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b="1" dirty="0"/>
          </a:p>
          <a:p>
            <a:pPr marL="158750" indent="0">
              <a:buNone/>
            </a:pPr>
            <a:r>
              <a:rPr lang="en-US" dirty="0"/>
              <a:t>PB: Question: When should you consider Test Driven Development?</a:t>
            </a:r>
          </a:p>
        </p:txBody>
      </p:sp>
    </p:spTree>
    <p:extLst>
      <p:ext uri="{BB962C8B-B14F-4D97-AF65-F5344CB8AC3E}">
        <p14:creationId xmlns:p14="http://schemas.microsoft.com/office/powerpoint/2010/main" val="2882657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9470609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158750" indent="0">
              <a:buNone/>
              <a:defRPr sz="1400"/>
            </a:pPr>
            <a:endParaRPr dirty="0"/>
          </a:p>
        </p:txBody>
      </p:sp>
    </p:spTree>
    <p:extLst>
      <p:ext uri="{BB962C8B-B14F-4D97-AF65-F5344CB8AC3E}">
        <p14:creationId xmlns:p14="http://schemas.microsoft.com/office/powerpoint/2010/main" val="7198804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For example:</a:t>
            </a:r>
          </a:p>
          <a:p>
            <a:r>
              <a:rPr lang="en-US">
                <a:cs typeface="Calibri"/>
              </a:rPr>
              <a:t>- Purchase 1000+, discount of 20%</a:t>
            </a:r>
          </a:p>
          <a:p>
            <a:r>
              <a:rPr lang="en-US">
                <a:cs typeface="Calibri"/>
              </a:rPr>
              <a:t>- Purchase 500 – 999, discount of 15%</a:t>
            </a:r>
          </a:p>
          <a:p>
            <a:r>
              <a:rPr lang="en-US">
                <a:cs typeface="Calibri"/>
              </a:rPr>
              <a:t>- Purchase 100 – 499, discount of 10%</a:t>
            </a:r>
          </a:p>
          <a:p>
            <a:r>
              <a:rPr lang="en-US">
                <a:cs typeface="Calibri"/>
              </a:rPr>
              <a:t>- Purchase &lt; 100, no discount</a:t>
            </a:r>
          </a:p>
          <a:p>
            <a:endParaRPr lang="en-US">
              <a:cs typeface="Calibri"/>
            </a:endParaRPr>
          </a:p>
          <a:p>
            <a:r>
              <a:rPr lang="en-US">
                <a:cs typeface="Calibri"/>
              </a:rPr>
              <a:t>Just enough is important – code is expensive to create and maintain. We should seek to minimize the code we write because it helps minimize the set of things that could go wrong.</a:t>
            </a:r>
          </a:p>
          <a:p>
            <a:endParaRPr lang="en-US">
              <a:cs typeface="Calibri"/>
            </a:endParaRPr>
          </a:p>
          <a:p>
            <a:r>
              <a:rPr lang="en-US">
                <a:cs typeface="Calibri"/>
              </a:rPr>
              <a:t>Mocking – able to "force" the return of each level of discount to validate how invoicing operates; also able to "force" the return of an error to test error handling. Without mocking, you would have to ensure all necessary test data and conditions are in place to ensure return of what you need for your test as part of an end-to-end call. Probably not possible is SaaS module is owned by a third party.</a:t>
            </a:r>
          </a:p>
          <a:p>
            <a:endParaRPr lang="en-US">
              <a:cs typeface="Calibri"/>
            </a:endParaRPr>
          </a:p>
          <a:p>
            <a:r>
              <a:rPr lang="en-US">
                <a:cs typeface="Calibri"/>
              </a:rPr>
              <a:t>With automated regression testing, as the invoicing module grows and changes, you'll be able to quickly see any resulting breaks at the push of a button.</a:t>
            </a:r>
          </a:p>
        </p:txBody>
      </p:sp>
      <p:sp>
        <p:nvSpPr>
          <p:cNvPr id="4" name="Slide Number Placeholder 3"/>
          <p:cNvSpPr>
            <a:spLocks noGrp="1"/>
          </p:cNvSpPr>
          <p:nvPr>
            <p:ph type="sldNum" sz="quarter" idx="5"/>
          </p:nvPr>
        </p:nvSpPr>
        <p:spPr/>
        <p:txBody>
          <a:bodyPr/>
          <a:lstStyle/>
          <a:p>
            <a:fld id="{702E3605-071B-4219-9C63-C56A9ECEC3AB}" type="slidenum">
              <a:rPr lang="en-US" smtClean="0"/>
              <a:t>157</a:t>
            </a:fld>
            <a:endParaRPr lang="en-US"/>
          </a:p>
        </p:txBody>
      </p:sp>
    </p:spTree>
    <p:extLst>
      <p:ext uri="{BB962C8B-B14F-4D97-AF65-F5344CB8AC3E}">
        <p14:creationId xmlns:p14="http://schemas.microsoft.com/office/powerpoint/2010/main" val="2015145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11603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cs typeface="Calibri"/>
              </a:rPr>
              <a:t>We’ll talk more about code coverage shortly</a:t>
            </a:r>
          </a:p>
          <a:p>
            <a:pPr marL="628650" lvl="1" indent="-171450">
              <a:buFontTx/>
              <a:buChar char="-"/>
            </a:pPr>
            <a:endParaRPr lang="en-US" dirty="0">
              <a:cs typeface="Calibri"/>
            </a:endParaRPr>
          </a:p>
        </p:txBody>
      </p:sp>
      <p:sp>
        <p:nvSpPr>
          <p:cNvPr id="4" name="Slide Number Placeholder 3"/>
          <p:cNvSpPr>
            <a:spLocks noGrp="1"/>
          </p:cNvSpPr>
          <p:nvPr>
            <p:ph type="sldNum" sz="quarter" idx="5"/>
          </p:nvPr>
        </p:nvSpPr>
        <p:spPr/>
        <p:txBody>
          <a:bodyPr/>
          <a:lstStyle/>
          <a:p>
            <a:fld id="{702E3605-071B-4219-9C63-C56A9ECEC3AB}" type="slidenum">
              <a:rPr lang="en-US" smtClean="0"/>
              <a:t>158</a:t>
            </a:fld>
            <a:endParaRPr lang="en-US"/>
          </a:p>
        </p:txBody>
      </p:sp>
    </p:spTree>
    <p:extLst>
      <p:ext uri="{BB962C8B-B14F-4D97-AF65-F5344CB8AC3E}">
        <p14:creationId xmlns:p14="http://schemas.microsoft.com/office/powerpoint/2010/main" val="56460330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r>
              <a:rPr lang="en-US"/>
              <a:t>In “Clean Code”</a:t>
            </a:r>
          </a:p>
          <a:p>
            <a:pPr marL="0" indent="0">
              <a:buFont typeface="Arial" panose="020B0604020202020204" pitchFamily="34" charset="0"/>
              <a:buNone/>
              <a:defRPr sz="1400"/>
            </a:pPr>
            <a:endParaRPr lang="en-US"/>
          </a:p>
          <a:p>
            <a:pPr marL="285750" indent="-285750">
              <a:buFont typeface="Arial" panose="020B0604020202020204" pitchFamily="34" charset="0"/>
              <a:buChar char="•"/>
              <a:defRPr sz="1400"/>
            </a:pPr>
            <a:r>
              <a:rPr lang="en-US"/>
              <a:t>Fast or they won’t get run</a:t>
            </a:r>
          </a:p>
          <a:p>
            <a:pPr marL="285750" indent="-285750">
              <a:buFont typeface="Arial" panose="020B0604020202020204" pitchFamily="34" charset="0"/>
              <a:buChar char="•"/>
              <a:defRPr sz="1400"/>
            </a:pPr>
            <a:r>
              <a:rPr lang="en-US"/>
              <a:t>Independent – no dependence between tests</a:t>
            </a:r>
          </a:p>
          <a:p>
            <a:pPr marL="285750" indent="-285750">
              <a:buFont typeface="Arial" panose="020B0604020202020204" pitchFamily="34" charset="0"/>
              <a:buChar char="•"/>
              <a:defRPr sz="1400"/>
            </a:pPr>
            <a:r>
              <a:rPr lang="en-US"/>
              <a:t>Repeatable – every run should operate the same every time</a:t>
            </a:r>
          </a:p>
          <a:p>
            <a:pPr marL="285750" indent="-285750">
              <a:buFont typeface="Arial" panose="020B0604020202020204" pitchFamily="34" charset="0"/>
              <a:buChar char="•"/>
              <a:defRPr sz="1400"/>
            </a:pPr>
            <a:r>
              <a:rPr lang="en-US"/>
              <a:t>Self-validating – Boolean output (either pass or fail); single logical assert</a:t>
            </a:r>
          </a:p>
          <a:p>
            <a:pPr marL="285750" indent="-285750">
              <a:buFont typeface="Arial" panose="020B0604020202020204" pitchFamily="34" charset="0"/>
              <a:buChar char="•"/>
              <a:defRPr sz="1400"/>
            </a:pPr>
            <a:r>
              <a:rPr lang="en-US"/>
              <a:t>Timely – if not first, early on</a:t>
            </a:r>
          </a:p>
        </p:txBody>
      </p:sp>
    </p:spTree>
    <p:extLst>
      <p:ext uri="{BB962C8B-B14F-4D97-AF65-F5344CB8AC3E}">
        <p14:creationId xmlns:p14="http://schemas.microsoft.com/office/powerpoint/2010/main" val="23722906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r>
              <a:rPr lang="en-US" dirty="0"/>
              <a:t>Open discussion – notate responses</a:t>
            </a:r>
          </a:p>
        </p:txBody>
      </p:sp>
    </p:spTree>
    <p:extLst>
      <p:ext uri="{BB962C8B-B14F-4D97-AF65-F5344CB8AC3E}">
        <p14:creationId xmlns:p14="http://schemas.microsoft.com/office/powerpoint/2010/main" val="41403039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285750" indent="-285750">
              <a:buFont typeface="Arial" panose="020B0604020202020204" pitchFamily="34" charset="0"/>
              <a:buChar char="•"/>
              <a:defRPr sz="1400"/>
            </a:pPr>
            <a:r>
              <a:rPr lang="en-US" dirty="0"/>
              <a:t>More code can = more debugging, more cost, etc.</a:t>
            </a:r>
          </a:p>
          <a:p>
            <a:pPr marL="285750" indent="-285750">
              <a:buFont typeface="Arial" panose="020B0604020202020204" pitchFamily="34" charset="0"/>
              <a:buChar char="•"/>
              <a:defRPr sz="1400"/>
            </a:pPr>
            <a:r>
              <a:rPr lang="en-US" dirty="0"/>
              <a:t>Bugs become costlier to fix the later in the development lifecycle</a:t>
            </a:r>
          </a:p>
          <a:p>
            <a:pPr marL="285750" indent="-285750">
              <a:buFont typeface="Arial" panose="020B0604020202020204" pitchFamily="34" charset="0"/>
              <a:buChar char="•"/>
              <a:defRPr sz="1400"/>
            </a:pPr>
            <a:endParaRPr lang="en-US" dirty="0"/>
          </a:p>
          <a:p>
            <a:pPr marL="285750" indent="-285750">
              <a:buFont typeface="Arial" panose="020B0604020202020204" pitchFamily="34" charset="0"/>
              <a:buChar char="•"/>
              <a:defRPr sz="1400"/>
            </a:pPr>
            <a:r>
              <a:rPr lang="en-US" dirty="0"/>
              <a:t>Effective software development requires multiple types of testing – all are important</a:t>
            </a:r>
          </a:p>
        </p:txBody>
      </p:sp>
    </p:spTree>
    <p:extLst>
      <p:ext uri="{BB962C8B-B14F-4D97-AF65-F5344CB8AC3E}">
        <p14:creationId xmlns:p14="http://schemas.microsoft.com/office/powerpoint/2010/main" val="2829567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cs typeface="Calibri"/>
              </a:rPr>
              <a:t>Ryan will talk about one of the goals being to free up teams' capacity by leveraging test automation, so they have time to focus on tests for important Quality-of-Service (non-functional) testing.</a:t>
            </a:r>
          </a:p>
          <a:p>
            <a:pPr marL="171450" indent="-171450">
              <a:buFontTx/>
              <a:buChar char="-"/>
            </a:pPr>
            <a:r>
              <a:rPr lang="en-US" dirty="0">
                <a:cs typeface="Calibri"/>
              </a:rPr>
              <a:t>Many teams are so focused and fully consumed with manual testing that many other non-functional and critical test phases are neglected: exploratory, performance, cross-browser/platform, UAT, A/B, security, stability, scalability, etc.</a:t>
            </a:r>
          </a:p>
          <a:p>
            <a:pPr marL="171450" indent="-171450">
              <a:buFontTx/>
              <a:buChar char="-"/>
            </a:pPr>
            <a:r>
              <a:rPr lang="en-US" dirty="0">
                <a:cs typeface="Calibri"/>
              </a:rPr>
              <a:t>Implementing test automation frees up capacity from the QA team to perform these exercises, which can often find those hard-to-identify defects before they reach production.</a:t>
            </a:r>
          </a:p>
        </p:txBody>
      </p:sp>
      <p:sp>
        <p:nvSpPr>
          <p:cNvPr id="4" name="Slide Number Placeholder 3"/>
          <p:cNvSpPr>
            <a:spLocks noGrp="1"/>
          </p:cNvSpPr>
          <p:nvPr>
            <p:ph type="sldNum" sz="quarter" idx="5"/>
          </p:nvPr>
        </p:nvSpPr>
        <p:spPr/>
        <p:txBody>
          <a:bodyPr/>
          <a:lstStyle/>
          <a:p>
            <a:fld id="{702E3605-071B-4219-9C63-C56A9ECEC3AB}" type="slidenum">
              <a:rPr lang="en-US" smtClean="0"/>
              <a:t>164</a:t>
            </a:fld>
            <a:endParaRPr lang="en-US"/>
          </a:p>
        </p:txBody>
      </p:sp>
    </p:spTree>
    <p:extLst>
      <p:ext uri="{BB962C8B-B14F-4D97-AF65-F5344CB8AC3E}">
        <p14:creationId xmlns:p14="http://schemas.microsoft.com/office/powerpoint/2010/main" val="12430500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solidFill>
                  <a:srgbClr val="2F2F2F"/>
                </a:solidFill>
                <a:effectLst/>
                <a:latin typeface="Arial" panose="020B0604020202020204" pitchFamily="34" charset="0"/>
              </a:rPr>
              <a:t>Multiple other types of testing - load testing, integration test, E2E integration testing (in Capital, 100's of systems - any large program, can impact 20 - 50 investment systems; every product team does testing of their "part" but there's significant integration testing). Test automation - used for functional, performance, regression testing vs. more archaic manual testing. More brittle as you move up the pyramid, takes longer/more expensive. Shift left.</a:t>
            </a:r>
            <a:endParaRPr lang="en-US" dirty="0"/>
          </a:p>
        </p:txBody>
      </p:sp>
    </p:spTree>
    <p:extLst>
      <p:ext uri="{BB962C8B-B14F-4D97-AF65-F5344CB8AC3E}">
        <p14:creationId xmlns:p14="http://schemas.microsoft.com/office/powerpoint/2010/main" val="37623718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In presentation, talk about 80/20 rule – not just about the number but about focus on what's most important. 20% of the code often causes 80% of the bugs. Focus on testing what's most critical – not just quantity but also quality.</a:t>
            </a:r>
          </a:p>
        </p:txBody>
      </p:sp>
      <p:sp>
        <p:nvSpPr>
          <p:cNvPr id="4" name="Slide Number Placeholder 3"/>
          <p:cNvSpPr>
            <a:spLocks noGrp="1"/>
          </p:cNvSpPr>
          <p:nvPr>
            <p:ph type="sldNum" sz="quarter" idx="5"/>
          </p:nvPr>
        </p:nvSpPr>
        <p:spPr/>
        <p:txBody>
          <a:bodyPr/>
          <a:lstStyle/>
          <a:p>
            <a:fld id="{702E3605-071B-4219-9C63-C56A9ECEC3AB}" type="slidenum">
              <a:rPr lang="en-US" smtClean="0"/>
              <a:t>171</a:t>
            </a:fld>
            <a:endParaRPr lang="en-US"/>
          </a:p>
        </p:txBody>
      </p:sp>
    </p:spTree>
    <p:extLst>
      <p:ext uri="{BB962C8B-B14F-4D97-AF65-F5344CB8AC3E}">
        <p14:creationId xmlns:p14="http://schemas.microsoft.com/office/powerpoint/2010/main" val="31875560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1092110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31956279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433899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Requirements definition at this stage should include things like security requirements (threat modeling, test needed to shift security left)</a:t>
            </a:r>
          </a:p>
        </p:txBody>
      </p:sp>
    </p:spTree>
    <p:extLst>
      <p:ext uri="{BB962C8B-B14F-4D97-AF65-F5344CB8AC3E}">
        <p14:creationId xmlns:p14="http://schemas.microsoft.com/office/powerpoint/2010/main" val="14388919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1744325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9628761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29191379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3259286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66630831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19330304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106545122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40571700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41392635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1639680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Clean code – means code that is easier to read, easier to test, easier to maintain long-term; can include refactoring (seeking to improve internal structure of code without impacting external operation). Extracting methods, renaming, reuse, etc.</a:t>
            </a:r>
          </a:p>
        </p:txBody>
      </p:sp>
    </p:spTree>
    <p:extLst>
      <p:ext uri="{BB962C8B-B14F-4D97-AF65-F5344CB8AC3E}">
        <p14:creationId xmlns:p14="http://schemas.microsoft.com/office/powerpoint/2010/main" val="27957081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41608015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320528706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5649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r>
              <a:rPr lang="en-US" dirty="0"/>
              <a:t>Often use the term “mocking” but the concept is more nuanced</a:t>
            </a:r>
          </a:p>
          <a:p>
            <a:pPr marL="0" indent="0">
              <a:buFont typeface="Arial" panose="020B0604020202020204" pitchFamily="34" charset="0"/>
              <a:buNone/>
              <a:defRPr sz="1400"/>
            </a:pPr>
            <a:endParaRPr lang="en-US" dirty="0"/>
          </a:p>
          <a:p>
            <a:pPr marL="0" indent="0">
              <a:buFont typeface="Arial" panose="020B0604020202020204" pitchFamily="34" charset="0"/>
              <a:buNone/>
              <a:defRPr sz="1400"/>
            </a:pPr>
            <a:r>
              <a:rPr lang="en-US" dirty="0"/>
              <a:t>We want to be able to setup conditions that allow us to test in isolation so we can ensure maximum coverage of our code with our tests</a:t>
            </a:r>
          </a:p>
        </p:txBody>
      </p:sp>
    </p:spTree>
    <p:extLst>
      <p:ext uri="{BB962C8B-B14F-4D97-AF65-F5344CB8AC3E}">
        <p14:creationId xmlns:p14="http://schemas.microsoft.com/office/powerpoint/2010/main" val="72548735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lang="en-US" dirty="0"/>
              <a:t>Maintainable - readable</a:t>
            </a:r>
            <a:endParaRPr dirty="0"/>
          </a:p>
        </p:txBody>
      </p:sp>
    </p:spTree>
    <p:extLst>
      <p:ext uri="{BB962C8B-B14F-4D97-AF65-F5344CB8AC3E}">
        <p14:creationId xmlns:p14="http://schemas.microsoft.com/office/powerpoint/2010/main" val="38292203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27923666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429433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196037078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199379752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r>
              <a:rPr lang="en-US" dirty="0"/>
              <a:t>Classic example – fake repository that provides hard-coded values instead of requiring a hit to the database</a:t>
            </a:r>
          </a:p>
        </p:txBody>
      </p:sp>
    </p:spTree>
    <p:extLst>
      <p:ext uri="{BB962C8B-B14F-4D97-AF65-F5344CB8AC3E}">
        <p14:creationId xmlns:p14="http://schemas.microsoft.com/office/powerpoint/2010/main" val="3948881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96167122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76175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72634126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104256909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endParaRPr lang="en-US" dirty="0"/>
          </a:p>
        </p:txBody>
      </p:sp>
    </p:spTree>
    <p:extLst>
      <p:ext uri="{BB962C8B-B14F-4D97-AF65-F5344CB8AC3E}">
        <p14:creationId xmlns:p14="http://schemas.microsoft.com/office/powerpoint/2010/main" val="22944290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00125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690014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Who can give me an example?</a:t>
            </a:r>
          </a:p>
        </p:txBody>
      </p:sp>
    </p:spTree>
    <p:extLst>
      <p:ext uri="{BB962C8B-B14F-4D97-AF65-F5344CB8AC3E}">
        <p14:creationId xmlns:p14="http://schemas.microsoft.com/office/powerpoint/2010/main" val="303261396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13873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148215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206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763255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1295403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327693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github.com is a site used to host remote GitHub repositories for access over the Internet; there’s also an Enterprise version that provides storage isolated to an organization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208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10359893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Local database in this case is the .git directory that is available in every Git working directory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209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0421947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Demo will be interweaved with the upcoming slides (toggle between slides &amp; demo)</a:t>
            </a:r>
          </a:p>
          <a:p>
            <a:pPr marL="152400" indent="0">
              <a:buNone/>
            </a:pPr>
            <a:endParaRPr lang="en-US" dirty="0"/>
          </a:p>
          <a:p>
            <a:pPr marL="152400" indent="0">
              <a:buNone/>
            </a:pPr>
            <a:r>
              <a:rPr lang="en-US" dirty="0"/>
              <a:t>Demonstrate:</a:t>
            </a:r>
          </a:p>
          <a:p>
            <a:pPr marL="457200" indent="-304800">
              <a:buFontTx/>
              <a:buChar char="-"/>
            </a:pPr>
            <a:r>
              <a:rPr lang="en-US" dirty="0"/>
              <a:t>Cloning a repository</a:t>
            </a:r>
          </a:p>
          <a:p>
            <a:pPr marL="457200" indent="-304800">
              <a:buFontTx/>
              <a:buChar char="-"/>
            </a:pPr>
            <a:r>
              <a:rPr lang="en-US" dirty="0"/>
              <a:t>Contents (including hidden .git folder) </a:t>
            </a:r>
          </a:p>
          <a:p>
            <a:pPr marL="457200" indent="-304800">
              <a:buFontTx/>
              <a:buChar char="-"/>
            </a:pPr>
            <a:r>
              <a:rPr lang="en-US" dirty="0"/>
              <a:t>Talk about .</a:t>
            </a:r>
            <a:r>
              <a:rPr lang="en-US" dirty="0" err="1"/>
              <a:t>gitignore</a:t>
            </a:r>
            <a:r>
              <a:rPr lang="en-US" dirty="0"/>
              <a:t> and purpose – show https://www.toptal.com/developers/gitignore</a:t>
            </a:r>
          </a:p>
          <a:p>
            <a:pPr marL="457200" indent="-304800">
              <a:buFontTx/>
              <a:buChar char="-"/>
            </a:pPr>
            <a:r>
              <a:rPr lang="en-US" dirty="0"/>
              <a:t>Creating a new branch</a:t>
            </a:r>
          </a:p>
          <a:p>
            <a:pPr marL="457200" indent="-304800">
              <a:buFontTx/>
              <a:buChar char="-"/>
            </a:pPr>
            <a:r>
              <a:rPr lang="en-US" dirty="0"/>
              <a:t>Push branch upstream</a:t>
            </a:r>
          </a:p>
          <a:p>
            <a:pPr marL="457200" indent="-304800">
              <a:buFontTx/>
              <a:buChar char="-"/>
            </a:pPr>
            <a:r>
              <a:rPr lang="en-US" dirty="0"/>
              <a:t>Regular pull of updates from remote</a:t>
            </a:r>
          </a:p>
          <a:p>
            <a:pPr marL="457200" indent="-304800">
              <a:buFontTx/>
              <a:buChar char="-"/>
            </a:pPr>
            <a:r>
              <a:rPr lang="en-US" dirty="0"/>
              <a:t>`git status`</a:t>
            </a:r>
          </a:p>
          <a:p>
            <a:pPr marL="457200" indent="-304800">
              <a:buFontTx/>
              <a:buChar char="-"/>
            </a:pPr>
            <a:r>
              <a:rPr lang="en-US" dirty="0"/>
              <a:t>`git add` (staging) </a:t>
            </a:r>
          </a:p>
          <a:p>
            <a:pPr marL="457200" indent="-304800">
              <a:buFontTx/>
              <a:buChar char="-"/>
            </a:pPr>
            <a:r>
              <a:rPr lang="en-US" dirty="0"/>
              <a:t>`git commit` (commit) </a:t>
            </a:r>
          </a:p>
          <a:p>
            <a:pPr marL="457200" indent="-304800">
              <a:buFontTx/>
              <a:buChar char="-"/>
            </a:pPr>
            <a:r>
              <a:rPr lang="en-US" dirty="0"/>
              <a:t>Push of local updates to remote</a:t>
            </a:r>
          </a:p>
          <a:p>
            <a:pPr marL="457200" indent="-304800">
              <a:buFontTx/>
              <a:buChar char="-"/>
            </a:pPr>
            <a:r>
              <a:rPr lang="en-US" dirty="0"/>
              <a:t>Command-line and VS Code</a:t>
            </a:r>
          </a:p>
          <a:p>
            <a:endParaRPr lang="en-US" dirty="0"/>
          </a:p>
          <a:p>
            <a:pPr marL="152400" indent="0">
              <a:buNone/>
            </a:pPr>
            <a:r>
              <a:rPr lang="en-US" dirty="0"/>
              <a:t>Demonstrate:</a:t>
            </a:r>
          </a:p>
          <a:p>
            <a:pPr marL="457200" indent="-304800">
              <a:buFontTx/>
              <a:buChar char="-"/>
            </a:pPr>
            <a:r>
              <a:rPr lang="en-US" dirty="0"/>
              <a:t>Initiating creation of repo locally from command-line</a:t>
            </a:r>
          </a:p>
          <a:p>
            <a:pPr marL="457200" indent="-304800">
              <a:buFontTx/>
              <a:buChar cha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482158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04800">
              <a:buFontTx/>
              <a:buChar char="-"/>
            </a:pPr>
            <a:r>
              <a:rPr lang="en-US" dirty="0"/>
              <a:t>Creating a new repository in GitHub</a:t>
            </a:r>
          </a:p>
          <a:p>
            <a:pPr marL="457200" indent="-304800">
              <a:buFontTx/>
              <a:buChar char="-"/>
            </a:pPr>
            <a:r>
              <a:rPr lang="en-US" dirty="0"/>
              <a:t>Cloning that repository locally</a:t>
            </a:r>
          </a:p>
          <a:p>
            <a:pPr marL="457200" indent="-304800">
              <a:buFontTx/>
              <a:buChar char="-"/>
            </a:pPr>
            <a:r>
              <a:rPr lang="en-US" dirty="0"/>
              <a:t>Creating a new repository locally</a:t>
            </a:r>
          </a:p>
          <a:p>
            <a:pPr marL="457200" indent="-304800">
              <a:buFontTx/>
              <a:buChar char="-"/>
            </a:pPr>
            <a:r>
              <a:rPr lang="en-US" dirty="0"/>
              <a:t>Pushing that repository to remote</a:t>
            </a:r>
          </a:p>
          <a:p>
            <a:pPr marL="457200" indent="-304800">
              <a:buFontTx/>
              <a:buChar char="-"/>
            </a:pPr>
            <a:endParaRPr lang="en-US" dirty="0"/>
          </a:p>
          <a:p>
            <a:pPr marL="152400" indent="0">
              <a:buFontTx/>
              <a:buNone/>
            </a:pPr>
            <a:r>
              <a:rPr lang="en-US" dirty="0"/>
              <a:t>Use https://docs.microsoft.com/en-us/learn/modules/intro-to-git/ + https://docs.microsoft.com/en-us/learn/modules/create-git-project/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226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02382097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04800">
              <a:buFontTx/>
              <a:buChar char="-"/>
            </a:pPr>
            <a:r>
              <a:rPr lang="en-US" dirty="0"/>
              <a:t>Creating a new branch on a cloned repository</a:t>
            </a:r>
          </a:p>
          <a:p>
            <a:pPr marL="457200" indent="-304800">
              <a:buFontTx/>
              <a:buChar char="-"/>
            </a:pPr>
            <a:r>
              <a:rPr lang="en-US" dirty="0"/>
              <a:t>Making changes to that branch</a:t>
            </a:r>
          </a:p>
          <a:p>
            <a:pPr marL="457200" indent="-304800">
              <a:buFontTx/>
              <a:buChar char="-"/>
            </a:pPr>
            <a:r>
              <a:rPr lang="en-US" dirty="0"/>
              <a:t>Pushing those changes to remote</a:t>
            </a:r>
          </a:p>
          <a:p>
            <a:pPr marL="457200" indent="-304800">
              <a:buFontTx/>
              <a:buChar char="-"/>
            </a:pPr>
            <a:r>
              <a:rPr lang="en-US" dirty="0"/>
              <a:t>Creating a pull request from those changes</a:t>
            </a:r>
          </a:p>
          <a:p>
            <a:pPr marL="457200" indent="-304800">
              <a:buFontTx/>
              <a:buChar char="-"/>
            </a:pPr>
            <a:endParaRPr lang="en-US" dirty="0"/>
          </a:p>
          <a:p>
            <a:pPr marL="152400" indent="0">
              <a:buFontTx/>
              <a:buNone/>
            </a:pPr>
            <a:r>
              <a:rPr lang="en-US" dirty="0"/>
              <a:t>Use https://docs.microsoft.com/en-us/learn/modules/collaborate-with-git/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236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41119652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Larger PR’s can last longer – over time, mainline is changing from other dev work. Keeping the 2 in sync and moving in smaller steps.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237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1941243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238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076428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Conflicts requiring manual intervention can be addressed before PR submission</a:t>
            </a:r>
          </a:p>
          <a:p>
            <a:r>
              <a:rPr lang="en-US" dirty="0"/>
              <a:t>* When PR is approved and merged, branch can be deleted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239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335328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240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009516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Incident – single (or discrete number of occurrences); may be able to execute a workaround for immediate relief</a:t>
            </a:r>
          </a:p>
          <a:p>
            <a:pPr marL="158750" indent="0">
              <a:buNone/>
            </a:pPr>
            <a:endParaRPr lang="en-US" dirty="0"/>
          </a:p>
          <a:p>
            <a:pPr marL="158750" indent="0">
              <a:buNone/>
            </a:pPr>
            <a:r>
              <a:rPr lang="en-US" dirty="0"/>
              <a:t>Problem – something more endemic that will likely require a code fix</a:t>
            </a:r>
          </a:p>
          <a:p>
            <a:pPr marL="158750" indent="0">
              <a:buNone/>
            </a:pPr>
            <a:endParaRPr lang="en-US" dirty="0"/>
          </a:p>
          <a:p>
            <a:pPr marL="158750" indent="0">
              <a:buNone/>
            </a:pPr>
            <a:r>
              <a:rPr lang="en-US" dirty="0"/>
              <a:t>Incident status is first sign of issues and can elevate to problem</a:t>
            </a:r>
          </a:p>
        </p:txBody>
      </p:sp>
    </p:spTree>
    <p:extLst>
      <p:ext uri="{BB962C8B-B14F-4D97-AF65-F5344CB8AC3E}">
        <p14:creationId xmlns:p14="http://schemas.microsoft.com/office/powerpoint/2010/main" val="404680913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241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8677336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242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5387724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243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8816180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04800">
              <a:buFontTx/>
              <a:buChar char="-"/>
            </a:pPr>
            <a:r>
              <a:rPr lang="en-US" dirty="0"/>
              <a:t>Executing a merge</a:t>
            </a:r>
          </a:p>
          <a:p>
            <a:pPr marL="457200" indent="-304800">
              <a:buFontTx/>
              <a:buChar char="-"/>
            </a:pPr>
            <a:r>
              <a:rPr lang="en-US" dirty="0"/>
              <a:t>Encountering and managing a merge conflict</a:t>
            </a:r>
          </a:p>
          <a:p>
            <a:pPr marL="457200" indent="-304800">
              <a:buFontTx/>
              <a:buChar char="-"/>
            </a:pPr>
            <a:r>
              <a:rPr lang="en-US" dirty="0"/>
              <a:t>Show in Visual Studio Code (or similar)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244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0769730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04800">
              <a:buFontTx/>
              <a:buChar char="-"/>
            </a:pPr>
            <a:r>
              <a:rPr lang="en-US" dirty="0"/>
              <a:t>Executing a merge</a:t>
            </a:r>
          </a:p>
          <a:p>
            <a:pPr marL="457200" indent="-304800">
              <a:buFontTx/>
              <a:buChar char="-"/>
            </a:pPr>
            <a:r>
              <a:rPr lang="en-US" dirty="0"/>
              <a:t>Encountering and managing a merge conflict</a:t>
            </a:r>
          </a:p>
          <a:p>
            <a:pPr marL="457200" indent="-304800">
              <a:buFontTx/>
              <a:buChar char="-"/>
            </a:pPr>
            <a:endParaRPr lang="en-US" dirty="0"/>
          </a:p>
          <a:p>
            <a:pPr marL="152400" indent="0">
              <a:buFontTx/>
              <a:buNone/>
            </a:pPr>
            <a:r>
              <a:rPr lang="en-US" dirty="0"/>
              <a:t>Use https://docs.microsoft.com/en-us/learn/modules/branch-merge-git/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245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81783740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247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29046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 trunk-based development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252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3180330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253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1114078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15314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49363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0f9c2678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0f9c2678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I am </a:t>
            </a:r>
            <a:r>
              <a:rPr lang="en" sz="1200">
                <a:solidFill>
                  <a:srgbClr val="FF0000"/>
                </a:solidFill>
                <a:latin typeface="Calibri"/>
                <a:ea typeface="Calibri"/>
                <a:cs typeface="Calibri"/>
                <a:sym typeface="Calibri"/>
              </a:rPr>
              <a:t>[insert name]</a:t>
            </a:r>
            <a:r>
              <a:rPr lang="en" sz="1200">
                <a:solidFill>
                  <a:srgbClr val="404040"/>
                </a:solidFill>
                <a:latin typeface="Calibri"/>
                <a:ea typeface="Calibri"/>
                <a:cs typeface="Calibri"/>
                <a:sym typeface="Calibri"/>
              </a:rPr>
              <a:t> with DevelopIntelligence. We’re the training partner for </a:t>
            </a:r>
            <a:r>
              <a:rPr lang="en" sz="1200">
                <a:solidFill>
                  <a:srgbClr val="FF0000"/>
                </a:solidFill>
                <a:latin typeface="Calibri"/>
                <a:ea typeface="Calibri"/>
                <a:cs typeface="Calibri"/>
                <a:sym typeface="Calibri"/>
              </a:rPr>
              <a:t>[insert client name]</a:t>
            </a:r>
            <a:r>
              <a:rPr lang="en"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spcBef>
                <a:spcPts val="0"/>
              </a:spcBef>
              <a:spcAft>
                <a:spcPts val="0"/>
              </a:spcAft>
              <a:buNone/>
            </a:pP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Will talk in more depth about characteristics of sprint items/cards in the section on Jira</a:t>
            </a:r>
          </a:p>
          <a:p>
            <a:pPr marL="158750" indent="0">
              <a:buNone/>
            </a:pPr>
            <a:endParaRPr lang="en-US" dirty="0"/>
          </a:p>
          <a:p>
            <a:pPr marL="158750" indent="0">
              <a:buNone/>
            </a:pPr>
            <a:r>
              <a:rPr lang="en-US" dirty="0"/>
              <a:t>One common pointing system used is Fibonacci (but not only approach)</a:t>
            </a:r>
          </a:p>
          <a:p>
            <a:pPr marL="158750" indent="0">
              <a:buNone/>
            </a:pPr>
            <a:endParaRPr lang="en-US" dirty="0"/>
          </a:p>
          <a:p>
            <a:pPr marL="158750" indent="0">
              <a:buNone/>
            </a:pPr>
            <a:r>
              <a:rPr lang="en-US" dirty="0"/>
              <a:t>Team can also use techniques like “planning poker” (https://www.planningpoker.com/) to help ensure objective pointing (minimize effect points assigned by another team have on your own)</a:t>
            </a:r>
          </a:p>
        </p:txBody>
      </p:sp>
    </p:spTree>
    <p:extLst>
      <p:ext uri="{BB962C8B-B14F-4D97-AF65-F5344CB8AC3E}">
        <p14:creationId xmlns:p14="http://schemas.microsoft.com/office/powerpoint/2010/main" val="2956034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9226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22187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325629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835430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96191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Need example/materials on Team Definition activity used at Capital Group</a:t>
            </a:r>
          </a:p>
        </p:txBody>
      </p:sp>
    </p:spTree>
    <p:extLst>
      <p:ext uri="{BB962C8B-B14F-4D97-AF65-F5344CB8AC3E}">
        <p14:creationId xmlns:p14="http://schemas.microsoft.com/office/powerpoint/2010/main" val="3492000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418040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43723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35963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f9c267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f9c267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Supports concept of User Story (feature to be delivered), Spike (required research to determine approach), etc. Will review the various types as part of the demo.</a:t>
            </a:r>
          </a:p>
        </p:txBody>
      </p:sp>
    </p:spTree>
    <p:extLst>
      <p:ext uri="{BB962C8B-B14F-4D97-AF65-F5344CB8AC3E}">
        <p14:creationId xmlns:p14="http://schemas.microsoft.com/office/powerpoint/2010/main" val="2563060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Ideally will use an instance of Jira set up in an AWS sandbox that all participants can access (including external instructors), and that team can work from for demo/labs.</a:t>
            </a:r>
          </a:p>
          <a:p>
            <a:pPr marL="158750" indent="0">
              <a:buNone/>
            </a:pPr>
            <a:endParaRPr lang="en-US" dirty="0"/>
          </a:p>
          <a:p>
            <a:pPr marL="158750" indent="0">
              <a:buNone/>
            </a:pPr>
            <a:r>
              <a:rPr lang="en-US" dirty="0"/>
              <a:t>Discuss creation of Epics (for grouping features), user stories (for defining features), spikes (for capturing research tasks). Review process of creating each type and the various pieces of metadata available for each type. Show assignment of issue to a sprint and how tracked on board. Demonstrate each.</a:t>
            </a:r>
          </a:p>
        </p:txBody>
      </p:sp>
    </p:spTree>
    <p:extLst>
      <p:ext uri="{BB962C8B-B14F-4D97-AF65-F5344CB8AC3E}">
        <p14:creationId xmlns:p14="http://schemas.microsoft.com/office/powerpoint/2010/main" val="2489987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541245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adds, what if I attempt to add an item already in the cart – what should happen?</a:t>
            </a:r>
          </a:p>
          <a:p>
            <a:pPr marL="158750" indent="0">
              <a:buNone/>
            </a:pPr>
            <a:endParaRPr lang="en-US" dirty="0"/>
          </a:p>
          <a:p>
            <a:pPr marL="158750" indent="0">
              <a:buNone/>
            </a:pPr>
            <a:r>
              <a:rPr lang="en-US" dirty="0"/>
              <a:t>For updates, what if I attempt to reduce quantity to 0 (or some invalid value like a negative number)?</a:t>
            </a:r>
          </a:p>
          <a:p>
            <a:pPr marL="158750" indent="0">
              <a:buNone/>
            </a:pPr>
            <a:endParaRPr lang="en-US" dirty="0"/>
          </a:p>
          <a:p>
            <a:pPr marL="158750" indent="0">
              <a:buNone/>
            </a:pPr>
            <a:r>
              <a:rPr lang="en-US" dirty="0"/>
              <a:t>For deletes, what if I remove the last item in my cart?</a:t>
            </a:r>
          </a:p>
        </p:txBody>
      </p:sp>
    </p:spTree>
    <p:extLst>
      <p:ext uri="{BB962C8B-B14F-4D97-AF65-F5344CB8AC3E}">
        <p14:creationId xmlns:p14="http://schemas.microsoft.com/office/powerpoint/2010/main" val="2307616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adds, what if I attempt to add an item already in the cart – what should happen?</a:t>
            </a:r>
          </a:p>
          <a:p>
            <a:pPr marL="158750" indent="0">
              <a:buNone/>
            </a:pPr>
            <a:endParaRPr lang="en-US" dirty="0"/>
          </a:p>
          <a:p>
            <a:pPr marL="158750" indent="0">
              <a:buNone/>
            </a:pPr>
            <a:r>
              <a:rPr lang="en-US" dirty="0"/>
              <a:t>For updates, what if I attempt to reduce quantity to 0 (or some invalid value like a negative number)?</a:t>
            </a:r>
          </a:p>
          <a:p>
            <a:pPr marL="158750" indent="0">
              <a:buNone/>
            </a:pPr>
            <a:endParaRPr lang="en-US" dirty="0"/>
          </a:p>
          <a:p>
            <a:pPr marL="158750" indent="0">
              <a:buNone/>
            </a:pPr>
            <a:r>
              <a:rPr lang="en-US" dirty="0"/>
              <a:t>For deletes, what if I remove the last item in my cart?</a:t>
            </a:r>
          </a:p>
        </p:txBody>
      </p:sp>
    </p:spTree>
    <p:extLst>
      <p:ext uri="{BB962C8B-B14F-4D97-AF65-F5344CB8AC3E}">
        <p14:creationId xmlns:p14="http://schemas.microsoft.com/office/powerpoint/2010/main" val="402785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925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158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i="0" dirty="0">
                <a:solidFill>
                  <a:srgbClr val="464646"/>
                </a:solidFill>
                <a:effectLst/>
                <a:latin typeface="Merriweather" panose="00000500000000000000" pitchFamily="2" charset="0"/>
              </a:rPr>
              <a:t>Buffer overflow attacks</a:t>
            </a:r>
            <a:r>
              <a:rPr lang="en-US" sz="2000" b="0" i="0" dirty="0">
                <a:solidFill>
                  <a:srgbClr val="464646"/>
                </a:solidFill>
                <a:effectLst/>
                <a:latin typeface="Merriweather" panose="00000500000000000000" pitchFamily="2" charset="0"/>
              </a:rPr>
              <a:t> – the concept is to send more traffic to a network address than the programmers have built the system to handle</a:t>
            </a:r>
          </a:p>
          <a:p>
            <a:pPr marL="0" lvl="0" indent="0" algn="l" rtl="0">
              <a:spcBef>
                <a:spcPts val="0"/>
              </a:spcBef>
              <a:spcAft>
                <a:spcPts val="0"/>
              </a:spcAft>
              <a:buNone/>
            </a:pPr>
            <a:endParaRPr lang="en-US" sz="2000" b="0" i="0" dirty="0">
              <a:solidFill>
                <a:srgbClr val="464646"/>
              </a:solidFill>
              <a:effectLst/>
              <a:latin typeface="Merriweather" panose="00000500000000000000" pitchFamily="2" charset="0"/>
              <a:ea typeface="Calibri"/>
              <a:cs typeface="Calibri"/>
              <a:sym typeface="Calibri"/>
            </a:endParaRPr>
          </a:p>
          <a:p>
            <a:pPr marL="0" lvl="0" indent="0" algn="l" rtl="0">
              <a:spcBef>
                <a:spcPts val="0"/>
              </a:spcBef>
              <a:spcAft>
                <a:spcPts val="0"/>
              </a:spcAft>
              <a:buNone/>
            </a:pPr>
            <a:r>
              <a:rPr lang="en-US" sz="2000" b="1" i="0" dirty="0">
                <a:solidFill>
                  <a:srgbClr val="464646"/>
                </a:solidFill>
                <a:effectLst/>
                <a:latin typeface="Merriweather" panose="00000500000000000000" pitchFamily="2" charset="0"/>
              </a:rPr>
              <a:t>ICMP flood</a:t>
            </a:r>
            <a:r>
              <a:rPr lang="en-US" sz="2000" b="0" i="0" dirty="0">
                <a:solidFill>
                  <a:srgbClr val="464646"/>
                </a:solidFill>
                <a:effectLst/>
                <a:latin typeface="Merriweather" panose="00000500000000000000" pitchFamily="2" charset="0"/>
              </a:rPr>
              <a:t> – leverages misconfigured network devices by sending spoofed packets that ping every computer on the targeted network, instead of just one specific machine; the network is then triggered to amplify the traffic</a:t>
            </a:r>
          </a:p>
          <a:p>
            <a:pPr marL="0" lvl="0" indent="0" algn="l" rtl="0">
              <a:spcBef>
                <a:spcPts val="0"/>
              </a:spcBef>
              <a:spcAft>
                <a:spcPts val="0"/>
              </a:spcAft>
              <a:buNone/>
            </a:pPr>
            <a:endParaRPr lang="en-US" sz="2000" b="0" i="0" dirty="0">
              <a:solidFill>
                <a:srgbClr val="464646"/>
              </a:solidFill>
              <a:effectLst/>
              <a:latin typeface="Merriweather" panose="00000500000000000000" pitchFamily="2" charset="0"/>
              <a:ea typeface="Calibri"/>
              <a:cs typeface="Calibri"/>
              <a:sym typeface="Calibri"/>
            </a:endParaRPr>
          </a:p>
          <a:p>
            <a:pPr marL="0" lvl="0" indent="0" algn="l" rtl="0">
              <a:spcBef>
                <a:spcPts val="0"/>
              </a:spcBef>
              <a:spcAft>
                <a:spcPts val="0"/>
              </a:spcAft>
              <a:buNone/>
            </a:pPr>
            <a:r>
              <a:rPr lang="en-US" sz="2000" b="1" i="0" dirty="0">
                <a:solidFill>
                  <a:srgbClr val="464646"/>
                </a:solidFill>
                <a:effectLst/>
                <a:latin typeface="Merriweather" panose="00000500000000000000" pitchFamily="2" charset="0"/>
              </a:rPr>
              <a:t>SYN flood</a:t>
            </a:r>
            <a:r>
              <a:rPr lang="en-US" sz="2000" b="0" i="0" dirty="0">
                <a:solidFill>
                  <a:srgbClr val="464646"/>
                </a:solidFill>
                <a:effectLst/>
                <a:latin typeface="Merriweather" panose="00000500000000000000" pitchFamily="2" charset="0"/>
              </a:rPr>
              <a:t> – sends a request to connect to a server, but never completes the </a:t>
            </a:r>
            <a:r>
              <a:rPr lang="en-US" sz="2000" b="1" i="0" u="none" strike="noStrike" dirty="0">
                <a:solidFill>
                  <a:srgbClr val="141414"/>
                </a:solidFill>
                <a:effectLst/>
                <a:latin typeface="Merriweather" panose="00000500000000000000" pitchFamily="2" charset="0"/>
                <a:hlinkClick r:id="rId3"/>
              </a:rPr>
              <a:t>handshake</a:t>
            </a:r>
            <a:r>
              <a:rPr lang="en-US" sz="2000" b="0" i="0" u="none" strike="noStrike" dirty="0">
                <a:solidFill>
                  <a:srgbClr val="464646"/>
                </a:solidFill>
                <a:effectLst/>
                <a:latin typeface="Merriweather" panose="00000500000000000000" pitchFamily="2" charset="0"/>
              </a:rPr>
              <a:t>; c</a:t>
            </a:r>
            <a:r>
              <a:rPr lang="en-US" sz="2000" b="0" i="0" dirty="0">
                <a:solidFill>
                  <a:srgbClr val="464646"/>
                </a:solidFill>
                <a:effectLst/>
                <a:latin typeface="Merriweather" panose="00000500000000000000" pitchFamily="2" charset="0"/>
              </a:rPr>
              <a:t>ontinues until all open ports are saturated with requests and none are available for legitimate users to connect to</a:t>
            </a:r>
          </a:p>
          <a:p>
            <a:pPr marL="0" lvl="0" indent="0" algn="l" rtl="0">
              <a:spcBef>
                <a:spcPts val="0"/>
              </a:spcBef>
              <a:spcAft>
                <a:spcPts val="0"/>
              </a:spcAft>
              <a:buNone/>
            </a:pPr>
            <a:endParaRPr lang="en-US" sz="2000" b="0" i="0" dirty="0">
              <a:solidFill>
                <a:srgbClr val="464646"/>
              </a:solidFill>
              <a:effectLst/>
              <a:latin typeface="Merriweather" panose="00000500000000000000" pitchFamily="2" charset="0"/>
              <a:ea typeface="Calibri"/>
              <a:cs typeface="Calibri"/>
              <a:sym typeface="Calibri"/>
            </a:endParaRPr>
          </a:p>
          <a:p>
            <a:pPr algn="l">
              <a:buFont typeface="+mj-lt"/>
              <a:buAutoNum type="arabicPeriod"/>
            </a:pPr>
            <a:r>
              <a:rPr lang="en-US" sz="2000" b="0" i="0" dirty="0">
                <a:solidFill>
                  <a:srgbClr val="000000"/>
                </a:solidFill>
                <a:effectLst/>
                <a:latin typeface="Inter"/>
              </a:rPr>
              <a:t>Client requests connection by sending SYN (synchronize) message to the server</a:t>
            </a:r>
          </a:p>
          <a:p>
            <a:pPr algn="l">
              <a:buFont typeface="+mj-lt"/>
              <a:buAutoNum type="arabicPeriod"/>
            </a:pPr>
            <a:r>
              <a:rPr lang="en-US" sz="2000" b="0" i="0" dirty="0">
                <a:solidFill>
                  <a:srgbClr val="000000"/>
                </a:solidFill>
                <a:effectLst/>
                <a:latin typeface="Inter"/>
              </a:rPr>
              <a:t>Server acknowledges by sending SYN-ACK (synchronize-acknowledge) message back to the client</a:t>
            </a:r>
          </a:p>
          <a:p>
            <a:pPr algn="l">
              <a:buFont typeface="+mj-lt"/>
              <a:buAutoNum type="arabicPeriod"/>
            </a:pPr>
            <a:r>
              <a:rPr lang="en-US" sz="2000" b="0" i="0" dirty="0">
                <a:solidFill>
                  <a:srgbClr val="000000"/>
                </a:solidFill>
                <a:effectLst/>
                <a:latin typeface="Inter"/>
              </a:rPr>
              <a:t>Client responds with an ACK (acknowledge) message, and the connection is established</a:t>
            </a:r>
          </a:p>
          <a:p>
            <a:pPr marL="0" lvl="0" indent="0" algn="l" rtl="0">
              <a:spcBef>
                <a:spcPts val="0"/>
              </a:spcBef>
              <a:spcAft>
                <a:spcPts val="0"/>
              </a:spcAft>
              <a:buNone/>
            </a:pPr>
            <a:endParaRPr lang="en-US"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407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471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830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0f9c26786_0_1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291" name="Google Shape;291;ge0f9c2678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246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ICMP = Internet Control Message Protocol</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4182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6358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2908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455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4672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60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753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Could also run as demo instead (if issues with associate access to PostgreSQL). Alternatively, could create a version in the cloud if associates can access.</a:t>
            </a:r>
          </a:p>
        </p:txBody>
      </p:sp>
    </p:spTree>
    <p:extLst>
      <p:ext uri="{BB962C8B-B14F-4D97-AF65-F5344CB8AC3E}">
        <p14:creationId xmlns:p14="http://schemas.microsoft.com/office/powerpoint/2010/main" val="17779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3787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0f9c26786_0_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99" name="Google Shape;299;ge0f9c2678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0388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8310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98942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619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9387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0483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For example, a site that takes query string input and writes dynamically to an element in the DOM (for execution by the browser)</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24450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5509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err="1">
                <a:solidFill>
                  <a:schemeClr val="dk1"/>
                </a:solidFill>
                <a:latin typeface="Calibri"/>
                <a:ea typeface="Calibri"/>
                <a:cs typeface="Calibri"/>
                <a:sym typeface="Calibri"/>
              </a:rPr>
              <a:t>HttpOnly</a:t>
            </a:r>
            <a:r>
              <a:rPr lang="en-US" sz="1200" b="0" dirty="0">
                <a:solidFill>
                  <a:schemeClr val="dk1"/>
                </a:solidFill>
                <a:latin typeface="Calibri"/>
                <a:ea typeface="Calibri"/>
                <a:cs typeface="Calibri"/>
                <a:sym typeface="Calibri"/>
              </a:rPr>
              <a:t> default for session cookies, but should also be used for any custom cookies created</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X-Content-Type-Options: </a:t>
            </a:r>
            <a:r>
              <a:rPr lang="en-US" sz="1200" b="0" dirty="0" err="1">
                <a:solidFill>
                  <a:schemeClr val="dk1"/>
                </a:solidFill>
                <a:latin typeface="Calibri"/>
                <a:ea typeface="Calibri"/>
                <a:cs typeface="Calibri"/>
                <a:sym typeface="Calibri"/>
              </a:rPr>
              <a:t>nosniff</a:t>
            </a:r>
            <a:r>
              <a:rPr lang="en-US" sz="1200" b="0" dirty="0">
                <a:solidFill>
                  <a:schemeClr val="dk1"/>
                </a:solidFill>
                <a:latin typeface="Calibri"/>
                <a:ea typeface="Calibri"/>
                <a:cs typeface="Calibri"/>
                <a:sym typeface="Calibri"/>
              </a:rPr>
              <a:t> is likely default in modern frameworks but confirm</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3962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280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0f9c26786_0_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Script:</a:t>
            </a:r>
            <a:r>
              <a:rPr lang="en"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r>
              <a:rPr lang="en"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49" name="Google Shape;349;ge0f9c2678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US" sz="2000" b="0" i="0" dirty="0">
                <a:solidFill>
                  <a:srgbClr val="000000"/>
                </a:solidFill>
                <a:effectLst/>
                <a:latin typeface="Inter"/>
              </a:rPr>
              <a:t>More sophisticated bots that simultaneously attempt several logins and appear to originate from different IP addresses</a:t>
            </a: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5473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endParaRPr lang="en-US" sz="2000" b="0" i="0" dirty="0">
              <a:solidFill>
                <a:srgbClr val="000000"/>
              </a:solidFill>
              <a:effectLst/>
              <a:latin typeface="Inter"/>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613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US" sz="2000" b="0" i="0" dirty="0">
                <a:solidFill>
                  <a:srgbClr val="000000"/>
                </a:solidFill>
                <a:effectLst/>
                <a:latin typeface="Inter"/>
              </a:rPr>
              <a:t>Something the user knows + has</a:t>
            </a:r>
          </a:p>
          <a:p>
            <a:pPr marL="158750" indent="0" algn="l">
              <a:buFont typeface="Arial" panose="020B0604020202020204" pitchFamily="34" charset="0"/>
              <a:buNone/>
            </a:pPr>
            <a:endParaRPr lang="en-US" sz="2000" b="0" i="0" dirty="0">
              <a:solidFill>
                <a:srgbClr val="000000"/>
              </a:solidFill>
              <a:effectLst/>
              <a:latin typeface="Inter"/>
            </a:endParaRPr>
          </a:p>
          <a:p>
            <a:pPr marL="158750" indent="0" algn="l">
              <a:buFont typeface="Arial" panose="020B0604020202020204" pitchFamily="34" charset="0"/>
              <a:buNone/>
            </a:pPr>
            <a:r>
              <a:rPr lang="en-US" sz="2000" b="0" i="0" dirty="0">
                <a:solidFill>
                  <a:srgbClr val="000000"/>
                </a:solidFill>
                <a:effectLst/>
                <a:latin typeface="Inter"/>
              </a:rPr>
              <a:t>Fingerprint can include things like combo of OS + geolocation + language (gathered via JavaScript)</a:t>
            </a: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7718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endParaRPr lang="en-US" sz="2000" b="0" i="0" dirty="0">
              <a:solidFill>
                <a:srgbClr val="000000"/>
              </a:solidFill>
              <a:effectLst/>
              <a:latin typeface="Inter"/>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460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Distributes security concerns to all teams using tooling to help automatically fill in gaps in experience or understanding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7332764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Automation with quality assurance built into the pipeline and security applied at each phase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955792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 y="617538"/>
            <a:ext cx="7116763" cy="4003675"/>
          </a:xfrm>
        </p:spPr>
      </p:sp>
      <p:sp>
        <p:nvSpPr>
          <p:cNvPr id="3" name="Notes Placeholder 2"/>
          <p:cNvSpPr>
            <a:spLocks noGrp="1"/>
          </p:cNvSpPr>
          <p:nvPr>
            <p:ph type="body" idx="1"/>
          </p:nvPr>
        </p:nvSpPr>
        <p:spPr/>
        <p:txBody>
          <a:bodyPr/>
          <a:lstStyle/>
          <a:p>
            <a:pPr marL="158750" lvl="0" indent="0">
              <a:buNone/>
            </a:pPr>
            <a:endParaRPr lang="en-US" dirty="0">
              <a:solidFill>
                <a:srgbClr val="6E6F73"/>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103</a:t>
            </a:fld>
            <a:endParaRPr lang="en-US"/>
          </a:p>
        </p:txBody>
      </p:sp>
    </p:spTree>
    <p:extLst>
      <p:ext uri="{BB962C8B-B14F-4D97-AF65-F5344CB8AC3E}">
        <p14:creationId xmlns:p14="http://schemas.microsoft.com/office/powerpoint/2010/main" val="6836000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90621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88516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9579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f9c26786_0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Script:</a:t>
            </a:r>
            <a:r>
              <a:rPr lang="en"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200">
                <a:solidFill>
                  <a:schemeClr val="dk1"/>
                </a:solidFill>
                <a:latin typeface="Calibri"/>
                <a:ea typeface="Calibri"/>
                <a:cs typeface="Calibri"/>
                <a:sym typeface="Calibri"/>
              </a:rPr>
            </a:b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Also, I want to demonstrate the timer and confirm that everyone can see it. EggTimer is a good timer - https://e.ggtimer.com/</a:t>
            </a:r>
            <a:endParaRPr sz="1200" b="1">
              <a:solidFill>
                <a:schemeClr val="dk1"/>
              </a:solidFill>
              <a:latin typeface="Calibri"/>
              <a:ea typeface="Calibri"/>
              <a:cs typeface="Calibri"/>
              <a:sym typeface="Calibri"/>
            </a:endParaRPr>
          </a:p>
        </p:txBody>
      </p:sp>
      <p:sp>
        <p:nvSpPr>
          <p:cNvPr id="358" name="Google Shape;358;ge0f9c2678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561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8744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9784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497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848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May need a less-advanced reference architecture.</a:t>
            </a:r>
          </a:p>
        </p:txBody>
      </p:sp>
    </p:spTree>
    <p:extLst>
      <p:ext uri="{BB962C8B-B14F-4D97-AF65-F5344CB8AC3E}">
        <p14:creationId xmlns:p14="http://schemas.microsoft.com/office/powerpoint/2010/main" val="17963469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6935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6793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2350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13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0f9c26786_0_1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Use measurable objectives that start with action verbs such as: describe, define, identify, assess, demonstrate, use, utilize. </a:t>
            </a:r>
            <a:r>
              <a:rPr lang="en"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66" name="Google Shape;366;ge0f9c2678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https://www.whitesourcesoftware.com/most-secure-programming-languages/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117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65853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5270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2444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76076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1263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5363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7889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124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021829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825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522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222222"/>
                </a:solidFill>
                <a:effectLst/>
                <a:latin typeface="Arial" panose="020B0604020202020204" pitchFamily="34" charset="0"/>
              </a:rPr>
              <a:t>Day 1 - Software Development Methodologies + SDLC (don't use Scrum Master, use Scrum Lead)</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Scrum</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Ceremony (sprint planning, backlog grooming, retros, demos)</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Pointing (Fib or similar for relative sizing)</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Real life examples to include to make less theoretical</a:t>
            </a:r>
          </a:p>
          <a:p>
            <a:pPr algn="l">
              <a:buFont typeface="Arial" panose="020B0604020202020204" pitchFamily="34" charset="0"/>
              <a:buChar char="•"/>
            </a:pPr>
            <a:r>
              <a:rPr lang="en-US" b="0" i="0" dirty="0">
                <a:solidFill>
                  <a:srgbClr val="222222"/>
                </a:solidFill>
                <a:effectLst/>
                <a:latin typeface="Arial" panose="020B0604020202020204" pitchFamily="34" charset="0"/>
              </a:rPr>
              <a:t>Day 2 - Agile Manifesto + Best Practices, Working with Jira</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Focus more on best practices &amp; why behind it</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Iterative approach to software development</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Incremental improvement</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Working with Product Owners/Product Managers</a:t>
            </a:r>
          </a:p>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8337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Quickly is relative</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3285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1502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1656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32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0826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53642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4395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2873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735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114" name="Google Shape;114;p2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4"/>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4"/>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8" name="Google Shape;118;p24"/>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9" name="Google Shape;11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7258051" y="4803777"/>
            <a:ext cx="1111538"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472500" y="2870100"/>
            <a:ext cx="8202600" cy="1530900"/>
          </a:xfrm>
        </p:spPr>
        <p:txBody>
          <a:bodyPr anchor="t">
            <a:noAutofit/>
          </a:bodyPr>
          <a:lstStyle>
            <a:lvl1pPr>
              <a:defRPr sz="405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464174" y="2760012"/>
            <a:ext cx="8682228"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427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6"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62273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52992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3066234" cy="51435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472500" y="2073153"/>
            <a:ext cx="1858979" cy="985733"/>
          </a:xfrm>
        </p:spPr>
        <p:txBody>
          <a:bodyPr anchor="ctr" anchorCtr="0">
            <a:noAutofit/>
          </a:bodyPr>
          <a:lstStyle>
            <a:lvl1pPr>
              <a:defRPr sz="2400" baseline="0">
                <a:solidFill>
                  <a:srgbClr val="FFFFFF"/>
                </a:solidFill>
                <a:latin typeface="+mj-lt"/>
              </a:defRPr>
            </a:lvl1pPr>
          </a:lstStyle>
          <a:p>
            <a:r>
              <a:rPr lang="en-US"/>
              <a:t>Click to add title</a:t>
            </a:r>
          </a:p>
        </p:txBody>
      </p:sp>
      <p:sp>
        <p:nvSpPr>
          <p:cNvPr id="13"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1630981" y="2552121"/>
            <a:ext cx="2021000" cy="2596309"/>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173055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5374205" y="0"/>
            <a:ext cx="312713" cy="5143500"/>
          </a:xfrm>
          <a:prstGeom prst="rect">
            <a:avLst/>
          </a:prstGeom>
        </p:spPr>
      </p:pic>
      <p:sp>
        <p:nvSpPr>
          <p:cNvPr id="13" name="Rectangle 12"/>
          <p:cNvSpPr/>
          <p:nvPr userDrawn="1"/>
        </p:nvSpPr>
        <p:spPr bwMode="white">
          <a:xfrm>
            <a:off x="0" y="0"/>
            <a:ext cx="537896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7258051" y="4803777"/>
            <a:ext cx="1111538"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solidFill>
                <a:latin typeface="+mn-lt"/>
                <a:sym typeface="Trebuchet MS" panose="020B0603020202020204" pitchFamily="34" charset="0"/>
              </a:rPr>
              <a:t>Copyright © 2022 by Boston Consulting Group. All rights reserved.</a:t>
            </a:r>
          </a:p>
        </p:txBody>
      </p:sp>
      <p:sp>
        <p:nvSpPr>
          <p:cNvPr id="17" name="TextBox 16"/>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472500" y="467100"/>
            <a:ext cx="46926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763300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1 - Basic" type="tx">
  <p:cSld name="B1 - Basic">
    <p:spTree>
      <p:nvGrpSpPr>
        <p:cNvPr id="1" name="Shape 44"/>
        <p:cNvGrpSpPr/>
        <p:nvPr/>
      </p:nvGrpSpPr>
      <p:grpSpPr>
        <a:xfrm>
          <a:off x="0" y="0"/>
          <a:ext cx="0" cy="0"/>
          <a:chOff x="0" y="0"/>
          <a:chExt cx="0" cy="0"/>
        </a:xfrm>
      </p:grpSpPr>
      <p:sp>
        <p:nvSpPr>
          <p:cNvPr id="45" name="Google Shape;45;gc2c2b1796e_0_195"/>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342900" lvl="0" indent="-276225" algn="l" rtl="0">
              <a:lnSpc>
                <a:spcPct val="100000"/>
              </a:lnSpc>
              <a:spcBef>
                <a:spcPts val="0"/>
              </a:spcBef>
              <a:spcAft>
                <a:spcPts val="0"/>
              </a:spcAft>
              <a:buClr>
                <a:schemeClr val="dk1"/>
              </a:buClr>
              <a:buSzPts val="2200"/>
              <a:buChar char="●"/>
              <a:defRPr sz="1650">
                <a:solidFill>
                  <a:schemeClr val="dk1"/>
                </a:solidFill>
              </a:defRPr>
            </a:lvl1pPr>
            <a:lvl2pPr marL="685800" lvl="1" indent="-257175" algn="l" rtl="0">
              <a:lnSpc>
                <a:spcPct val="100000"/>
              </a:lnSpc>
              <a:spcBef>
                <a:spcPts val="1575"/>
              </a:spcBef>
              <a:spcAft>
                <a:spcPts val="0"/>
              </a:spcAft>
              <a:buSzPts val="1800"/>
              <a:buChar char="○"/>
              <a:defRPr/>
            </a:lvl2pPr>
            <a:lvl3pPr marL="1028700" lvl="2" indent="-247650" algn="l" rtl="0">
              <a:lnSpc>
                <a:spcPct val="100000"/>
              </a:lnSpc>
              <a:spcBef>
                <a:spcPts val="1575"/>
              </a:spcBef>
              <a:spcAft>
                <a:spcPts val="0"/>
              </a:spcAft>
              <a:buSzPts val="1600"/>
              <a:buChar char="■"/>
              <a:defRPr/>
            </a:lvl3pPr>
            <a:lvl4pPr marL="1371600" lvl="3" indent="-238125" algn="l" rtl="0">
              <a:lnSpc>
                <a:spcPct val="100000"/>
              </a:lnSpc>
              <a:spcBef>
                <a:spcPts val="1575"/>
              </a:spcBef>
              <a:spcAft>
                <a:spcPts val="0"/>
              </a:spcAft>
              <a:buSzPts val="1400"/>
              <a:buChar char="●"/>
              <a:defRPr/>
            </a:lvl4pPr>
            <a:lvl5pPr marL="1714500" lvl="4" indent="-266700" algn="l" rtl="0">
              <a:lnSpc>
                <a:spcPct val="100000"/>
              </a:lnSpc>
              <a:spcBef>
                <a:spcPts val="1575"/>
              </a:spcBef>
              <a:spcAft>
                <a:spcPts val="0"/>
              </a:spcAft>
              <a:buSzPts val="2000"/>
              <a:buChar char="○"/>
              <a:defRPr/>
            </a:lvl5pPr>
            <a:lvl6pPr marL="2057400" lvl="5" indent="-257175" algn="l" rtl="0">
              <a:lnSpc>
                <a:spcPct val="100000"/>
              </a:lnSpc>
              <a:spcBef>
                <a:spcPts val="1575"/>
              </a:spcBef>
              <a:spcAft>
                <a:spcPts val="0"/>
              </a:spcAft>
              <a:buSzPts val="1800"/>
              <a:buChar char="■"/>
              <a:defRPr/>
            </a:lvl6pPr>
            <a:lvl7pPr marL="2400300" lvl="6" indent="-247650" algn="l" rtl="0">
              <a:lnSpc>
                <a:spcPct val="100000"/>
              </a:lnSpc>
              <a:spcBef>
                <a:spcPts val="1575"/>
              </a:spcBef>
              <a:spcAft>
                <a:spcPts val="0"/>
              </a:spcAft>
              <a:buSzPts val="1600"/>
              <a:buChar char="●"/>
              <a:defRPr/>
            </a:lvl7pPr>
            <a:lvl8pPr marL="2743200" lvl="7" indent="-238125" algn="l" rtl="0">
              <a:lnSpc>
                <a:spcPct val="100000"/>
              </a:lnSpc>
              <a:spcBef>
                <a:spcPts val="1575"/>
              </a:spcBef>
              <a:spcAft>
                <a:spcPts val="0"/>
              </a:spcAft>
              <a:buSzPts val="1400"/>
              <a:buChar char="○"/>
              <a:defRPr/>
            </a:lvl8pPr>
            <a:lvl9pPr marL="3086100" lvl="8" indent="-228600" algn="l" rtl="0">
              <a:lnSpc>
                <a:spcPct val="100000"/>
              </a:lnSpc>
              <a:spcBef>
                <a:spcPts val="1575"/>
              </a:spcBef>
              <a:spcAft>
                <a:spcPts val="1575"/>
              </a:spcAft>
              <a:buSzPts val="1200"/>
              <a:buChar char="■"/>
              <a:defRPr/>
            </a:lvl9pPr>
          </a:lstStyle>
          <a:p>
            <a:endParaRPr/>
          </a:p>
        </p:txBody>
      </p:sp>
      <p:sp>
        <p:nvSpPr>
          <p:cNvPr id="46" name="Google Shape;46;gc2c2b1796e_0_195"/>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47" name="Google Shape;47;gc2c2b1796e_0_195"/>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342900" lvl="0" indent="-266700" algn="l" rtl="0">
              <a:lnSpc>
                <a:spcPct val="100000"/>
              </a:lnSpc>
              <a:spcBef>
                <a:spcPts val="0"/>
              </a:spcBef>
              <a:spcAft>
                <a:spcPts val="0"/>
              </a:spcAft>
              <a:buSzPts val="2000"/>
              <a:buChar char="●"/>
              <a:defRPr/>
            </a:lvl1pPr>
            <a:lvl2pPr marL="685800" lvl="1" indent="-257175" algn="l" rtl="0">
              <a:lnSpc>
                <a:spcPct val="100000"/>
              </a:lnSpc>
              <a:spcBef>
                <a:spcPts val="1575"/>
              </a:spcBef>
              <a:spcAft>
                <a:spcPts val="0"/>
              </a:spcAft>
              <a:buSzPts val="1800"/>
              <a:buChar char="○"/>
              <a:defRPr/>
            </a:lvl2pPr>
            <a:lvl3pPr marL="1028700" lvl="2" indent="-247650" algn="l" rtl="0">
              <a:lnSpc>
                <a:spcPct val="100000"/>
              </a:lnSpc>
              <a:spcBef>
                <a:spcPts val="1575"/>
              </a:spcBef>
              <a:spcAft>
                <a:spcPts val="0"/>
              </a:spcAft>
              <a:buSzPts val="1600"/>
              <a:buChar char="■"/>
              <a:defRPr/>
            </a:lvl3pPr>
            <a:lvl4pPr marL="1371600" lvl="3" indent="-238125" algn="l" rtl="0">
              <a:lnSpc>
                <a:spcPct val="100000"/>
              </a:lnSpc>
              <a:spcBef>
                <a:spcPts val="1575"/>
              </a:spcBef>
              <a:spcAft>
                <a:spcPts val="0"/>
              </a:spcAft>
              <a:buSzPts val="1400"/>
              <a:buChar char="●"/>
              <a:defRPr/>
            </a:lvl4pPr>
            <a:lvl5pPr marL="1714500" lvl="4" indent="-266700" algn="l" rtl="0">
              <a:lnSpc>
                <a:spcPct val="100000"/>
              </a:lnSpc>
              <a:spcBef>
                <a:spcPts val="1575"/>
              </a:spcBef>
              <a:spcAft>
                <a:spcPts val="0"/>
              </a:spcAft>
              <a:buSzPts val="2000"/>
              <a:buChar char="○"/>
              <a:defRPr/>
            </a:lvl5pPr>
            <a:lvl6pPr marL="2057400" lvl="5" indent="-257175" algn="l" rtl="0">
              <a:lnSpc>
                <a:spcPct val="100000"/>
              </a:lnSpc>
              <a:spcBef>
                <a:spcPts val="1575"/>
              </a:spcBef>
              <a:spcAft>
                <a:spcPts val="0"/>
              </a:spcAft>
              <a:buSzPts val="1800"/>
              <a:buChar char="■"/>
              <a:defRPr/>
            </a:lvl6pPr>
            <a:lvl7pPr marL="2400300" lvl="6" indent="-247650" algn="l" rtl="0">
              <a:lnSpc>
                <a:spcPct val="100000"/>
              </a:lnSpc>
              <a:spcBef>
                <a:spcPts val="1575"/>
              </a:spcBef>
              <a:spcAft>
                <a:spcPts val="0"/>
              </a:spcAft>
              <a:buSzPts val="1600"/>
              <a:buChar char="●"/>
              <a:defRPr/>
            </a:lvl7pPr>
            <a:lvl8pPr marL="2743200" lvl="7" indent="-238125" algn="l" rtl="0">
              <a:lnSpc>
                <a:spcPct val="100000"/>
              </a:lnSpc>
              <a:spcBef>
                <a:spcPts val="1575"/>
              </a:spcBef>
              <a:spcAft>
                <a:spcPts val="0"/>
              </a:spcAft>
              <a:buSzPts val="1400"/>
              <a:buChar char="○"/>
              <a:defRPr/>
            </a:lvl8pPr>
            <a:lvl9pPr marL="3086100" lvl="8" indent="-228600" algn="l" rtl="0">
              <a:lnSpc>
                <a:spcPct val="100000"/>
              </a:lnSpc>
              <a:spcBef>
                <a:spcPts val="1575"/>
              </a:spcBef>
              <a:spcAft>
                <a:spcPts val="1575"/>
              </a:spcAft>
              <a:buSzPts val="1200"/>
              <a:buChar char="■"/>
              <a:defRPr/>
            </a:lvl9pPr>
          </a:lstStyle>
          <a:p>
            <a:endParaRPr/>
          </a:p>
        </p:txBody>
      </p:sp>
      <p:sp>
        <p:nvSpPr>
          <p:cNvPr id="48" name="Google Shape;48;gc2c2b1796e_0_195"/>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1885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p:nvSpPr>
        <p:spPr bwMode="white">
          <a:xfrm>
            <a:off x="0" y="0"/>
            <a:ext cx="477266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472500" y="467100"/>
            <a:ext cx="3505235"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9052" b="6867"/>
          <a:stretch/>
        </p:blipFill>
        <p:spPr>
          <a:xfrm rot="120000">
            <a:off x="3345129" y="2555853"/>
            <a:ext cx="2021000" cy="2592413"/>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412792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4" name="Google Shape;74;p1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9"/>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9"/>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8" name="Google Shape;7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8" r:id="rId27"/>
    <p:sldLayoutId id="2147483689" r:id="rId28"/>
    <p:sldLayoutId id="2147483690" r:id="rId29"/>
    <p:sldLayoutId id="2147483692" r:id="rId30"/>
    <p:sldLayoutId id="2147483697" r:id="rId31"/>
    <p:sldLayoutId id="2147483698" r:id="rId32"/>
    <p:sldLayoutId id="2147483699"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1.xml"/><Relationship Id="rId1" Type="http://schemas.openxmlformats.org/officeDocument/2006/relationships/tags" Target="../tags/tag2.xml"/><Relationship Id="rId5" Type="http://schemas.openxmlformats.org/officeDocument/2006/relationships/image" Target="../media/image54.emf"/><Relationship Id="rId4" Type="http://schemas.openxmlformats.org/officeDocument/2006/relationships/oleObject" Target="../embeddings/oleObject2.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1.xml"/><Relationship Id="rId1" Type="http://schemas.openxmlformats.org/officeDocument/2006/relationships/tags" Target="../tags/tag3.xml"/><Relationship Id="rId5" Type="http://schemas.openxmlformats.org/officeDocument/2006/relationships/image" Target="../media/image54.emf"/><Relationship Id="rId4" Type="http://schemas.openxmlformats.org/officeDocument/2006/relationships/oleObject" Target="../embeddings/oleObject2.bin"/></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2.emf"/><Relationship Id="rId5" Type="http://schemas.openxmlformats.org/officeDocument/2006/relationships/oleObject" Target="../embeddings/oleObject3.bin"/><Relationship Id="rId4" Type="http://schemas.openxmlformats.org/officeDocument/2006/relationships/notesSlide" Target="../notesSlides/notesSlide66.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64.sv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63.png"/><Relationship Id="rId5" Type="http://schemas.openxmlformats.org/officeDocument/2006/relationships/image" Target="../media/image54.emf"/><Relationship Id="rId4" Type="http://schemas.openxmlformats.org/officeDocument/2006/relationships/oleObject" Target="../embeddings/oleObject1.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64.sv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63.png"/><Relationship Id="rId5" Type="http://schemas.openxmlformats.org/officeDocument/2006/relationships/image" Target="../media/image54.emf"/><Relationship Id="rId4" Type="http://schemas.openxmlformats.org/officeDocument/2006/relationships/oleObject" Target="../embeddings/oleObject1.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64.sv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63.png"/><Relationship Id="rId5" Type="http://schemas.openxmlformats.org/officeDocument/2006/relationships/image" Target="../media/image54.emf"/><Relationship Id="rId4" Type="http://schemas.openxmlformats.org/officeDocument/2006/relationships/oleObject" Target="../embeddings/oleObject1.bin"/></Relationships>
</file>

<file path=ppt/slides/_rels/slide10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70.xml"/><Relationship Id="rId7" Type="http://schemas.openxmlformats.org/officeDocument/2006/relationships/image" Target="../media/image64.sv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63.png"/><Relationship Id="rId5" Type="http://schemas.openxmlformats.org/officeDocument/2006/relationships/image" Target="../media/image54.emf"/><Relationship Id="rId4" Type="http://schemas.openxmlformats.org/officeDocument/2006/relationships/oleObject" Target="../embeddings/oleObject1.bin"/><Relationship Id="rId9" Type="http://schemas.openxmlformats.org/officeDocument/2006/relationships/image" Target="../media/image66.sv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chanakaudaya/solution-architecture-patterns/blob/master/industry-specific/Telecommunication-reference-architecture-pattern.md#adding-value-to-your-subscriber-base" TargetMode="External"/><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3" Type="http://schemas.openxmlformats.org/officeDocument/2006/relationships/hyperlink" Target="https://sonarcloud.io/" TargetMode="External"/><Relationship Id="rId2" Type="http://schemas.openxmlformats.org/officeDocument/2006/relationships/notesSlide" Target="../notesSlides/notesSlide83.xml"/><Relationship Id="rId1" Type="http://schemas.openxmlformats.org/officeDocument/2006/relationships/slideLayout" Target="../slideLayouts/slideLayout21.xml"/><Relationship Id="rId5" Type="http://schemas.openxmlformats.org/officeDocument/2006/relationships/image" Target="../media/image69.svg"/><Relationship Id="rId4" Type="http://schemas.openxmlformats.org/officeDocument/2006/relationships/image" Target="../media/image68.png"/></Relationships>
</file>

<file path=ppt/slides/_rels/slide121.xml.rels><?xml version="1.0" encoding="UTF-8" standalone="yes"?>
<Relationships xmlns="http://schemas.openxmlformats.org/package/2006/relationships"><Relationship Id="rId3" Type="http://schemas.openxmlformats.org/officeDocument/2006/relationships/hyperlink" Target="https://www.whitesourcesoftware.com/" TargetMode="External"/><Relationship Id="rId2" Type="http://schemas.openxmlformats.org/officeDocument/2006/relationships/notesSlide" Target="../notesSlides/notesSlide84.xml"/><Relationship Id="rId1" Type="http://schemas.openxmlformats.org/officeDocument/2006/relationships/slideLayout" Target="../slideLayouts/slideLayout21.xml"/><Relationship Id="rId5" Type="http://schemas.openxmlformats.org/officeDocument/2006/relationships/image" Target="../media/image69.svg"/><Relationship Id="rId4" Type="http://schemas.openxmlformats.org/officeDocument/2006/relationships/image" Target="../media/image68.png"/></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1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26.xml.rels><?xml version="1.0" encoding="UTF-8" standalone="yes"?>
<Relationships xmlns="http://schemas.openxmlformats.org/package/2006/relationships"><Relationship Id="rId3" Type="http://schemas.openxmlformats.org/officeDocument/2006/relationships/hyperlink" Target="https://www.zaproxy.org/" TargetMode="External"/><Relationship Id="rId2" Type="http://schemas.openxmlformats.org/officeDocument/2006/relationships/notesSlide" Target="../notesSlides/notesSlide89.xml"/><Relationship Id="rId1" Type="http://schemas.openxmlformats.org/officeDocument/2006/relationships/slideLayout" Target="../slideLayouts/slideLayout21.xml"/><Relationship Id="rId5" Type="http://schemas.openxmlformats.org/officeDocument/2006/relationships/image" Target="../media/image69.svg"/><Relationship Id="rId4" Type="http://schemas.openxmlformats.org/officeDocument/2006/relationships/image" Target="../media/image68.png"/></Relationships>
</file>

<file path=ppt/slides/_rels/slide1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0.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1.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2.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3.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4.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5.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1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7.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8.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9.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1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5.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1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7.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45.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108.xml"/><Relationship Id="rId1" Type="http://schemas.openxmlformats.org/officeDocument/2006/relationships/slideLayout" Target="../slideLayouts/slideLayout21.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hyperlink" Target="https://docs.paloaltonetworks.com/prisma/prisma-cloud/"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109.xml"/><Relationship Id="rId1" Type="http://schemas.openxmlformats.org/officeDocument/2006/relationships/slideLayout" Target="../slideLayouts/slideLayout21.xml"/><Relationship Id="rId5" Type="http://schemas.openxmlformats.org/officeDocument/2006/relationships/image" Target="../media/image69.svg"/><Relationship Id="rId4" Type="http://schemas.openxmlformats.org/officeDocument/2006/relationships/image" Target="../media/image68.png"/></Relationships>
</file>

<file path=ppt/slides/_rels/slide1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0.xml"/><Relationship Id="rId1" Type="http://schemas.openxmlformats.org/officeDocument/2006/relationships/slideLayout" Target="../slideLayouts/slideLayout21.xml"/><Relationship Id="rId4" Type="http://schemas.openxmlformats.org/officeDocument/2006/relationships/image" Target="../media/image69.sv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73.svg"/><Relationship Id="rId2" Type="http://schemas.openxmlformats.org/officeDocument/2006/relationships/slideLayout" Target="../slideLayouts/slideLayout21.xml"/><Relationship Id="rId1" Type="http://schemas.openxmlformats.org/officeDocument/2006/relationships/tags" Target="../tags/tag10.xml"/><Relationship Id="rId6" Type="http://schemas.openxmlformats.org/officeDocument/2006/relationships/image" Target="../media/image72.png"/><Relationship Id="rId5" Type="http://schemas.openxmlformats.org/officeDocument/2006/relationships/image" Target="../media/image54.emf"/><Relationship Id="rId4" Type="http://schemas.openxmlformats.org/officeDocument/2006/relationships/oleObject" Target="../embeddings/oleObject2.bin"/></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73.svg"/><Relationship Id="rId2" Type="http://schemas.openxmlformats.org/officeDocument/2006/relationships/slideLayout" Target="../slideLayouts/slideLayout21.xml"/><Relationship Id="rId1" Type="http://schemas.openxmlformats.org/officeDocument/2006/relationships/tags" Target="../tags/tag11.xml"/><Relationship Id="rId6" Type="http://schemas.openxmlformats.org/officeDocument/2006/relationships/image" Target="../media/image72.png"/><Relationship Id="rId5" Type="http://schemas.openxmlformats.org/officeDocument/2006/relationships/image" Target="../media/image54.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74.emf"/><Relationship Id="rId4" Type="http://schemas.openxmlformats.org/officeDocument/2006/relationships/oleObject" Target="../embeddings/oleObject4.bin"/></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74.emf"/><Relationship Id="rId4" Type="http://schemas.openxmlformats.org/officeDocument/2006/relationships/oleObject" Target="../embeddings/oleObject5.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microsoft.com/office/2018/10/relationships/comments" Target="../comments/modernComment_171_663F73A1.xml"/><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75.png"/><Relationship Id="rId5" Type="http://schemas.openxmlformats.org/officeDocument/2006/relationships/image" Target="../media/image74.emf"/><Relationship Id="rId4" Type="http://schemas.openxmlformats.org/officeDocument/2006/relationships/oleObject" Target="../embeddings/oleObject6.bin"/></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74.emf"/><Relationship Id="rId4" Type="http://schemas.openxmlformats.org/officeDocument/2006/relationships/oleObject" Target="../embeddings/oleObject7.bin"/></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74.e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76.png"/><Relationship Id="rId4" Type="http://schemas.openxmlformats.org/officeDocument/2006/relationships/image" Target="../media/image74.emf"/></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76.png"/><Relationship Id="rId5" Type="http://schemas.openxmlformats.org/officeDocument/2006/relationships/image" Target="../media/image74.emf"/><Relationship Id="rId4" Type="http://schemas.openxmlformats.org/officeDocument/2006/relationships/oleObject" Target="../embeddings/oleObject10.bin"/></Relationships>
</file>

<file path=ppt/slides/_rels/slide16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oleObject" Target="../embeddings/oleObject11.bin"/><Relationship Id="rId7" Type="http://schemas.openxmlformats.org/officeDocument/2006/relationships/diagramQuickStyle" Target="../diagrams/quickStyle2.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74.emf"/><Relationship Id="rId9" Type="http://schemas.microsoft.com/office/2007/relationships/diagramDrawing" Target="../diagrams/drawing2.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74.emf"/><Relationship Id="rId4" Type="http://schemas.openxmlformats.org/officeDocument/2006/relationships/oleObject" Target="../embeddings/oleObject12.bin"/></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74.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74.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7.xml"/><Relationship Id="rId1" Type="http://schemas.openxmlformats.org/officeDocument/2006/relationships/tags" Target="../tags/tag24.xml"/><Relationship Id="rId4" Type="http://schemas.openxmlformats.org/officeDocument/2006/relationships/image" Target="../media/image74.emf"/></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7.xml"/><Relationship Id="rId1" Type="http://schemas.openxmlformats.org/officeDocument/2006/relationships/tags" Target="../tags/tag25.xml"/><Relationship Id="rId5" Type="http://schemas.openxmlformats.org/officeDocument/2006/relationships/image" Target="../media/image74.emf"/><Relationship Id="rId4" Type="http://schemas.openxmlformats.org/officeDocument/2006/relationships/oleObject" Target="../embeddings/oleObject15.bin"/></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3" Type="http://schemas.microsoft.com/office/2018/10/relationships/comments" Target="../comments/modernComment_175_A03E8D96.xml"/><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microsoft.com/office/2018/10/relationships/comments" Target="../comments/modernComment_176_BF85D292.xml"/><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microsoft.com/office/2018/10/relationships/comments" Target="../comments/modernComment_177_D9C40A3E.xml"/><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microsoft.com/office/2018/10/relationships/comments" Target="../comments/modernComment_7FFFD475_34D9DD9B.xml"/><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1.xml"/><Relationship Id="rId1" Type="http://schemas.openxmlformats.org/officeDocument/2006/relationships/tags" Target="../tags/tag26.xml"/><Relationship Id="rId6" Type="http://schemas.openxmlformats.org/officeDocument/2006/relationships/hyperlink" Target="https://git-scm.com/" TargetMode="External"/><Relationship Id="rId5" Type="http://schemas.openxmlformats.org/officeDocument/2006/relationships/image" Target="../media/image54.emf"/><Relationship Id="rId4" Type="http://schemas.openxmlformats.org/officeDocument/2006/relationships/oleObject" Target="../embeddings/oleObject16.bin"/></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79.png"/><Relationship Id="rId5" Type="http://schemas.openxmlformats.org/officeDocument/2006/relationships/image" Target="../media/image54.emf"/><Relationship Id="rId4" Type="http://schemas.openxmlformats.org/officeDocument/2006/relationships/oleObject" Target="../embeddings/oleObject17.bin"/></Relationships>
</file>

<file path=ppt/slides/_rels/slide2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21.xml"/><Relationship Id="rId1" Type="http://schemas.openxmlformats.org/officeDocument/2006/relationships/tags" Target="../tags/tag28.xml"/><Relationship Id="rId5" Type="http://schemas.openxmlformats.org/officeDocument/2006/relationships/image" Target="../media/image54.emf"/><Relationship Id="rId4" Type="http://schemas.openxmlformats.org/officeDocument/2006/relationships/oleObject" Target="../embeddings/oleObject16.bin"/></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6.xml.rels><?xml version="1.0" encoding="UTF-8" standalone="yes"?>
<Relationships xmlns="http://schemas.openxmlformats.org/package/2006/relationships"><Relationship Id="rId2" Type="http://schemas.openxmlformats.org/officeDocument/2006/relationships/hyperlink" Target="https://www.markdownguide.org/cheat-sheet" TargetMode="External"/><Relationship Id="rId1" Type="http://schemas.openxmlformats.org/officeDocument/2006/relationships/slideLayout" Target="../slideLayouts/slideLayout2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1.xml"/><Relationship Id="rId1" Type="http://schemas.openxmlformats.org/officeDocument/2006/relationships/tags" Target="../tags/tag29.xml"/><Relationship Id="rId5" Type="http://schemas.openxmlformats.org/officeDocument/2006/relationships/image" Target="../media/image54.emf"/><Relationship Id="rId4" Type="http://schemas.openxmlformats.org/officeDocument/2006/relationships/oleObject" Target="../embeddings/oleObject16.bin"/></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1.xml"/><Relationship Id="rId1" Type="http://schemas.openxmlformats.org/officeDocument/2006/relationships/tags" Target="../tags/tag30.xml"/><Relationship Id="rId5" Type="http://schemas.openxmlformats.org/officeDocument/2006/relationships/image" Target="../media/image54.emf"/><Relationship Id="rId4" Type="http://schemas.openxmlformats.org/officeDocument/2006/relationships/oleObject" Target="../embeddings/oleObject16.bin"/></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1.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1.xml"/><Relationship Id="rId1" Type="http://schemas.openxmlformats.org/officeDocument/2006/relationships/tags" Target="../tags/tag31.xml"/><Relationship Id="rId5" Type="http://schemas.openxmlformats.org/officeDocument/2006/relationships/image" Target="../media/image54.emf"/><Relationship Id="rId4" Type="http://schemas.openxmlformats.org/officeDocument/2006/relationships/oleObject" Target="../embeddings/oleObject16.bin"/></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1.xml"/><Relationship Id="rId1" Type="http://schemas.openxmlformats.org/officeDocument/2006/relationships/tags" Target="../tags/tag32.xml"/><Relationship Id="rId5" Type="http://schemas.openxmlformats.org/officeDocument/2006/relationships/image" Target="../media/image54.emf"/><Relationship Id="rId4" Type="http://schemas.openxmlformats.org/officeDocument/2006/relationships/oleObject" Target="../embeddings/oleObject16.bin"/></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1.xml"/><Relationship Id="rId1" Type="http://schemas.openxmlformats.org/officeDocument/2006/relationships/tags" Target="../tags/tag33.xml"/><Relationship Id="rId6" Type="http://schemas.openxmlformats.org/officeDocument/2006/relationships/image" Target="../media/image82.jpg"/><Relationship Id="rId5" Type="http://schemas.openxmlformats.org/officeDocument/2006/relationships/image" Target="../media/image54.emf"/><Relationship Id="rId4" Type="http://schemas.openxmlformats.org/officeDocument/2006/relationships/oleObject" Target="../embeddings/oleObject18.bin"/></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54.emf"/><Relationship Id="rId4" Type="http://schemas.openxmlformats.org/officeDocument/2006/relationships/oleObject" Target="../embeddings/oleObject1.bin"/></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1.xml"/></Relationships>
</file>

<file path=ppt/slides/_rels/slide25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9.pn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docs.microsoft.com/en-us/devops/plan/what-is-scru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jp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image" Target="../media/image14.jp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jpg"/><Relationship Id="rId19" Type="http://schemas.openxmlformats.org/officeDocument/2006/relationships/image" Target="../media/image28.png"/><Relationship Id="rId31" Type="http://schemas.openxmlformats.org/officeDocument/2006/relationships/image" Target="../media/image40.jp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2.jpg"/><Relationship Id="rId4" Type="http://schemas.openxmlformats.org/officeDocument/2006/relationships/image" Target="../media/image5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s://cheatsheetseries.owasp.org/cheatsheets/Cross_Site_Scripting_Prevention_Cheat_Sheet.html"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05000" y="2516825"/>
            <a:ext cx="8520600" cy="885942"/>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t>Welcome</a:t>
            </a:r>
            <a:endParaRPr sz="2700" dirty="0"/>
          </a:p>
          <a:p>
            <a:pPr marL="0" lvl="0" indent="0" algn="l" rtl="0">
              <a:spcBef>
                <a:spcPts val="0"/>
              </a:spcBef>
              <a:spcAft>
                <a:spcPts val="0"/>
              </a:spcAft>
              <a:buNone/>
            </a:pPr>
            <a:r>
              <a:rPr lang="en" sz="4500" dirty="0"/>
              <a:t>EIC EDGE – Week 1</a:t>
            </a:r>
            <a:br>
              <a:rPr lang="en" sz="4500" dirty="0"/>
            </a:br>
            <a:r>
              <a:rPr lang="en" sz="2800" dirty="0"/>
              <a:t>Software Development Methodology</a:t>
            </a:r>
            <a:endParaRPr sz="45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Three</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Introduction to DevSecOps</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Introduction to Test-Driven Development (TDD)</a:t>
            </a:r>
          </a:p>
          <a:p>
            <a:pPr marL="457200" lvl="0" indent="-323850" algn="l" rtl="0">
              <a:lnSpc>
                <a:spcPct val="150000"/>
              </a:lnSpc>
              <a:spcBef>
                <a:spcPts val="0"/>
              </a:spcBef>
              <a:spcAft>
                <a:spcPts val="0"/>
              </a:spcAft>
              <a:buClr>
                <a:srgbClr val="404040"/>
              </a:buClr>
              <a:buSzPts val="1500"/>
              <a:buChar char="●"/>
            </a:pPr>
            <a:endParaRPr lang="en-US" sz="1500" dirty="0">
              <a:solidFill>
                <a:srgbClr val="404040"/>
              </a:solidFill>
            </a:endParaRPr>
          </a:p>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Four</a:t>
            </a:r>
          </a:p>
          <a:p>
            <a:pPr marL="457200" indent="-323850">
              <a:lnSpc>
                <a:spcPct val="150000"/>
              </a:lnSpc>
              <a:buClr>
                <a:srgbClr val="404040"/>
              </a:buClr>
              <a:buSzPts val="1500"/>
              <a:buFont typeface="Arial"/>
              <a:buChar char="●"/>
            </a:pPr>
            <a:r>
              <a:rPr lang="en-US" sz="1500" dirty="0">
                <a:solidFill>
                  <a:srgbClr val="404040"/>
                </a:solidFill>
              </a:rPr>
              <a:t>GitHub Part 1</a:t>
            </a:r>
          </a:p>
          <a:p>
            <a:pPr marL="133350">
              <a:lnSpc>
                <a:spcPct val="150000"/>
              </a:lnSpc>
              <a:buClr>
                <a:srgbClr val="404040"/>
              </a:buClr>
              <a:buSzPts val="1500"/>
            </a:pPr>
            <a:endParaRPr lang="en-US" sz="1500" dirty="0">
              <a:solidFill>
                <a:srgbClr val="404040"/>
              </a:solidFill>
            </a:endParaRPr>
          </a:p>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Five</a:t>
            </a:r>
          </a:p>
          <a:p>
            <a:pPr marL="457200" indent="-323850">
              <a:lnSpc>
                <a:spcPct val="150000"/>
              </a:lnSpc>
              <a:buClr>
                <a:srgbClr val="404040"/>
              </a:buClr>
              <a:buSzPts val="1500"/>
              <a:buFont typeface="Arial"/>
              <a:buChar char="●"/>
            </a:pPr>
            <a:r>
              <a:rPr lang="en-US" sz="1500" dirty="0">
                <a:solidFill>
                  <a:srgbClr val="404040"/>
                </a:solidFill>
              </a:rPr>
              <a:t>GitHub Part 2</a:t>
            </a:r>
          </a:p>
          <a:p>
            <a:pPr marL="133350">
              <a:lnSpc>
                <a:spcPct val="150000"/>
              </a:lnSpc>
              <a:buClr>
                <a:srgbClr val="404040"/>
              </a:buClr>
              <a:buSzPts val="1500"/>
            </a:pPr>
            <a:endParaRPr lang="en-US"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8381935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Credential Stuffing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Leverage IP blacklisting</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Rate-limit non-residential traffic sources (like public Cloud)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Block headless browsers based on JavaScript calls used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Disallow e-mail addresses as user IDs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a:p>
        </p:txBody>
      </p:sp>
    </p:spTree>
    <p:extLst>
      <p:ext uri="{BB962C8B-B14F-4D97-AF65-F5344CB8AC3E}">
        <p14:creationId xmlns:p14="http://schemas.microsoft.com/office/powerpoint/2010/main" val="35313344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DevSecOps</a:t>
            </a:r>
          </a:p>
        </p:txBody>
      </p:sp>
      <p:sp>
        <p:nvSpPr>
          <p:cNvPr id="3" name="TextBox 2">
            <a:extLst>
              <a:ext uri="{FF2B5EF4-FFF2-40B4-BE49-F238E27FC236}">
                <a16:creationId xmlns:a16="http://schemas.microsoft.com/office/drawing/2014/main" id="{985CB345-97FD-432C-AACE-D1622950293E}"/>
              </a:ext>
            </a:extLst>
          </p:cNvPr>
          <p:cNvSpPr txBox="1"/>
          <p:nvPr/>
        </p:nvSpPr>
        <p:spPr>
          <a:xfrm>
            <a:off x="3570918" y="1607038"/>
            <a:ext cx="509666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What is it?</a:t>
            </a:r>
          </a:p>
        </p:txBody>
      </p:sp>
      <p:sp>
        <p:nvSpPr>
          <p:cNvPr id="5" name="TextBox 4">
            <a:extLst>
              <a:ext uri="{FF2B5EF4-FFF2-40B4-BE49-F238E27FC236}">
                <a16:creationId xmlns:a16="http://schemas.microsoft.com/office/drawing/2014/main" id="{B63C3E07-9FD5-4BEE-8ABD-728ABB9D9D28}"/>
              </a:ext>
            </a:extLst>
          </p:cNvPr>
          <p:cNvSpPr txBox="1"/>
          <p:nvPr/>
        </p:nvSpPr>
        <p:spPr>
          <a:xfrm>
            <a:off x="4077090" y="2349971"/>
            <a:ext cx="4979420" cy="84382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rPr>
              <a:t>Disciplined build of security into all phases of SDLC</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rPr>
              <a:t>Just-in-time security assessment and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rPr>
              <a:t>Security as a “shared responsibility”</a:t>
            </a:r>
          </a:p>
        </p:txBody>
      </p:sp>
      <p:sp>
        <p:nvSpPr>
          <p:cNvPr id="6" name="Slide Number Placeholder 4">
            <a:extLst>
              <a:ext uri="{FF2B5EF4-FFF2-40B4-BE49-F238E27FC236}">
                <a16:creationId xmlns:a16="http://schemas.microsoft.com/office/drawing/2014/main" id="{F310AF85-FD05-7706-ED8B-B60ACC9CC39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101</a:t>
            </a:fld>
            <a:endParaRPr lang="en" dirty="0"/>
          </a:p>
        </p:txBody>
      </p:sp>
    </p:spTree>
    <p:extLst>
      <p:ext uri="{BB962C8B-B14F-4D97-AF65-F5344CB8AC3E}">
        <p14:creationId xmlns:p14="http://schemas.microsoft.com/office/powerpoint/2010/main" val="39239263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DevSecOps</a:t>
            </a:r>
          </a:p>
        </p:txBody>
      </p:sp>
      <p:sp>
        <p:nvSpPr>
          <p:cNvPr id="6" name="TextBox 5">
            <a:extLst>
              <a:ext uri="{FF2B5EF4-FFF2-40B4-BE49-F238E27FC236}">
                <a16:creationId xmlns:a16="http://schemas.microsoft.com/office/drawing/2014/main" id="{290A5408-0F6E-7D2E-D680-F1A172D0C238}"/>
              </a:ext>
            </a:extLst>
          </p:cNvPr>
          <p:cNvSpPr txBox="1"/>
          <p:nvPr/>
        </p:nvSpPr>
        <p:spPr>
          <a:xfrm>
            <a:off x="3790760" y="1148046"/>
            <a:ext cx="509666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Why is it important?</a:t>
            </a:r>
          </a:p>
        </p:txBody>
      </p:sp>
      <p:sp>
        <p:nvSpPr>
          <p:cNvPr id="9" name="TextBox 8">
            <a:extLst>
              <a:ext uri="{FF2B5EF4-FFF2-40B4-BE49-F238E27FC236}">
                <a16:creationId xmlns:a16="http://schemas.microsoft.com/office/drawing/2014/main" id="{A1014818-07BB-1366-0FFE-064FA5D50924}"/>
              </a:ext>
            </a:extLst>
          </p:cNvPr>
          <p:cNvSpPr txBox="1"/>
          <p:nvPr/>
        </p:nvSpPr>
        <p:spPr>
          <a:xfrm>
            <a:off x="4088517" y="1888710"/>
            <a:ext cx="4732020"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chemeClr val="bg1"/>
                </a:solidFill>
              </a:rPr>
              <a:t>To maintain a competitive advantage:</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rPr>
              <a:t>We need to deliver software quickly</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rPr>
              <a:t>We need that software to have high quality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rPr>
              <a:t>We need that software to be secure</a:t>
            </a:r>
          </a:p>
        </p:txBody>
      </p:sp>
      <p:sp>
        <p:nvSpPr>
          <p:cNvPr id="11" name="TextBox 10">
            <a:extLst>
              <a:ext uri="{FF2B5EF4-FFF2-40B4-BE49-F238E27FC236}">
                <a16:creationId xmlns:a16="http://schemas.microsoft.com/office/drawing/2014/main" id="{D32CD37F-4866-D667-5066-4252420FE0D8}"/>
              </a:ext>
            </a:extLst>
          </p:cNvPr>
          <p:cNvSpPr txBox="1"/>
          <p:nvPr/>
        </p:nvSpPr>
        <p:spPr>
          <a:xfrm>
            <a:off x="3945650" y="3918679"/>
            <a:ext cx="4786884" cy="32334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bg1"/>
                </a:solidFill>
              </a:rPr>
              <a:t>We want to merge speed &amp; agility with security &amp; quality!</a:t>
            </a:r>
          </a:p>
        </p:txBody>
      </p:sp>
      <p:sp>
        <p:nvSpPr>
          <p:cNvPr id="12" name="Slide Number Placeholder 4">
            <a:extLst>
              <a:ext uri="{FF2B5EF4-FFF2-40B4-BE49-F238E27FC236}">
                <a16:creationId xmlns:a16="http://schemas.microsoft.com/office/drawing/2014/main" id="{CD29E530-8E59-DB8A-8293-1D225687E0A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102</a:t>
            </a:fld>
            <a:endParaRPr lang="en" dirty="0"/>
          </a:p>
        </p:txBody>
      </p:sp>
    </p:spTree>
    <p:extLst>
      <p:ext uri="{BB962C8B-B14F-4D97-AF65-F5344CB8AC3E}">
        <p14:creationId xmlns:p14="http://schemas.microsoft.com/office/powerpoint/2010/main" val="29394558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DevSecOps and how can businesses benefit from it?</a:t>
            </a:r>
          </a:p>
        </p:txBody>
      </p:sp>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3" name="Object 2" hidden="1"/>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tangle 3" hidden="1"/>
          <p:cNvSpPr/>
          <p:nvPr>
            <p:custDataLst>
              <p:tags r:id="rId2"/>
            </p:custDataLst>
          </p:nvPr>
        </p:nvSpPr>
        <p:spPr>
          <a:xfrm>
            <a:off x="0" y="0"/>
            <a:ext cx="119063" cy="119063"/>
          </a:xfrm>
          <a:prstGeom prst="rect">
            <a:avLst/>
          </a:prstGeom>
          <a:solidFill>
            <a:schemeClr val="tx2"/>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55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Rectangle 4"/>
          <p:cNvSpPr/>
          <p:nvPr/>
        </p:nvSpPr>
        <p:spPr>
          <a:xfrm>
            <a:off x="776809" y="1312939"/>
            <a:ext cx="7829993" cy="369332"/>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r>
              <a:rPr lang="en-US" sz="1200" i="1" dirty="0">
                <a:latin typeface="+mn-lt"/>
              </a:rPr>
              <a:t>DevSecOps integrates software development with IT/SEC operations, leveraging </a:t>
            </a:r>
            <a:r>
              <a:rPr lang="en-US" sz="1200" b="1" i="1" dirty="0">
                <a:solidFill>
                  <a:schemeClr val="accent1"/>
                </a:solidFill>
                <a:latin typeface="+mn-lt"/>
              </a:rPr>
              <a:t>automation</a:t>
            </a:r>
            <a:r>
              <a:rPr lang="en-US" sz="1200" i="1" dirty="0">
                <a:latin typeface="+mn-lt"/>
              </a:rPr>
              <a:t> to </a:t>
            </a:r>
            <a:r>
              <a:rPr lang="en-US" sz="1200" b="1" i="1" dirty="0">
                <a:solidFill>
                  <a:schemeClr val="accent1"/>
                </a:solidFill>
                <a:latin typeface="+mn-lt"/>
              </a:rPr>
              <a:t>shorten the product life-cycle</a:t>
            </a:r>
            <a:r>
              <a:rPr lang="en-US" sz="1200" b="1" i="1" dirty="0">
                <a:solidFill>
                  <a:srgbClr val="29BA74"/>
                </a:solidFill>
                <a:latin typeface="+mn-lt"/>
              </a:rPr>
              <a:t> </a:t>
            </a:r>
            <a:r>
              <a:rPr lang="en-US" sz="1200" i="1" dirty="0">
                <a:latin typeface="+mn-lt"/>
              </a:rPr>
              <a:t>and </a:t>
            </a:r>
            <a:r>
              <a:rPr lang="en-US" sz="1200" b="1" i="1" dirty="0">
                <a:solidFill>
                  <a:schemeClr val="accent1"/>
                </a:solidFill>
                <a:latin typeface="+mn-lt"/>
              </a:rPr>
              <a:t>enable frequent deliveries</a:t>
            </a:r>
            <a:r>
              <a:rPr lang="en-US" sz="1200" b="1" i="1" dirty="0">
                <a:solidFill>
                  <a:srgbClr val="29BA74"/>
                </a:solidFill>
                <a:latin typeface="+mn-lt"/>
              </a:rPr>
              <a:t> </a:t>
            </a:r>
            <a:r>
              <a:rPr lang="en-US" sz="1200" i="1" dirty="0">
                <a:latin typeface="+mn-lt"/>
              </a:rPr>
              <a:t>aligned with the business needs, while </a:t>
            </a:r>
            <a:r>
              <a:rPr lang="en-US" sz="1200" b="1" i="1" dirty="0">
                <a:solidFill>
                  <a:schemeClr val="accent1"/>
                </a:solidFill>
                <a:latin typeface="+mn-lt"/>
              </a:rPr>
              <a:t>ensuring quality</a:t>
            </a:r>
          </a:p>
        </p:txBody>
      </p:sp>
      <p:grpSp>
        <p:nvGrpSpPr>
          <p:cNvPr id="93" name="Group 92"/>
          <p:cNvGrpSpPr>
            <a:grpSpLocks noChangeAspect="1"/>
          </p:cNvGrpSpPr>
          <p:nvPr/>
        </p:nvGrpSpPr>
        <p:grpSpPr>
          <a:xfrm>
            <a:off x="458637" y="1182598"/>
            <a:ext cx="287683" cy="287683"/>
            <a:chOff x="628650" y="3463925"/>
            <a:chExt cx="269875" cy="269875"/>
          </a:xfrm>
        </p:grpSpPr>
        <p:sp>
          <p:nvSpPr>
            <p:cNvPr id="94" name="Oval 93"/>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latin typeface="+mn-lt"/>
              </a:endParaRPr>
            </a:p>
          </p:txBody>
        </p:sp>
        <p:sp>
          <p:nvSpPr>
            <p:cNvPr id="95" name="Freeform 94"/>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latin typeface="+mn-lt"/>
              </a:endParaRPr>
            </a:p>
          </p:txBody>
        </p:sp>
      </p:grpSp>
      <p:sp>
        <p:nvSpPr>
          <p:cNvPr id="63" name="TextBox 62"/>
          <p:cNvSpPr txBox="1"/>
          <p:nvPr/>
        </p:nvSpPr>
        <p:spPr>
          <a:xfrm>
            <a:off x="1091047" y="2877256"/>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mn-lt"/>
                <a:sym typeface="Trebuchet MS" panose="020B0603020202020204" pitchFamily="34" charset="0"/>
              </a:rPr>
              <a:t>Continuous delivery</a:t>
            </a:r>
          </a:p>
          <a:p>
            <a:r>
              <a:rPr lang="en-US" sz="900">
                <a:solidFill>
                  <a:srgbClr val="7F7F7F"/>
                </a:solidFill>
                <a:latin typeface="+mn-lt"/>
                <a:sym typeface="Trebuchet MS" panose="020B0603020202020204" pitchFamily="34" charset="0"/>
              </a:rPr>
              <a:t>Ability to deliver software when ready</a:t>
            </a:r>
          </a:p>
        </p:txBody>
      </p:sp>
      <p:sp>
        <p:nvSpPr>
          <p:cNvPr id="64" name="TextBox 63"/>
          <p:cNvSpPr txBox="1"/>
          <p:nvPr/>
        </p:nvSpPr>
        <p:spPr>
          <a:xfrm>
            <a:off x="1091047" y="3404881"/>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mn-lt"/>
                <a:sym typeface="Trebuchet MS" panose="020B0603020202020204" pitchFamily="34" charset="0"/>
              </a:rPr>
              <a:t>Continuous deployment</a:t>
            </a:r>
          </a:p>
          <a:p>
            <a:r>
              <a:rPr lang="en-US" sz="900" dirty="0">
                <a:solidFill>
                  <a:srgbClr val="7F7F7F"/>
                </a:solidFill>
                <a:latin typeface="+mn-lt"/>
                <a:sym typeface="Trebuchet MS" panose="020B0603020202020204" pitchFamily="34" charset="0"/>
              </a:rPr>
              <a:t>One-click release of software to live</a:t>
            </a:r>
          </a:p>
        </p:txBody>
      </p:sp>
      <p:sp>
        <p:nvSpPr>
          <p:cNvPr id="65" name="TextBox 64"/>
          <p:cNvSpPr txBox="1"/>
          <p:nvPr/>
        </p:nvSpPr>
        <p:spPr>
          <a:xfrm>
            <a:off x="1091047" y="4460445"/>
            <a:ext cx="3252782" cy="461665"/>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mn-lt"/>
                <a:sym typeface="Trebuchet MS" panose="020B0603020202020204" pitchFamily="34" charset="0"/>
              </a:rPr>
              <a:t>Standardized and automated infrastructure mgmt. with built in security</a:t>
            </a:r>
          </a:p>
          <a:p>
            <a:r>
              <a:rPr lang="en-US" sz="900" dirty="0">
                <a:solidFill>
                  <a:srgbClr val="7F7F7F"/>
                </a:solidFill>
                <a:latin typeface="+mn-lt"/>
                <a:sym typeface="Trebuchet MS" panose="020B0603020202020204" pitchFamily="34" charset="0"/>
              </a:rPr>
              <a:t>Automate environment with infrastructure-as-a-code (</a:t>
            </a:r>
            <a:r>
              <a:rPr lang="en-US" sz="900" dirty="0" err="1">
                <a:solidFill>
                  <a:srgbClr val="7F7F7F"/>
                </a:solidFill>
                <a:latin typeface="+mn-lt"/>
                <a:sym typeface="Trebuchet MS" panose="020B0603020202020204" pitchFamily="34" charset="0"/>
              </a:rPr>
              <a:t>IaC</a:t>
            </a:r>
            <a:r>
              <a:rPr lang="en-US" sz="900" dirty="0">
                <a:solidFill>
                  <a:srgbClr val="7F7F7F"/>
                </a:solidFill>
                <a:latin typeface="+mn-lt"/>
                <a:sym typeface="Trebuchet MS" panose="020B0603020202020204" pitchFamily="34" charset="0"/>
              </a:rPr>
              <a:t>),</a:t>
            </a:r>
          </a:p>
        </p:txBody>
      </p:sp>
      <p:sp>
        <p:nvSpPr>
          <p:cNvPr id="66" name="TextBox 65"/>
          <p:cNvSpPr txBox="1"/>
          <p:nvPr/>
        </p:nvSpPr>
        <p:spPr>
          <a:xfrm>
            <a:off x="1091047" y="2349631"/>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mn-lt"/>
                <a:sym typeface="Trebuchet MS" panose="020B0603020202020204" pitchFamily="34" charset="0"/>
              </a:rPr>
              <a:t>Continuous integration</a:t>
            </a:r>
          </a:p>
          <a:p>
            <a:r>
              <a:rPr lang="en-US" sz="900" dirty="0">
                <a:solidFill>
                  <a:srgbClr val="7F7F7F"/>
                </a:solidFill>
                <a:latin typeface="+mn-lt"/>
                <a:sym typeface="Trebuchet MS" panose="020B0603020202020204" pitchFamily="34" charset="0"/>
              </a:rPr>
              <a:t>Automated testing and single source code mgmt. system</a:t>
            </a:r>
          </a:p>
        </p:txBody>
      </p:sp>
      <p:sp>
        <p:nvSpPr>
          <p:cNvPr id="67" name="TextBox 66"/>
          <p:cNvSpPr txBox="1"/>
          <p:nvPr/>
        </p:nvSpPr>
        <p:spPr>
          <a:xfrm>
            <a:off x="1091047" y="3770924"/>
            <a:ext cx="3081707" cy="623248"/>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mn-lt"/>
                <a:sym typeface="Trebuchet MS" panose="020B0603020202020204" pitchFamily="34" charset="0"/>
              </a:rPr>
              <a:t>Continuous monitoring and autonomic operations</a:t>
            </a:r>
          </a:p>
          <a:p>
            <a:r>
              <a:rPr lang="en-US" sz="900">
                <a:solidFill>
                  <a:srgbClr val="7F7F7F"/>
                </a:solidFill>
                <a:latin typeface="+mn-lt"/>
                <a:sym typeface="Trebuchet MS" panose="020B0603020202020204" pitchFamily="34" charset="0"/>
              </a:rPr>
              <a:t>Highly</a:t>
            </a:r>
            <a:r>
              <a:rPr lang="en-US" sz="1050" b="1">
                <a:solidFill>
                  <a:srgbClr val="575757"/>
                </a:solidFill>
                <a:latin typeface="+mn-lt"/>
                <a:sym typeface="Trebuchet MS" panose="020B0603020202020204" pitchFamily="34" charset="0"/>
              </a:rPr>
              <a:t> </a:t>
            </a:r>
            <a:r>
              <a:rPr lang="en-US" sz="900">
                <a:solidFill>
                  <a:srgbClr val="7F7F7F"/>
                </a:solidFill>
                <a:latin typeface="+mn-lt"/>
                <a:sym typeface="Trebuchet MS" panose="020B0603020202020204" pitchFamily="34" charset="0"/>
              </a:rPr>
              <a:t>automated IT Operations, including security, vulnerability scanning</a:t>
            </a:r>
          </a:p>
        </p:txBody>
      </p:sp>
      <p:grpSp>
        <p:nvGrpSpPr>
          <p:cNvPr id="215" name="Group 214"/>
          <p:cNvGrpSpPr/>
          <p:nvPr/>
        </p:nvGrpSpPr>
        <p:grpSpPr>
          <a:xfrm>
            <a:off x="4389993" y="2227598"/>
            <a:ext cx="229628" cy="2521075"/>
            <a:chOff x="5853323" y="2710885"/>
            <a:chExt cx="306171" cy="3361433"/>
          </a:xfrm>
        </p:grpSpPr>
        <p:cxnSp>
          <p:nvCxnSpPr>
            <p:cNvPr id="208" name="Straight Connector 207"/>
            <p:cNvCxnSpPr/>
            <p:nvPr/>
          </p:nvCxnSpPr>
          <p:spPr>
            <a:xfrm>
              <a:off x="6006409" y="2710885"/>
              <a:ext cx="0" cy="3361433"/>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09" name="Group 208"/>
            <p:cNvGrpSpPr/>
            <p:nvPr/>
          </p:nvGrpSpPr>
          <p:grpSpPr>
            <a:xfrm>
              <a:off x="5853323" y="4238146"/>
              <a:ext cx="306171" cy="306910"/>
              <a:chOff x="5937564" y="3833745"/>
              <a:chExt cx="306171" cy="306910"/>
            </a:xfrm>
          </p:grpSpPr>
          <p:sp>
            <p:nvSpPr>
              <p:cNvPr id="210" name="Freeform 94"/>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latin typeface="+mn-lt"/>
                </a:endParaRPr>
              </a:p>
            </p:txBody>
          </p:sp>
          <p:sp>
            <p:nvSpPr>
              <p:cNvPr id="211" name="Freeform 95"/>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latin typeface="+mn-lt"/>
                </a:endParaRPr>
              </a:p>
            </p:txBody>
          </p:sp>
        </p:grpSp>
      </p:grpSp>
      <p:sp>
        <p:nvSpPr>
          <p:cNvPr id="86" name="Rectangle 85"/>
          <p:cNvSpPr/>
          <p:nvPr/>
        </p:nvSpPr>
        <p:spPr>
          <a:xfrm>
            <a:off x="5501921" y="2426637"/>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dirty="0">
                <a:solidFill>
                  <a:srgbClr val="575757"/>
                </a:solidFill>
                <a:latin typeface="+mn-lt"/>
              </a:rPr>
              <a:t>Speed</a:t>
            </a:r>
          </a:p>
          <a:p>
            <a:pPr>
              <a:defRPr/>
            </a:pPr>
            <a:r>
              <a:rPr lang="en-US" sz="1050" dirty="0">
                <a:solidFill>
                  <a:srgbClr val="7F7F7F"/>
                </a:solidFill>
                <a:latin typeface="+mn-lt"/>
                <a:sym typeface="Trebuchet MS" panose="020B0603020202020204" pitchFamily="34" charset="0"/>
              </a:rPr>
              <a:t>Release in days, not months</a:t>
            </a:r>
          </a:p>
        </p:txBody>
      </p:sp>
      <p:sp>
        <p:nvSpPr>
          <p:cNvPr id="87" name="Rectangle 86"/>
          <p:cNvSpPr/>
          <p:nvPr/>
        </p:nvSpPr>
        <p:spPr>
          <a:xfrm>
            <a:off x="5494420" y="3073144"/>
            <a:ext cx="3196520"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dirty="0">
                <a:solidFill>
                  <a:srgbClr val="575757"/>
                </a:solidFill>
                <a:latin typeface="+mn-lt"/>
              </a:rPr>
              <a:t>Quality</a:t>
            </a:r>
          </a:p>
          <a:p>
            <a:pPr>
              <a:defRPr/>
            </a:pPr>
            <a:r>
              <a:rPr lang="en-US" sz="1050" dirty="0">
                <a:solidFill>
                  <a:srgbClr val="7F7F7F"/>
                </a:solidFill>
                <a:latin typeface="+mn-lt"/>
                <a:sym typeface="Trebuchet MS" panose="020B0603020202020204" pitchFamily="34" charset="0"/>
              </a:rPr>
              <a:t>Enable speed and enhance stability with rigor and confidence</a:t>
            </a:r>
          </a:p>
        </p:txBody>
      </p:sp>
      <p:sp>
        <p:nvSpPr>
          <p:cNvPr id="88" name="Rectangle 87"/>
          <p:cNvSpPr/>
          <p:nvPr/>
        </p:nvSpPr>
        <p:spPr>
          <a:xfrm>
            <a:off x="5530453" y="3838373"/>
            <a:ext cx="3081707"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mn-lt"/>
              </a:rPr>
              <a:t>Efficiency</a:t>
            </a:r>
          </a:p>
          <a:p>
            <a:pPr>
              <a:defRPr/>
            </a:pPr>
            <a:r>
              <a:rPr lang="en-US" sz="1050">
                <a:solidFill>
                  <a:srgbClr val="7F7F7F"/>
                </a:solidFill>
                <a:latin typeface="+mn-lt"/>
                <a:sym typeface="Trebuchet MS" panose="020B0603020202020204" pitchFamily="34" charset="0"/>
              </a:rPr>
              <a:t>Operate in automated environment and focus on high value tasks</a:t>
            </a:r>
          </a:p>
        </p:txBody>
      </p:sp>
      <p:sp>
        <p:nvSpPr>
          <p:cNvPr id="89" name="Rectangle 88"/>
          <p:cNvSpPr/>
          <p:nvPr/>
        </p:nvSpPr>
        <p:spPr>
          <a:xfrm>
            <a:off x="472050" y="2017146"/>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a:solidFill>
                  <a:schemeClr val="accent1"/>
                </a:solidFill>
                <a:latin typeface="+mn-lt"/>
                <a:ea typeface="+mn-ea"/>
                <a:cs typeface="+mn-cs"/>
              </a:rPr>
              <a:t>DevSecOps Building Blocks</a:t>
            </a:r>
          </a:p>
        </p:txBody>
      </p:sp>
      <p:sp>
        <p:nvSpPr>
          <p:cNvPr id="90" name="Rectangle 89"/>
          <p:cNvSpPr/>
          <p:nvPr/>
        </p:nvSpPr>
        <p:spPr>
          <a:xfrm>
            <a:off x="4925671" y="2017146"/>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a:solidFill>
                  <a:schemeClr val="accent1"/>
                </a:solidFill>
                <a:latin typeface="+mn-lt"/>
                <a:ea typeface="+mn-ea"/>
                <a:cs typeface="+mn-cs"/>
              </a:rPr>
              <a:t>Impact Levers</a:t>
            </a:r>
          </a:p>
        </p:txBody>
      </p:sp>
      <p:sp>
        <p:nvSpPr>
          <p:cNvPr id="91" name="Rectangle 90"/>
          <p:cNvSpPr/>
          <p:nvPr/>
        </p:nvSpPr>
        <p:spPr>
          <a:xfrm>
            <a:off x="477531" y="2360692"/>
            <a:ext cx="4082225"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sp>
        <p:nvSpPr>
          <p:cNvPr id="92" name="Rectangle 91"/>
          <p:cNvSpPr/>
          <p:nvPr/>
        </p:nvSpPr>
        <p:spPr>
          <a:xfrm>
            <a:off x="5220681" y="3239790"/>
            <a:ext cx="3046581"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grpSp>
        <p:nvGrpSpPr>
          <p:cNvPr id="172" name="Group 171"/>
          <p:cNvGrpSpPr>
            <a:grpSpLocks noChangeAspect="1"/>
          </p:cNvGrpSpPr>
          <p:nvPr/>
        </p:nvGrpSpPr>
        <p:grpSpPr>
          <a:xfrm>
            <a:off x="4828917" y="2269126"/>
            <a:ext cx="665503" cy="664859"/>
            <a:chOff x="5273675" y="2606675"/>
            <a:chExt cx="1646238" cy="1644650"/>
          </a:xfrm>
        </p:grpSpPr>
        <p:sp>
          <p:nvSpPr>
            <p:cNvPr id="173"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74" name="Group 173"/>
            <p:cNvGrpSpPr/>
            <p:nvPr/>
          </p:nvGrpSpPr>
          <p:grpSpPr>
            <a:xfrm>
              <a:off x="5565774" y="2776538"/>
              <a:ext cx="1062038" cy="1322388"/>
              <a:chOff x="5565774" y="2776538"/>
              <a:chExt cx="1062038" cy="1322388"/>
            </a:xfrm>
          </p:grpSpPr>
          <p:sp>
            <p:nvSpPr>
              <p:cNvPr id="175" name="Freeform 174"/>
              <p:cNvSpPr>
                <a:spLocks/>
              </p:cNvSpPr>
              <p:nvPr/>
            </p:nvSpPr>
            <p:spPr bwMode="auto">
              <a:xfrm>
                <a:off x="5565774" y="2776538"/>
                <a:ext cx="1062038" cy="1322388"/>
              </a:xfrm>
              <a:custGeom>
                <a:avLst/>
                <a:gdLst>
                  <a:gd name="connsiteX0" fmla="*/ 531020 w 1062038"/>
                  <a:gd name="connsiteY0" fmla="*/ 290512 h 1322388"/>
                  <a:gd name="connsiteX1" fmla="*/ 30163 w 1062038"/>
                  <a:gd name="connsiteY1" fmla="*/ 790575 h 1322388"/>
                  <a:gd name="connsiteX2" fmla="*/ 531020 w 1062038"/>
                  <a:gd name="connsiteY2" fmla="*/ 1290638 h 1322388"/>
                  <a:gd name="connsiteX3" fmla="*/ 1031877 w 1062038"/>
                  <a:gd name="connsiteY3" fmla="*/ 790575 h 1322388"/>
                  <a:gd name="connsiteX4" fmla="*/ 531020 w 1062038"/>
                  <a:gd name="connsiteY4" fmla="*/ 290512 h 1322388"/>
                  <a:gd name="connsiteX5" fmla="*/ 531019 w 1062038"/>
                  <a:gd name="connsiteY5" fmla="*/ 260350 h 1322388"/>
                  <a:gd name="connsiteX6" fmla="*/ 1062038 w 1062038"/>
                  <a:gd name="connsiteY6" fmla="*/ 791369 h 1322388"/>
                  <a:gd name="connsiteX7" fmla="*/ 531019 w 1062038"/>
                  <a:gd name="connsiteY7" fmla="*/ 1322388 h 1322388"/>
                  <a:gd name="connsiteX8" fmla="*/ 0 w 1062038"/>
                  <a:gd name="connsiteY8" fmla="*/ 791369 h 1322388"/>
                  <a:gd name="connsiteX9" fmla="*/ 531019 w 1062038"/>
                  <a:gd name="connsiteY9" fmla="*/ 260350 h 1322388"/>
                  <a:gd name="connsiteX10" fmla="*/ 931683 w 1062038"/>
                  <a:gd name="connsiteY10" fmla="*/ 238511 h 1322388"/>
                  <a:gd name="connsiteX11" fmla="*/ 943095 w 1062038"/>
                  <a:gd name="connsiteY11" fmla="*/ 242997 h 1322388"/>
                  <a:gd name="connsiteX12" fmla="*/ 1044455 w 1062038"/>
                  <a:gd name="connsiteY12" fmla="*/ 335583 h 1322388"/>
                  <a:gd name="connsiteX13" fmla="*/ 1045174 w 1062038"/>
                  <a:gd name="connsiteY13" fmla="*/ 357832 h 1322388"/>
                  <a:gd name="connsiteX14" fmla="*/ 984789 w 1062038"/>
                  <a:gd name="connsiteY14" fmla="*/ 423862 h 1322388"/>
                  <a:gd name="connsiteX15" fmla="*/ 860425 w 1062038"/>
                  <a:gd name="connsiteY15" fmla="*/ 309027 h 1322388"/>
                  <a:gd name="connsiteX16" fmla="*/ 920810 w 1062038"/>
                  <a:gd name="connsiteY16" fmla="*/ 243714 h 1322388"/>
                  <a:gd name="connsiteX17" fmla="*/ 931683 w 1062038"/>
                  <a:gd name="connsiteY17" fmla="*/ 238511 h 1322388"/>
                  <a:gd name="connsiteX18" fmla="*/ 129462 w 1062038"/>
                  <a:gd name="connsiteY18" fmla="*/ 236909 h 1322388"/>
                  <a:gd name="connsiteX19" fmla="*/ 140253 w 1062038"/>
                  <a:gd name="connsiteY19" fmla="*/ 242073 h 1322388"/>
                  <a:gd name="connsiteX20" fmla="*/ 201613 w 1062038"/>
                  <a:gd name="connsiteY20" fmla="*/ 309025 h 1322388"/>
                  <a:gd name="connsiteX21" fmla="*/ 78180 w 1062038"/>
                  <a:gd name="connsiteY21" fmla="*/ 422275 h 1322388"/>
                  <a:gd name="connsiteX22" fmla="*/ 16821 w 1062038"/>
                  <a:gd name="connsiteY22" fmla="*/ 355322 h 1322388"/>
                  <a:gd name="connsiteX23" fmla="*/ 17534 w 1062038"/>
                  <a:gd name="connsiteY23" fmla="*/ 333242 h 1322388"/>
                  <a:gd name="connsiteX24" fmla="*/ 118135 w 1062038"/>
                  <a:gd name="connsiteY24" fmla="*/ 241360 h 1322388"/>
                  <a:gd name="connsiteX25" fmla="*/ 129462 w 1062038"/>
                  <a:gd name="connsiteY25" fmla="*/ 236909 h 1322388"/>
                  <a:gd name="connsiteX26" fmla="*/ 380807 w 1062038"/>
                  <a:gd name="connsiteY26" fmla="*/ 0 h 1322388"/>
                  <a:gd name="connsiteX27" fmla="*/ 678056 w 1062038"/>
                  <a:gd name="connsiteY27" fmla="*/ 0 h 1322388"/>
                  <a:gd name="connsiteX28" fmla="*/ 693738 w 1062038"/>
                  <a:gd name="connsiteY28" fmla="*/ 15746 h 1322388"/>
                  <a:gd name="connsiteX29" fmla="*/ 693738 w 1062038"/>
                  <a:gd name="connsiteY29" fmla="*/ 163185 h 1322388"/>
                  <a:gd name="connsiteX30" fmla="*/ 588953 w 1062038"/>
                  <a:gd name="connsiteY30" fmla="*/ 163185 h 1322388"/>
                  <a:gd name="connsiteX31" fmla="*/ 588953 w 1062038"/>
                  <a:gd name="connsiteY31" fmla="*/ 210422 h 1322388"/>
                  <a:gd name="connsiteX32" fmla="*/ 531214 w 1062038"/>
                  <a:gd name="connsiteY32" fmla="*/ 207560 h 1322388"/>
                  <a:gd name="connsiteX33" fmla="*/ 469198 w 1062038"/>
                  <a:gd name="connsiteY33" fmla="*/ 211138 h 1322388"/>
                  <a:gd name="connsiteX34" fmla="*/ 469198 w 1062038"/>
                  <a:gd name="connsiteY34" fmla="*/ 163185 h 1322388"/>
                  <a:gd name="connsiteX35" fmla="*/ 365125 w 1062038"/>
                  <a:gd name="connsiteY35" fmla="*/ 163185 h 1322388"/>
                  <a:gd name="connsiteX36" fmla="*/ 365125 w 1062038"/>
                  <a:gd name="connsiteY36" fmla="*/ 15746 h 1322388"/>
                  <a:gd name="connsiteX37" fmla="*/ 380807 w 1062038"/>
                  <a:gd name="connsiteY37" fmla="*/ 0 h 13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2038" h="1322388">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latin typeface="+mn-lt"/>
                </a:endParaRPr>
              </a:p>
            </p:txBody>
          </p:sp>
          <p:sp>
            <p:nvSpPr>
              <p:cNvPr id="176" name="Freeform 175"/>
              <p:cNvSpPr>
                <a:spLocks/>
              </p:cNvSpPr>
              <p:nvPr/>
            </p:nvSpPr>
            <p:spPr bwMode="auto">
              <a:xfrm>
                <a:off x="5629275" y="3100388"/>
                <a:ext cx="935038" cy="935038"/>
              </a:xfrm>
              <a:custGeom>
                <a:avLst/>
                <a:gdLst>
                  <a:gd name="connsiteX0" fmla="*/ 254333 w 935038"/>
                  <a:gd name="connsiteY0" fmla="*/ 804700 h 935038"/>
                  <a:gd name="connsiteX1" fmla="*/ 238852 w 935038"/>
                  <a:gd name="connsiteY1" fmla="*/ 817085 h 935038"/>
                  <a:gd name="connsiteX2" fmla="*/ 248052 w 935038"/>
                  <a:gd name="connsiteY2" fmla="*/ 851761 h 935038"/>
                  <a:gd name="connsiteX3" fmla="*/ 282729 w 935038"/>
                  <a:gd name="connsiteY3" fmla="*/ 842561 h 935038"/>
                  <a:gd name="connsiteX4" fmla="*/ 273529 w 935038"/>
                  <a:gd name="connsiteY4" fmla="*/ 807177 h 935038"/>
                  <a:gd name="connsiteX5" fmla="*/ 254333 w 935038"/>
                  <a:gd name="connsiteY5" fmla="*/ 804700 h 935038"/>
                  <a:gd name="connsiteX6" fmla="*/ 684858 w 935038"/>
                  <a:gd name="connsiteY6" fmla="*/ 803112 h 935038"/>
                  <a:gd name="connsiteX7" fmla="*/ 665144 w 935038"/>
                  <a:gd name="connsiteY7" fmla="*/ 805589 h 935038"/>
                  <a:gd name="connsiteX8" fmla="*/ 654968 w 935038"/>
                  <a:gd name="connsiteY8" fmla="*/ 840973 h 935038"/>
                  <a:gd name="connsiteX9" fmla="*/ 691309 w 935038"/>
                  <a:gd name="connsiteY9" fmla="*/ 850173 h 935038"/>
                  <a:gd name="connsiteX10" fmla="*/ 700757 w 935038"/>
                  <a:gd name="connsiteY10" fmla="*/ 815497 h 935038"/>
                  <a:gd name="connsiteX11" fmla="*/ 684858 w 935038"/>
                  <a:gd name="connsiteY11" fmla="*/ 803112 h 935038"/>
                  <a:gd name="connsiteX12" fmla="*/ 113615 w 935038"/>
                  <a:gd name="connsiteY12" fmla="*/ 652212 h 935038"/>
                  <a:gd name="connsiteX13" fmla="*/ 94065 w 935038"/>
                  <a:gd name="connsiteY13" fmla="*/ 654777 h 935038"/>
                  <a:gd name="connsiteX14" fmla="*/ 84865 w 935038"/>
                  <a:gd name="connsiteY14" fmla="*/ 690161 h 935038"/>
                  <a:gd name="connsiteX15" fmla="*/ 119542 w 935038"/>
                  <a:gd name="connsiteY15" fmla="*/ 699361 h 935038"/>
                  <a:gd name="connsiteX16" fmla="*/ 129449 w 935038"/>
                  <a:gd name="connsiteY16" fmla="*/ 663977 h 935038"/>
                  <a:gd name="connsiteX17" fmla="*/ 113615 w 935038"/>
                  <a:gd name="connsiteY17" fmla="*/ 652212 h 935038"/>
                  <a:gd name="connsiteX18" fmla="*/ 824246 w 935038"/>
                  <a:gd name="connsiteY18" fmla="*/ 649249 h 935038"/>
                  <a:gd name="connsiteX19" fmla="*/ 808765 w 935038"/>
                  <a:gd name="connsiteY19" fmla="*/ 661968 h 935038"/>
                  <a:gd name="connsiteX20" fmla="*/ 817965 w 935038"/>
                  <a:gd name="connsiteY20" fmla="*/ 697582 h 935038"/>
                  <a:gd name="connsiteX21" fmla="*/ 853349 w 935038"/>
                  <a:gd name="connsiteY21" fmla="*/ 688134 h 935038"/>
                  <a:gd name="connsiteX22" fmla="*/ 843442 w 935038"/>
                  <a:gd name="connsiteY22" fmla="*/ 651793 h 935038"/>
                  <a:gd name="connsiteX23" fmla="*/ 824246 w 935038"/>
                  <a:gd name="connsiteY23" fmla="*/ 649249 h 935038"/>
                  <a:gd name="connsiteX24" fmla="*/ 710440 w 935038"/>
                  <a:gd name="connsiteY24" fmla="*/ 257904 h 935038"/>
                  <a:gd name="connsiteX25" fmla="*/ 698455 w 935038"/>
                  <a:gd name="connsiteY25" fmla="*/ 261291 h 935038"/>
                  <a:gd name="connsiteX26" fmla="*/ 492382 w 935038"/>
                  <a:gd name="connsiteY26" fmla="*/ 416019 h 935038"/>
                  <a:gd name="connsiteX27" fmla="*/ 479503 w 935038"/>
                  <a:gd name="connsiteY27" fmla="*/ 425289 h 935038"/>
                  <a:gd name="connsiteX28" fmla="*/ 468770 w 935038"/>
                  <a:gd name="connsiteY28" fmla="*/ 423862 h 935038"/>
                  <a:gd name="connsiteX29" fmla="*/ 453028 w 935038"/>
                  <a:gd name="connsiteY29" fmla="*/ 426715 h 935038"/>
                  <a:gd name="connsiteX30" fmla="*/ 443011 w 935038"/>
                  <a:gd name="connsiteY30" fmla="*/ 421010 h 935038"/>
                  <a:gd name="connsiteX31" fmla="*/ 311353 w 935038"/>
                  <a:gd name="connsiteY31" fmla="*/ 348994 h 935038"/>
                  <a:gd name="connsiteX32" fmla="*/ 288456 w 935038"/>
                  <a:gd name="connsiteY32" fmla="*/ 353985 h 935038"/>
                  <a:gd name="connsiteX33" fmla="*/ 294181 w 935038"/>
                  <a:gd name="connsiteY33" fmla="*/ 376802 h 935038"/>
                  <a:gd name="connsiteX34" fmla="*/ 426554 w 935038"/>
                  <a:gd name="connsiteY34" fmla="*/ 467357 h 935038"/>
                  <a:gd name="connsiteX35" fmla="*/ 468770 w 935038"/>
                  <a:gd name="connsiteY35" fmla="*/ 508000 h 935038"/>
                  <a:gd name="connsiteX36" fmla="*/ 510986 w 935038"/>
                  <a:gd name="connsiteY36" fmla="*/ 465931 h 935038"/>
                  <a:gd name="connsiteX37" fmla="*/ 510271 w 935038"/>
                  <a:gd name="connsiteY37" fmla="*/ 464505 h 935038"/>
                  <a:gd name="connsiteX38" fmla="*/ 719205 w 935038"/>
                  <a:gd name="connsiteY38" fmla="*/ 286960 h 935038"/>
                  <a:gd name="connsiteX39" fmla="*/ 721352 w 935038"/>
                  <a:gd name="connsiteY39" fmla="*/ 264143 h 935038"/>
                  <a:gd name="connsiteX40" fmla="*/ 710440 w 935038"/>
                  <a:gd name="connsiteY40" fmla="*/ 257904 h 935038"/>
                  <a:gd name="connsiteX41" fmla="*/ 98758 w 935038"/>
                  <a:gd name="connsiteY41" fmla="*/ 234699 h 935038"/>
                  <a:gd name="connsiteX42" fmla="*/ 83277 w 935038"/>
                  <a:gd name="connsiteY42" fmla="*/ 246464 h 935038"/>
                  <a:gd name="connsiteX43" fmla="*/ 92477 w 935038"/>
                  <a:gd name="connsiteY43" fmla="*/ 281848 h 935038"/>
                  <a:gd name="connsiteX44" fmla="*/ 127861 w 935038"/>
                  <a:gd name="connsiteY44" fmla="*/ 272648 h 935038"/>
                  <a:gd name="connsiteX45" fmla="*/ 117954 w 935038"/>
                  <a:gd name="connsiteY45" fmla="*/ 237264 h 935038"/>
                  <a:gd name="connsiteX46" fmla="*/ 98758 w 935038"/>
                  <a:gd name="connsiteY46" fmla="*/ 234699 h 935038"/>
                  <a:gd name="connsiteX47" fmla="*/ 835927 w 935038"/>
                  <a:gd name="connsiteY47" fmla="*/ 233043 h 935038"/>
                  <a:gd name="connsiteX48" fmla="*/ 816377 w 935038"/>
                  <a:gd name="connsiteY48" fmla="*/ 235570 h 935038"/>
                  <a:gd name="connsiteX49" fmla="*/ 807177 w 935038"/>
                  <a:gd name="connsiteY49" fmla="*/ 269720 h 935038"/>
                  <a:gd name="connsiteX50" fmla="*/ 841854 w 935038"/>
                  <a:gd name="connsiteY50" fmla="*/ 278781 h 935038"/>
                  <a:gd name="connsiteX51" fmla="*/ 851761 w 935038"/>
                  <a:gd name="connsiteY51" fmla="*/ 244630 h 935038"/>
                  <a:gd name="connsiteX52" fmla="*/ 835927 w 935038"/>
                  <a:gd name="connsiteY52" fmla="*/ 233043 h 935038"/>
                  <a:gd name="connsiteX53" fmla="*/ 264692 w 935038"/>
                  <a:gd name="connsiteY53" fmla="*/ 80924 h 935038"/>
                  <a:gd name="connsiteX54" fmla="*/ 244877 w 935038"/>
                  <a:gd name="connsiteY54" fmla="*/ 83468 h 935038"/>
                  <a:gd name="connsiteX55" fmla="*/ 235677 w 935038"/>
                  <a:gd name="connsiteY55" fmla="*/ 119809 h 935038"/>
                  <a:gd name="connsiteX56" fmla="*/ 271061 w 935038"/>
                  <a:gd name="connsiteY56" fmla="*/ 129257 h 935038"/>
                  <a:gd name="connsiteX57" fmla="*/ 280261 w 935038"/>
                  <a:gd name="connsiteY57" fmla="*/ 93643 h 935038"/>
                  <a:gd name="connsiteX58" fmla="*/ 264692 w 935038"/>
                  <a:gd name="connsiteY58" fmla="*/ 80924 h 935038"/>
                  <a:gd name="connsiteX59" fmla="*/ 668759 w 935038"/>
                  <a:gd name="connsiteY59" fmla="*/ 79336 h 935038"/>
                  <a:gd name="connsiteX60" fmla="*/ 653190 w 935038"/>
                  <a:gd name="connsiteY60" fmla="*/ 92055 h 935038"/>
                  <a:gd name="connsiteX61" fmla="*/ 662390 w 935038"/>
                  <a:gd name="connsiteY61" fmla="*/ 127669 h 935038"/>
                  <a:gd name="connsiteX62" fmla="*/ 697774 w 935038"/>
                  <a:gd name="connsiteY62" fmla="*/ 118221 h 935038"/>
                  <a:gd name="connsiteX63" fmla="*/ 688574 w 935038"/>
                  <a:gd name="connsiteY63" fmla="*/ 81880 h 935038"/>
                  <a:gd name="connsiteX64" fmla="*/ 668759 w 935038"/>
                  <a:gd name="connsiteY64" fmla="*/ 79336 h 935038"/>
                  <a:gd name="connsiteX65" fmla="*/ 440018 w 935038"/>
                  <a:gd name="connsiteY65" fmla="*/ 0 h 935038"/>
                  <a:gd name="connsiteX66" fmla="*/ 440018 w 935038"/>
                  <a:gd name="connsiteY66" fmla="*/ 49288 h 935038"/>
                  <a:gd name="connsiteX67" fmla="*/ 466448 w 935038"/>
                  <a:gd name="connsiteY67" fmla="*/ 75717 h 935038"/>
                  <a:gd name="connsiteX68" fmla="*/ 492163 w 935038"/>
                  <a:gd name="connsiteY68" fmla="*/ 49288 h 935038"/>
                  <a:gd name="connsiteX69" fmla="*/ 492163 w 935038"/>
                  <a:gd name="connsiteY69" fmla="*/ 0 h 935038"/>
                  <a:gd name="connsiteX70" fmla="*/ 935038 w 935038"/>
                  <a:gd name="connsiteY70" fmla="*/ 440018 h 935038"/>
                  <a:gd name="connsiteX71" fmla="*/ 885751 w 935038"/>
                  <a:gd name="connsiteY71" fmla="*/ 440018 h 935038"/>
                  <a:gd name="connsiteX72" fmla="*/ 859321 w 935038"/>
                  <a:gd name="connsiteY72" fmla="*/ 465733 h 935038"/>
                  <a:gd name="connsiteX73" fmla="*/ 885751 w 935038"/>
                  <a:gd name="connsiteY73" fmla="*/ 491449 h 935038"/>
                  <a:gd name="connsiteX74" fmla="*/ 935038 w 935038"/>
                  <a:gd name="connsiteY74" fmla="*/ 491449 h 935038"/>
                  <a:gd name="connsiteX75" fmla="*/ 495020 w 935038"/>
                  <a:gd name="connsiteY75" fmla="*/ 934324 h 935038"/>
                  <a:gd name="connsiteX76" fmla="*/ 495020 w 935038"/>
                  <a:gd name="connsiteY76" fmla="*/ 885036 h 935038"/>
                  <a:gd name="connsiteX77" fmla="*/ 469305 w 935038"/>
                  <a:gd name="connsiteY77" fmla="*/ 859321 h 935038"/>
                  <a:gd name="connsiteX78" fmla="*/ 442875 w 935038"/>
                  <a:gd name="connsiteY78" fmla="*/ 885036 h 935038"/>
                  <a:gd name="connsiteX79" fmla="*/ 442875 w 935038"/>
                  <a:gd name="connsiteY79" fmla="*/ 935038 h 935038"/>
                  <a:gd name="connsiteX80" fmla="*/ 0 w 935038"/>
                  <a:gd name="connsiteY80" fmla="*/ 495020 h 935038"/>
                  <a:gd name="connsiteX81" fmla="*/ 50002 w 935038"/>
                  <a:gd name="connsiteY81" fmla="*/ 495020 h 935038"/>
                  <a:gd name="connsiteX82" fmla="*/ 75718 w 935038"/>
                  <a:gd name="connsiteY82" fmla="*/ 468591 h 935038"/>
                  <a:gd name="connsiteX83" fmla="*/ 50002 w 935038"/>
                  <a:gd name="connsiteY83" fmla="*/ 442875 h 935038"/>
                  <a:gd name="connsiteX84" fmla="*/ 0 w 935038"/>
                  <a:gd name="connsiteY84" fmla="*/ 442875 h 935038"/>
                  <a:gd name="connsiteX85" fmla="*/ 440018 w 935038"/>
                  <a:gd name="connsiteY85"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35038" h="935038">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latin typeface="+mn-lt"/>
                </a:endParaRPr>
              </a:p>
            </p:txBody>
          </p:sp>
        </p:grpSp>
      </p:grpSp>
      <p:grpSp>
        <p:nvGrpSpPr>
          <p:cNvPr id="177" name="bcgIcons_QualityAssurance">
            <a:extLst>
              <a:ext uri="{FF2B5EF4-FFF2-40B4-BE49-F238E27FC236}">
                <a16:creationId xmlns:a16="http://schemas.microsoft.com/office/drawing/2014/main" id="{F101FE1B-ABF1-4039-9673-6A08DD44414A}"/>
              </a:ext>
            </a:extLst>
          </p:cNvPr>
          <p:cNvGrpSpPr>
            <a:grpSpLocks noChangeAspect="1"/>
          </p:cNvGrpSpPr>
          <p:nvPr/>
        </p:nvGrpSpPr>
        <p:grpSpPr bwMode="auto">
          <a:xfrm>
            <a:off x="4853790" y="2982392"/>
            <a:ext cx="664757" cy="665372"/>
            <a:chOff x="1682" y="0"/>
            <a:chExt cx="4316" cy="4320"/>
          </a:xfrm>
        </p:grpSpPr>
        <p:sp>
          <p:nvSpPr>
            <p:cNvPr id="178" name="AutoShape 8">
              <a:extLst>
                <a:ext uri="{FF2B5EF4-FFF2-40B4-BE49-F238E27FC236}">
                  <a16:creationId xmlns:a16="http://schemas.microsoft.com/office/drawing/2014/main" id="{3A858328-EF43-4987-8653-4EE03D87760C}"/>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9" name="Freeform 178">
              <a:extLst>
                <a:ext uri="{FF2B5EF4-FFF2-40B4-BE49-F238E27FC236}">
                  <a16:creationId xmlns:a16="http://schemas.microsoft.com/office/drawing/2014/main" id="{2C13CB3F-2124-45CD-9CE2-4E5D774ADF78}"/>
                </a:ext>
              </a:extLst>
            </p:cNvPr>
            <p:cNvSpPr>
              <a:spLocks noEditPoints="1"/>
            </p:cNvSpPr>
            <p:nvPr/>
          </p:nvSpPr>
          <p:spPr bwMode="auto">
            <a:xfrm>
              <a:off x="2980" y="649"/>
              <a:ext cx="1716" cy="1674"/>
            </a:xfrm>
            <a:custGeom>
              <a:avLst/>
              <a:gdLst>
                <a:gd name="T0" fmla="*/ 350 w 916"/>
                <a:gd name="T1" fmla="*/ 751 h 893"/>
                <a:gd name="T2" fmla="*/ 184 w 916"/>
                <a:gd name="T3" fmla="*/ 808 h 893"/>
                <a:gd name="T4" fmla="*/ 172 w 916"/>
                <a:gd name="T5" fmla="*/ 799 h 893"/>
                <a:gd name="T6" fmla="*/ 176 w 916"/>
                <a:gd name="T7" fmla="*/ 643 h 893"/>
                <a:gd name="T8" fmla="*/ 169 w 916"/>
                <a:gd name="T9" fmla="*/ 634 h 893"/>
                <a:gd name="T10" fmla="*/ 9 w 916"/>
                <a:gd name="T11" fmla="*/ 590 h 893"/>
                <a:gd name="T12" fmla="*/ 4 w 916"/>
                <a:gd name="T13" fmla="*/ 575 h 893"/>
                <a:gd name="T14" fmla="*/ 107 w 916"/>
                <a:gd name="T15" fmla="*/ 454 h 893"/>
                <a:gd name="T16" fmla="*/ 107 w 916"/>
                <a:gd name="T17" fmla="*/ 442 h 893"/>
                <a:gd name="T18" fmla="*/ 4 w 916"/>
                <a:gd name="T19" fmla="*/ 317 h 893"/>
                <a:gd name="T20" fmla="*/ 9 w 916"/>
                <a:gd name="T21" fmla="*/ 303 h 893"/>
                <a:gd name="T22" fmla="*/ 169 w 916"/>
                <a:gd name="T23" fmla="*/ 261 h 893"/>
                <a:gd name="T24" fmla="*/ 176 w 916"/>
                <a:gd name="T25" fmla="*/ 252 h 893"/>
                <a:gd name="T26" fmla="*/ 172 w 916"/>
                <a:gd name="T27" fmla="*/ 95 h 893"/>
                <a:gd name="T28" fmla="*/ 184 w 916"/>
                <a:gd name="T29" fmla="*/ 86 h 893"/>
                <a:gd name="T30" fmla="*/ 344 w 916"/>
                <a:gd name="T31" fmla="*/ 140 h 893"/>
                <a:gd name="T32" fmla="*/ 354 w 916"/>
                <a:gd name="T33" fmla="*/ 137 h 893"/>
                <a:gd name="T34" fmla="*/ 449 w 916"/>
                <a:gd name="T35" fmla="*/ 6 h 893"/>
                <a:gd name="T36" fmla="*/ 463 w 916"/>
                <a:gd name="T37" fmla="*/ 5 h 893"/>
                <a:gd name="T38" fmla="*/ 560 w 916"/>
                <a:gd name="T39" fmla="*/ 137 h 893"/>
                <a:gd name="T40" fmla="*/ 571 w 916"/>
                <a:gd name="T41" fmla="*/ 140 h 893"/>
                <a:gd name="T42" fmla="*/ 731 w 916"/>
                <a:gd name="T43" fmla="*/ 86 h 893"/>
                <a:gd name="T44" fmla="*/ 744 w 916"/>
                <a:gd name="T45" fmla="*/ 95 h 893"/>
                <a:gd name="T46" fmla="*/ 738 w 916"/>
                <a:gd name="T47" fmla="*/ 252 h 893"/>
                <a:gd name="T48" fmla="*/ 744 w 916"/>
                <a:gd name="T49" fmla="*/ 261 h 893"/>
                <a:gd name="T50" fmla="*/ 907 w 916"/>
                <a:gd name="T51" fmla="*/ 303 h 893"/>
                <a:gd name="T52" fmla="*/ 912 w 916"/>
                <a:gd name="T53" fmla="*/ 317 h 893"/>
                <a:gd name="T54" fmla="*/ 808 w 916"/>
                <a:gd name="T55" fmla="*/ 442 h 893"/>
                <a:gd name="T56" fmla="*/ 808 w 916"/>
                <a:gd name="T57" fmla="*/ 454 h 893"/>
                <a:gd name="T58" fmla="*/ 912 w 916"/>
                <a:gd name="T59" fmla="*/ 575 h 893"/>
                <a:gd name="T60" fmla="*/ 907 w 916"/>
                <a:gd name="T61" fmla="*/ 590 h 893"/>
                <a:gd name="T62" fmla="*/ 744 w 916"/>
                <a:gd name="T63" fmla="*/ 634 h 893"/>
                <a:gd name="T64" fmla="*/ 738 w 916"/>
                <a:gd name="T65" fmla="*/ 643 h 893"/>
                <a:gd name="T66" fmla="*/ 744 w 916"/>
                <a:gd name="T67" fmla="*/ 799 h 893"/>
                <a:gd name="T68" fmla="*/ 731 w 916"/>
                <a:gd name="T69" fmla="*/ 808 h 893"/>
                <a:gd name="T70" fmla="*/ 571 w 916"/>
                <a:gd name="T71" fmla="*/ 754 h 893"/>
                <a:gd name="T72" fmla="*/ 560 w 916"/>
                <a:gd name="T73" fmla="*/ 757 h 893"/>
                <a:gd name="T74" fmla="*/ 463 w 916"/>
                <a:gd name="T75" fmla="*/ 888 h 893"/>
                <a:gd name="T76" fmla="*/ 449 w 916"/>
                <a:gd name="T77" fmla="*/ 888 h 893"/>
                <a:gd name="T78" fmla="*/ 350 w 916"/>
                <a:gd name="T79" fmla="*/ 751 h 893"/>
                <a:gd name="T80" fmla="*/ 350 w 916"/>
                <a:gd name="T81" fmla="*/ 751 h 893"/>
                <a:gd name="T82" fmla="*/ 458 w 916"/>
                <a:gd name="T83" fmla="*/ 230 h 893"/>
                <a:gd name="T84" fmla="*/ 242 w 916"/>
                <a:gd name="T85" fmla="*/ 446 h 893"/>
                <a:gd name="T86" fmla="*/ 458 w 916"/>
                <a:gd name="T87" fmla="*/ 663 h 893"/>
                <a:gd name="T88" fmla="*/ 674 w 916"/>
                <a:gd name="T89" fmla="*/ 446 h 893"/>
                <a:gd name="T90" fmla="*/ 458 w 916"/>
                <a:gd name="T91" fmla="*/ 23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6" h="893">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sp>
          <p:nvSpPr>
            <p:cNvPr id="180" name="Freeform 179">
              <a:extLst>
                <a:ext uri="{FF2B5EF4-FFF2-40B4-BE49-F238E27FC236}">
                  <a16:creationId xmlns:a16="http://schemas.microsoft.com/office/drawing/2014/main" id="{0177CE63-E32C-4D3E-9513-FA797E4C54C7}"/>
                </a:ext>
              </a:extLst>
            </p:cNvPr>
            <p:cNvSpPr>
              <a:spLocks noEditPoints="1"/>
            </p:cNvSpPr>
            <p:nvPr/>
          </p:nvSpPr>
          <p:spPr bwMode="auto">
            <a:xfrm>
              <a:off x="2737" y="412"/>
              <a:ext cx="2203" cy="3486"/>
            </a:xfrm>
            <a:custGeom>
              <a:avLst/>
              <a:gdLst>
                <a:gd name="T0" fmla="*/ 844 w 1176"/>
                <a:gd name="T1" fmla="*/ 1847 h 1859"/>
                <a:gd name="T2" fmla="*/ 588 w 1176"/>
                <a:gd name="T3" fmla="*/ 1660 h 1859"/>
                <a:gd name="T4" fmla="*/ 332 w 1176"/>
                <a:gd name="T5" fmla="*/ 1847 h 1859"/>
                <a:gd name="T6" fmla="*/ 433 w 1176"/>
                <a:gd name="T7" fmla="*/ 1019 h 1859"/>
                <a:gd name="T8" fmla="*/ 585 w 1176"/>
                <a:gd name="T9" fmla="*/ 1185 h 1859"/>
                <a:gd name="T10" fmla="*/ 638 w 1176"/>
                <a:gd name="T11" fmla="*/ 1159 h 1859"/>
                <a:gd name="T12" fmla="*/ 844 w 1176"/>
                <a:gd name="T13" fmla="*/ 1053 h 1859"/>
                <a:gd name="T14" fmla="*/ 726 w 1176"/>
                <a:gd name="T15" fmla="*/ 970 h 1859"/>
                <a:gd name="T16" fmla="*/ 950 w 1176"/>
                <a:gd name="T17" fmla="*/ 1036 h 1859"/>
                <a:gd name="T18" fmla="*/ 951 w 1176"/>
                <a:gd name="T19" fmla="*/ 820 h 1859"/>
                <a:gd name="T20" fmla="*/ 1174 w 1176"/>
                <a:gd name="T21" fmla="*/ 749 h 1859"/>
                <a:gd name="T22" fmla="*/ 1037 w 1176"/>
                <a:gd name="T23" fmla="*/ 574 h 1859"/>
                <a:gd name="T24" fmla="*/ 1174 w 1176"/>
                <a:gd name="T25" fmla="*/ 395 h 1859"/>
                <a:gd name="T26" fmla="*/ 951 w 1176"/>
                <a:gd name="T27" fmla="*/ 327 h 1859"/>
                <a:gd name="T28" fmla="*/ 950 w 1176"/>
                <a:gd name="T29" fmla="*/ 110 h 1859"/>
                <a:gd name="T30" fmla="*/ 726 w 1176"/>
                <a:gd name="T31" fmla="*/ 175 h 1859"/>
                <a:gd name="T32" fmla="*/ 585 w 1176"/>
                <a:gd name="T33" fmla="*/ 0 h 1859"/>
                <a:gd name="T34" fmla="*/ 568 w 1176"/>
                <a:gd name="T35" fmla="*/ 9 h 1859"/>
                <a:gd name="T36" fmla="*/ 245 w 1176"/>
                <a:gd name="T37" fmla="*/ 106 h 1859"/>
                <a:gd name="T38" fmla="*/ 216 w 1176"/>
                <a:gd name="T39" fmla="*/ 128 h 1859"/>
                <a:gd name="T40" fmla="*/ 17 w 1176"/>
                <a:gd name="T41" fmla="*/ 380 h 1859"/>
                <a:gd name="T42" fmla="*/ 6 w 1176"/>
                <a:gd name="T43" fmla="*/ 415 h 1859"/>
                <a:gd name="T44" fmla="*/ 6 w 1176"/>
                <a:gd name="T45" fmla="*/ 728 h 1859"/>
                <a:gd name="T46" fmla="*/ 17 w 1176"/>
                <a:gd name="T47" fmla="*/ 763 h 1859"/>
                <a:gd name="T48" fmla="*/ 216 w 1176"/>
                <a:gd name="T49" fmla="*/ 1018 h 1859"/>
                <a:gd name="T50" fmla="*/ 245 w 1176"/>
                <a:gd name="T51" fmla="*/ 1039 h 1859"/>
                <a:gd name="T52" fmla="*/ 568 w 1176"/>
                <a:gd name="T53" fmla="*/ 1137 h 1859"/>
                <a:gd name="T54" fmla="*/ 585 w 1176"/>
                <a:gd name="T55" fmla="*/ 1146 h 1859"/>
                <a:gd name="T56" fmla="*/ 449 w 1176"/>
                <a:gd name="T57" fmla="*/ 924 h 1859"/>
                <a:gd name="T58" fmla="*/ 266 w 1176"/>
                <a:gd name="T59" fmla="*/ 804 h 1859"/>
                <a:gd name="T60" fmla="*/ 62 w 1176"/>
                <a:gd name="T61" fmla="*/ 730 h 1859"/>
                <a:gd name="T62" fmla="*/ 182 w 1176"/>
                <a:gd name="T63" fmla="*/ 560 h 1859"/>
                <a:gd name="T64" fmla="*/ 250 w 1176"/>
                <a:gd name="T65" fmla="*/ 365 h 1859"/>
                <a:gd name="T66" fmla="*/ 261 w 1176"/>
                <a:gd name="T67" fmla="*/ 158 h 1859"/>
                <a:gd name="T68" fmla="*/ 474 w 1176"/>
                <a:gd name="T69" fmla="*/ 214 h 1859"/>
                <a:gd name="T70" fmla="*/ 700 w 1176"/>
                <a:gd name="T71" fmla="*/ 214 h 1859"/>
                <a:gd name="T72" fmla="*/ 914 w 1176"/>
                <a:gd name="T73" fmla="*/ 158 h 1859"/>
                <a:gd name="T74" fmla="*/ 923 w 1176"/>
                <a:gd name="T75" fmla="*/ 365 h 1859"/>
                <a:gd name="T76" fmla="*/ 992 w 1176"/>
                <a:gd name="T77" fmla="*/ 560 h 1859"/>
                <a:gd name="T78" fmla="*/ 1114 w 1176"/>
                <a:gd name="T79" fmla="*/ 730 h 1859"/>
                <a:gd name="T80" fmla="*/ 907 w 1176"/>
                <a:gd name="T81" fmla="*/ 805 h 1859"/>
                <a:gd name="T82" fmla="*/ 724 w 1176"/>
                <a:gd name="T83" fmla="*/ 924 h 1859"/>
                <a:gd name="T84" fmla="*/ 586 w 1176"/>
                <a:gd name="T85" fmla="*/ 1086 h 1859"/>
                <a:gd name="T86" fmla="*/ 456 w 1176"/>
                <a:gd name="T87" fmla="*/ 922 h 1859"/>
                <a:gd name="T88" fmla="*/ 563 w 1176"/>
                <a:gd name="T89" fmla="*/ 672 h 1859"/>
                <a:gd name="T90" fmla="*/ 720 w 1176"/>
                <a:gd name="T91" fmla="*/ 483 h 1859"/>
                <a:gd name="T92" fmla="*/ 547 w 1176"/>
                <a:gd name="T93" fmla="*/ 626 h 1859"/>
                <a:gd name="T94" fmla="*/ 456 w 1176"/>
                <a:gd name="T95" fmla="*/ 565 h 1859"/>
                <a:gd name="T96" fmla="*/ 531 w 1176"/>
                <a:gd name="T97" fmla="*/ 672 h 1859"/>
                <a:gd name="T98" fmla="*/ 563 w 1176"/>
                <a:gd name="T99" fmla="*/ 672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 h="1859">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grpSp>
      <p:grpSp>
        <p:nvGrpSpPr>
          <p:cNvPr id="181" name="bcgIcons_Efficiency">
            <a:extLst>
              <a:ext uri="{FF2B5EF4-FFF2-40B4-BE49-F238E27FC236}">
                <a16:creationId xmlns:a16="http://schemas.microsoft.com/office/drawing/2014/main" id="{EA66A0EC-26C0-447A-95EE-2E6B08B1AE0D}"/>
              </a:ext>
            </a:extLst>
          </p:cNvPr>
          <p:cNvGrpSpPr>
            <a:grpSpLocks noChangeAspect="1"/>
          </p:cNvGrpSpPr>
          <p:nvPr/>
        </p:nvGrpSpPr>
        <p:grpSpPr bwMode="auto">
          <a:xfrm>
            <a:off x="4882355" y="3633050"/>
            <a:ext cx="664757" cy="665372"/>
            <a:chOff x="1682" y="0"/>
            <a:chExt cx="4316" cy="4320"/>
          </a:xfrm>
        </p:grpSpPr>
        <p:sp>
          <p:nvSpPr>
            <p:cNvPr id="182" name="AutoShape 28">
              <a:extLst>
                <a:ext uri="{FF2B5EF4-FFF2-40B4-BE49-F238E27FC236}">
                  <a16:creationId xmlns:a16="http://schemas.microsoft.com/office/drawing/2014/main" id="{43AB32F6-33EB-4284-AB9A-1D421869BA8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3" name="Freeform 30">
              <a:extLst>
                <a:ext uri="{FF2B5EF4-FFF2-40B4-BE49-F238E27FC236}">
                  <a16:creationId xmlns:a16="http://schemas.microsoft.com/office/drawing/2014/main" id="{66D2CC3E-97A4-4899-A4ED-0D86BA74CBC8}"/>
                </a:ext>
              </a:extLst>
            </p:cNvPr>
            <p:cNvSpPr>
              <a:spLocks/>
            </p:cNvSpPr>
            <p:nvPr/>
          </p:nvSpPr>
          <p:spPr bwMode="auto">
            <a:xfrm>
              <a:off x="2401" y="2201"/>
              <a:ext cx="2881" cy="1564"/>
            </a:xfrm>
            <a:custGeom>
              <a:avLst/>
              <a:gdLst>
                <a:gd name="T0" fmla="*/ 1538 w 1538"/>
                <a:gd name="T1" fmla="*/ 129 h 834"/>
                <a:gd name="T2" fmla="*/ 1538 w 1538"/>
                <a:gd name="T3" fmla="*/ 0 h 834"/>
                <a:gd name="T4" fmla="*/ 1404 w 1538"/>
                <a:gd name="T5" fmla="*/ 0 h 834"/>
                <a:gd name="T6" fmla="*/ 1212 w 1538"/>
                <a:gd name="T7" fmla="*/ 0 h 834"/>
                <a:gd name="T8" fmla="*/ 1204 w 1538"/>
                <a:gd name="T9" fmla="*/ 0 h 834"/>
                <a:gd name="T10" fmla="*/ 769 w 1538"/>
                <a:gd name="T11" fmla="*/ 435 h 834"/>
                <a:gd name="T12" fmla="*/ 334 w 1538"/>
                <a:gd name="T13" fmla="*/ 0 h 834"/>
                <a:gd name="T14" fmla="*/ 326 w 1538"/>
                <a:gd name="T15" fmla="*/ 0 h 834"/>
                <a:gd name="T16" fmla="*/ 134 w 1538"/>
                <a:gd name="T17" fmla="*/ 0 h 834"/>
                <a:gd name="T18" fmla="*/ 0 w 1538"/>
                <a:gd name="T19" fmla="*/ 0 h 834"/>
                <a:gd name="T20" fmla="*/ 0 w 1538"/>
                <a:gd name="T21" fmla="*/ 129 h 834"/>
                <a:gd name="T22" fmla="*/ 147 w 1538"/>
                <a:gd name="T23" fmla="*/ 129 h 834"/>
                <a:gd name="T24" fmla="*/ 215 w 1538"/>
                <a:gd name="T25" fmla="*/ 310 h 834"/>
                <a:gd name="T26" fmla="*/ 69 w 1538"/>
                <a:gd name="T27" fmla="*/ 394 h 834"/>
                <a:gd name="T28" fmla="*/ 133 w 1538"/>
                <a:gd name="T29" fmla="*/ 506 h 834"/>
                <a:gd name="T30" fmla="*/ 289 w 1538"/>
                <a:gd name="T31" fmla="*/ 416 h 834"/>
                <a:gd name="T32" fmla="*/ 423 w 1538"/>
                <a:gd name="T33" fmla="*/ 532 h 834"/>
                <a:gd name="T34" fmla="*/ 325 w 1538"/>
                <a:gd name="T35" fmla="*/ 700 h 834"/>
                <a:gd name="T36" fmla="*/ 437 w 1538"/>
                <a:gd name="T37" fmla="*/ 765 h 834"/>
                <a:gd name="T38" fmla="*/ 538 w 1538"/>
                <a:gd name="T39" fmla="*/ 591 h 834"/>
                <a:gd name="T40" fmla="*/ 704 w 1538"/>
                <a:gd name="T41" fmla="*/ 632 h 834"/>
                <a:gd name="T42" fmla="*/ 704 w 1538"/>
                <a:gd name="T43" fmla="*/ 834 h 834"/>
                <a:gd name="T44" fmla="*/ 834 w 1538"/>
                <a:gd name="T45" fmla="*/ 834 h 834"/>
                <a:gd name="T46" fmla="*/ 834 w 1538"/>
                <a:gd name="T47" fmla="*/ 632 h 834"/>
                <a:gd name="T48" fmla="*/ 996 w 1538"/>
                <a:gd name="T49" fmla="*/ 593 h 834"/>
                <a:gd name="T50" fmla="*/ 1095 w 1538"/>
                <a:gd name="T51" fmla="*/ 765 h 834"/>
                <a:gd name="T52" fmla="*/ 1207 w 1538"/>
                <a:gd name="T53" fmla="*/ 700 h 834"/>
                <a:gd name="T54" fmla="*/ 1111 w 1538"/>
                <a:gd name="T55" fmla="*/ 535 h 834"/>
                <a:gd name="T56" fmla="*/ 1248 w 1538"/>
                <a:gd name="T57" fmla="*/ 417 h 834"/>
                <a:gd name="T58" fmla="*/ 1401 w 1538"/>
                <a:gd name="T59" fmla="*/ 506 h 834"/>
                <a:gd name="T60" fmla="*/ 1466 w 1538"/>
                <a:gd name="T61" fmla="*/ 394 h 834"/>
                <a:gd name="T62" fmla="*/ 1323 w 1538"/>
                <a:gd name="T63" fmla="*/ 311 h 834"/>
                <a:gd name="T64" fmla="*/ 1391 w 1538"/>
                <a:gd name="T65" fmla="*/ 129 h 834"/>
                <a:gd name="T66" fmla="*/ 1538 w 1538"/>
                <a:gd name="T67" fmla="*/ 1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8" h="834">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sp>
          <p:nvSpPr>
            <p:cNvPr id="184" name="Freeform 31">
              <a:extLst>
                <a:ext uri="{FF2B5EF4-FFF2-40B4-BE49-F238E27FC236}">
                  <a16:creationId xmlns:a16="http://schemas.microsoft.com/office/drawing/2014/main" id="{ACC9770F-E984-43D8-99E6-799D7AD0214A}"/>
                </a:ext>
              </a:extLst>
            </p:cNvPr>
            <p:cNvSpPr>
              <a:spLocks noEditPoints="1"/>
            </p:cNvSpPr>
            <p:nvPr/>
          </p:nvSpPr>
          <p:spPr bwMode="auto">
            <a:xfrm>
              <a:off x="2473" y="748"/>
              <a:ext cx="2738" cy="1540"/>
            </a:xfrm>
            <a:custGeom>
              <a:avLst/>
              <a:gdLst>
                <a:gd name="T0" fmla="*/ 1180 w 1462"/>
                <a:gd name="T1" fmla="*/ 155 h 821"/>
                <a:gd name="T2" fmla="*/ 252 w 1462"/>
                <a:gd name="T3" fmla="*/ 731 h 821"/>
                <a:gd name="T4" fmla="*/ 339 w 1462"/>
                <a:gd name="T5" fmla="*/ 406 h 821"/>
                <a:gd name="T6" fmla="*/ 514 w 1462"/>
                <a:gd name="T7" fmla="*/ 310 h 821"/>
                <a:gd name="T8" fmla="*/ 1186 w 1462"/>
                <a:gd name="T9" fmla="*/ 423 h 821"/>
                <a:gd name="T10" fmla="*/ 1048 w 1462"/>
                <a:gd name="T11" fmla="*/ 112 h 821"/>
                <a:gd name="T12" fmla="*/ 1041 w 1462"/>
                <a:gd name="T13" fmla="*/ 125 h 821"/>
                <a:gd name="T14" fmla="*/ 1035 w 1462"/>
                <a:gd name="T15" fmla="*/ 134 h 821"/>
                <a:gd name="T16" fmla="*/ 1020 w 1462"/>
                <a:gd name="T17" fmla="*/ 158 h 821"/>
                <a:gd name="T18" fmla="*/ 1005 w 1462"/>
                <a:gd name="T19" fmla="*/ 183 h 821"/>
                <a:gd name="T20" fmla="*/ 990 w 1462"/>
                <a:gd name="T21" fmla="*/ 208 h 821"/>
                <a:gd name="T22" fmla="*/ 980 w 1462"/>
                <a:gd name="T23" fmla="*/ 226 h 821"/>
                <a:gd name="T24" fmla="*/ 965 w 1462"/>
                <a:gd name="T25" fmla="*/ 250 h 821"/>
                <a:gd name="T26" fmla="*/ 949 w 1462"/>
                <a:gd name="T27" fmla="*/ 275 h 821"/>
                <a:gd name="T28" fmla="*/ 934 w 1462"/>
                <a:gd name="T29" fmla="*/ 300 h 821"/>
                <a:gd name="T30" fmla="*/ 924 w 1462"/>
                <a:gd name="T31" fmla="*/ 317 h 821"/>
                <a:gd name="T32" fmla="*/ 908 w 1462"/>
                <a:gd name="T33" fmla="*/ 342 h 821"/>
                <a:gd name="T34" fmla="*/ 893 w 1462"/>
                <a:gd name="T35" fmla="*/ 366 h 821"/>
                <a:gd name="T36" fmla="*/ 878 w 1462"/>
                <a:gd name="T37" fmla="*/ 391 h 821"/>
                <a:gd name="T38" fmla="*/ 863 w 1462"/>
                <a:gd name="T39" fmla="*/ 416 h 821"/>
                <a:gd name="T40" fmla="*/ 852 w 1462"/>
                <a:gd name="T41" fmla="*/ 433 h 821"/>
                <a:gd name="T42" fmla="*/ 837 w 1462"/>
                <a:gd name="T43" fmla="*/ 457 h 821"/>
                <a:gd name="T44" fmla="*/ 821 w 1462"/>
                <a:gd name="T45" fmla="*/ 482 h 821"/>
                <a:gd name="T46" fmla="*/ 806 w 1462"/>
                <a:gd name="T47" fmla="*/ 507 h 821"/>
                <a:gd name="T48" fmla="*/ 791 w 1462"/>
                <a:gd name="T49" fmla="*/ 531 h 821"/>
                <a:gd name="T50" fmla="*/ 776 w 1462"/>
                <a:gd name="T51" fmla="*/ 554 h 821"/>
                <a:gd name="T52" fmla="*/ 761 w 1462"/>
                <a:gd name="T53" fmla="*/ 579 h 821"/>
                <a:gd name="T54" fmla="*/ 746 w 1462"/>
                <a:gd name="T55" fmla="*/ 603 h 821"/>
                <a:gd name="T56" fmla="*/ 730 w 1462"/>
                <a:gd name="T57" fmla="*/ 628 h 821"/>
                <a:gd name="T58" fmla="*/ 715 w 1462"/>
                <a:gd name="T59" fmla="*/ 653 h 821"/>
                <a:gd name="T60" fmla="*/ 699 w 1462"/>
                <a:gd name="T61" fmla="*/ 677 h 821"/>
                <a:gd name="T62" fmla="*/ 689 w 1462"/>
                <a:gd name="T63" fmla="*/ 693 h 821"/>
                <a:gd name="T64" fmla="*/ 663 w 1462"/>
                <a:gd name="T65" fmla="*/ 753 h 821"/>
                <a:gd name="T66" fmla="*/ 801 w 1462"/>
                <a:gd name="T67" fmla="*/ 764 h 821"/>
                <a:gd name="T68" fmla="*/ 814 w 1462"/>
                <a:gd name="T69" fmla="*/ 739 h 821"/>
                <a:gd name="T70" fmla="*/ 829 w 1462"/>
                <a:gd name="T71" fmla="*/ 712 h 821"/>
                <a:gd name="T72" fmla="*/ 842 w 1462"/>
                <a:gd name="T73" fmla="*/ 687 h 821"/>
                <a:gd name="T74" fmla="*/ 855 w 1462"/>
                <a:gd name="T75" fmla="*/ 662 h 821"/>
                <a:gd name="T76" fmla="*/ 868 w 1462"/>
                <a:gd name="T77" fmla="*/ 637 h 821"/>
                <a:gd name="T78" fmla="*/ 882 w 1462"/>
                <a:gd name="T79" fmla="*/ 612 h 821"/>
                <a:gd name="T80" fmla="*/ 895 w 1462"/>
                <a:gd name="T81" fmla="*/ 587 h 821"/>
                <a:gd name="T82" fmla="*/ 908 w 1462"/>
                <a:gd name="T83" fmla="*/ 562 h 821"/>
                <a:gd name="T84" fmla="*/ 923 w 1462"/>
                <a:gd name="T85" fmla="*/ 535 h 821"/>
                <a:gd name="T86" fmla="*/ 936 w 1462"/>
                <a:gd name="T87" fmla="*/ 510 h 821"/>
                <a:gd name="T88" fmla="*/ 949 w 1462"/>
                <a:gd name="T89" fmla="*/ 486 h 821"/>
                <a:gd name="T90" fmla="*/ 963 w 1462"/>
                <a:gd name="T91" fmla="*/ 461 h 821"/>
                <a:gd name="T92" fmla="*/ 976 w 1462"/>
                <a:gd name="T93" fmla="*/ 436 h 821"/>
                <a:gd name="T94" fmla="*/ 990 w 1462"/>
                <a:gd name="T95" fmla="*/ 409 h 821"/>
                <a:gd name="T96" fmla="*/ 1004 w 1462"/>
                <a:gd name="T97" fmla="*/ 384 h 821"/>
                <a:gd name="T98" fmla="*/ 1017 w 1462"/>
                <a:gd name="T99" fmla="*/ 360 h 821"/>
                <a:gd name="T100" fmla="*/ 1030 w 1462"/>
                <a:gd name="T101" fmla="*/ 335 h 821"/>
                <a:gd name="T102" fmla="*/ 1045 w 1462"/>
                <a:gd name="T103" fmla="*/ 308 h 821"/>
                <a:gd name="T104" fmla="*/ 1058 w 1462"/>
                <a:gd name="T105" fmla="*/ 284 h 821"/>
                <a:gd name="T106" fmla="*/ 1072 w 1462"/>
                <a:gd name="T107" fmla="*/ 259 h 821"/>
                <a:gd name="T108" fmla="*/ 1085 w 1462"/>
                <a:gd name="T109" fmla="*/ 234 h 821"/>
                <a:gd name="T110" fmla="*/ 1098 w 1462"/>
                <a:gd name="T111" fmla="*/ 211 h 821"/>
                <a:gd name="T112" fmla="*/ 1105 w 1462"/>
                <a:gd name="T113" fmla="*/ 199 h 821"/>
                <a:gd name="T114" fmla="*/ 1112 w 1462"/>
                <a:gd name="T115" fmla="*/ 186 h 821"/>
                <a:gd name="T116" fmla="*/ 1118 w 1462"/>
                <a:gd name="T117" fmla="*/ 174 h 821"/>
                <a:gd name="T118" fmla="*/ 1125 w 1462"/>
                <a:gd name="T119" fmla="*/ 161 h 821"/>
                <a:gd name="T120" fmla="*/ 1114 w 1462"/>
                <a:gd name="T121" fmla="*/ 8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2" h="821">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grpSp>
      <p:grpSp>
        <p:nvGrpSpPr>
          <p:cNvPr id="185" name="Group 184"/>
          <p:cNvGrpSpPr>
            <a:grpSpLocks noChangeAspect="1"/>
          </p:cNvGrpSpPr>
          <p:nvPr/>
        </p:nvGrpSpPr>
        <p:grpSpPr>
          <a:xfrm>
            <a:off x="448232" y="2227598"/>
            <a:ext cx="543647" cy="544149"/>
            <a:chOff x="5273801" y="2606040"/>
            <a:chExt cx="1644396" cy="1645920"/>
          </a:xfrm>
        </p:grpSpPr>
        <p:sp>
          <p:nvSpPr>
            <p:cNvPr id="186" name="AutoShape 23">
              <a:extLst>
                <a:ext uri="{FF2B5EF4-FFF2-40B4-BE49-F238E27FC236}">
                  <a16:creationId xmlns:a16="http://schemas.microsoft.com/office/drawing/2014/main" id="{21145B1E-CDCB-4DD6-B1E9-AD669D7521DE}"/>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87" name="Group 186"/>
            <p:cNvGrpSpPr/>
            <p:nvPr/>
          </p:nvGrpSpPr>
          <p:grpSpPr>
            <a:xfrm>
              <a:off x="5343905" y="2928366"/>
              <a:ext cx="1505712" cy="995553"/>
              <a:chOff x="5343905" y="2928366"/>
              <a:chExt cx="1505712" cy="995553"/>
            </a:xfrm>
          </p:grpSpPr>
          <p:sp>
            <p:nvSpPr>
              <p:cNvPr id="188" name="Freeform 25">
                <a:extLst>
                  <a:ext uri="{FF2B5EF4-FFF2-40B4-BE49-F238E27FC236}">
                    <a16:creationId xmlns:a16="http://schemas.microsoft.com/office/drawing/2014/main" id="{9F947C49-F917-4AD1-B35C-097F99CCE4E2}"/>
                  </a:ext>
                </a:extLst>
              </p:cNvPr>
              <p:cNvSpPr>
                <a:spLocks noEditPoints="1"/>
              </p:cNvSpPr>
              <p:nvPr/>
            </p:nvSpPr>
            <p:spPr bwMode="auto">
              <a:xfrm>
                <a:off x="5696330" y="2928366"/>
                <a:ext cx="1153287" cy="654177"/>
              </a:xfrm>
              <a:custGeom>
                <a:avLst/>
                <a:gdLst>
                  <a:gd name="T0" fmla="*/ 1610 w 1616"/>
                  <a:gd name="T1" fmla="*/ 362 h 916"/>
                  <a:gd name="T2" fmla="*/ 1552 w 1616"/>
                  <a:gd name="T3" fmla="*/ 327 h 916"/>
                  <a:gd name="T4" fmla="*/ 1530 w 1616"/>
                  <a:gd name="T5" fmla="*/ 261 h 916"/>
                  <a:gd name="T6" fmla="*/ 1495 w 1616"/>
                  <a:gd name="T7" fmla="*/ 196 h 916"/>
                  <a:gd name="T8" fmla="*/ 1508 w 1616"/>
                  <a:gd name="T9" fmla="*/ 130 h 916"/>
                  <a:gd name="T10" fmla="*/ 1369 w 1616"/>
                  <a:gd name="T11" fmla="*/ 28 h 916"/>
                  <a:gd name="T12" fmla="*/ 1309 w 1616"/>
                  <a:gd name="T13" fmla="*/ 62 h 916"/>
                  <a:gd name="T14" fmla="*/ 1178 w 1616"/>
                  <a:gd name="T15" fmla="*/ 47 h 916"/>
                  <a:gd name="T16" fmla="*/ 1127 w 1616"/>
                  <a:gd name="T17" fmla="*/ 0 h 916"/>
                  <a:gd name="T18" fmla="*/ 1043 w 1616"/>
                  <a:gd name="T19" fmla="*/ 26 h 916"/>
                  <a:gd name="T20" fmla="*/ 967 w 1616"/>
                  <a:gd name="T21" fmla="*/ 69 h 916"/>
                  <a:gd name="T22" fmla="*/ 967 w 1616"/>
                  <a:gd name="T23" fmla="*/ 140 h 916"/>
                  <a:gd name="T24" fmla="*/ 886 w 1616"/>
                  <a:gd name="T25" fmla="*/ 246 h 916"/>
                  <a:gd name="T26" fmla="*/ 821 w 1616"/>
                  <a:gd name="T27" fmla="*/ 267 h 916"/>
                  <a:gd name="T28" fmla="*/ 798 w 1616"/>
                  <a:gd name="T29" fmla="*/ 441 h 916"/>
                  <a:gd name="T30" fmla="*/ 856 w 1616"/>
                  <a:gd name="T31" fmla="*/ 475 h 916"/>
                  <a:gd name="T32" fmla="*/ 879 w 1616"/>
                  <a:gd name="T33" fmla="*/ 546 h 916"/>
                  <a:gd name="T34" fmla="*/ 912 w 1616"/>
                  <a:gd name="T35" fmla="*/ 607 h 916"/>
                  <a:gd name="T36" fmla="*/ 896 w 1616"/>
                  <a:gd name="T37" fmla="*/ 673 h 916"/>
                  <a:gd name="T38" fmla="*/ 1031 w 1616"/>
                  <a:gd name="T39" fmla="*/ 777 h 916"/>
                  <a:gd name="T40" fmla="*/ 1089 w 1616"/>
                  <a:gd name="T41" fmla="*/ 743 h 916"/>
                  <a:gd name="T42" fmla="*/ 1236 w 1616"/>
                  <a:gd name="T43" fmla="*/ 762 h 916"/>
                  <a:gd name="T44" fmla="*/ 1287 w 1616"/>
                  <a:gd name="T45" fmla="*/ 808 h 916"/>
                  <a:gd name="T46" fmla="*/ 1366 w 1616"/>
                  <a:gd name="T47" fmla="*/ 783 h 916"/>
                  <a:gd name="T48" fmla="*/ 1440 w 1616"/>
                  <a:gd name="T49" fmla="*/ 741 h 916"/>
                  <a:gd name="T50" fmla="*/ 1440 w 1616"/>
                  <a:gd name="T51" fmla="*/ 673 h 916"/>
                  <a:gd name="T52" fmla="*/ 1528 w 1616"/>
                  <a:gd name="T53" fmla="*/ 552 h 916"/>
                  <a:gd name="T54" fmla="*/ 1591 w 1616"/>
                  <a:gd name="T55" fmla="*/ 532 h 916"/>
                  <a:gd name="T56" fmla="*/ 1610 w 1616"/>
                  <a:gd name="T57" fmla="*/ 362 h 916"/>
                  <a:gd name="T58" fmla="*/ 1276 w 1616"/>
                  <a:gd name="T59" fmla="*/ 569 h 916"/>
                  <a:gd name="T60" fmla="*/ 1041 w 1616"/>
                  <a:gd name="T61" fmla="*/ 475 h 916"/>
                  <a:gd name="T62" fmla="*/ 1133 w 1616"/>
                  <a:gd name="T63" fmla="*/ 239 h 916"/>
                  <a:gd name="T64" fmla="*/ 1367 w 1616"/>
                  <a:gd name="T65" fmla="*/ 333 h 916"/>
                  <a:gd name="T66" fmla="*/ 1276 w 1616"/>
                  <a:gd name="T67" fmla="*/ 569 h 916"/>
                  <a:gd name="T68" fmla="*/ 187 w 1616"/>
                  <a:gd name="T69" fmla="*/ 916 h 916"/>
                  <a:gd name="T70" fmla="*/ 0 w 1616"/>
                  <a:gd name="T71" fmla="*/ 729 h 916"/>
                  <a:gd name="T72" fmla="*/ 187 w 1616"/>
                  <a:gd name="T73" fmla="*/ 541 h 916"/>
                  <a:gd name="T74" fmla="*/ 375 w 1616"/>
                  <a:gd name="T75" fmla="*/ 729 h 916"/>
                  <a:gd name="T76" fmla="*/ 187 w 1616"/>
                  <a:gd name="T77"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6" h="916">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sp>
            <p:nvSpPr>
              <p:cNvPr id="189" name="Freeform 26">
                <a:extLst>
                  <a:ext uri="{FF2B5EF4-FFF2-40B4-BE49-F238E27FC236}">
                    <a16:creationId xmlns:a16="http://schemas.microsoft.com/office/drawing/2014/main" id="{E2588303-321C-498F-B014-B990AEEA72D5}"/>
                  </a:ext>
                </a:extLst>
              </p:cNvPr>
              <p:cNvSpPr>
                <a:spLocks noEditPoints="1"/>
              </p:cNvSpPr>
              <p:nvPr/>
            </p:nvSpPr>
            <p:spPr bwMode="auto">
              <a:xfrm>
                <a:off x="5343905" y="2961132"/>
                <a:ext cx="971931" cy="962787"/>
              </a:xfrm>
              <a:custGeom>
                <a:avLst/>
                <a:gdLst>
                  <a:gd name="T0" fmla="*/ 638 w 1362"/>
                  <a:gd name="T1" fmla="*/ 1242 h 1348"/>
                  <a:gd name="T2" fmla="*/ 448 w 1362"/>
                  <a:gd name="T3" fmla="*/ 1319 h 1348"/>
                  <a:gd name="T4" fmla="*/ 352 w 1362"/>
                  <a:gd name="T5" fmla="*/ 1146 h 1348"/>
                  <a:gd name="T6" fmla="*/ 141 w 1362"/>
                  <a:gd name="T7" fmla="*/ 1095 h 1348"/>
                  <a:gd name="T8" fmla="*/ 46 w 1362"/>
                  <a:gd name="T9" fmla="*/ 928 h 1348"/>
                  <a:gd name="T10" fmla="*/ 0 w 1362"/>
                  <a:gd name="T11" fmla="*/ 664 h 1348"/>
                  <a:gd name="T12" fmla="*/ 32 w 1362"/>
                  <a:gd name="T13" fmla="*/ 474 h 1348"/>
                  <a:gd name="T14" fmla="*/ 212 w 1362"/>
                  <a:gd name="T15" fmla="*/ 351 h 1348"/>
                  <a:gd name="T16" fmla="*/ 244 w 1362"/>
                  <a:gd name="T17" fmla="*/ 159 h 1348"/>
                  <a:gd name="T18" fmla="*/ 451 w 1362"/>
                  <a:gd name="T19" fmla="*/ 167 h 1348"/>
                  <a:gd name="T20" fmla="*/ 592 w 1362"/>
                  <a:gd name="T21" fmla="*/ 5 h 1348"/>
                  <a:gd name="T22" fmla="*/ 784 w 1362"/>
                  <a:gd name="T23" fmla="*/ 6 h 1348"/>
                  <a:gd name="T24" fmla="*/ 1036 w 1362"/>
                  <a:gd name="T25" fmla="*/ 98 h 1348"/>
                  <a:gd name="T26" fmla="*/ 1184 w 1362"/>
                  <a:gd name="T27" fmla="*/ 220 h 1348"/>
                  <a:gd name="T28" fmla="*/ 1206 w 1362"/>
                  <a:gd name="T29" fmla="*/ 440 h 1348"/>
                  <a:gd name="T30" fmla="*/ 1351 w 1362"/>
                  <a:gd name="T31" fmla="*/ 562 h 1348"/>
                  <a:gd name="T32" fmla="*/ 1262 w 1362"/>
                  <a:gd name="T33" fmla="*/ 724 h 1348"/>
                  <a:gd name="T34" fmla="*/ 1310 w 1362"/>
                  <a:gd name="T35" fmla="*/ 940 h 1348"/>
                  <a:gd name="T36" fmla="*/ 1213 w 1362"/>
                  <a:gd name="T37" fmla="*/ 1106 h 1348"/>
                  <a:gd name="T38" fmla="*/ 1008 w 1362"/>
                  <a:gd name="T39" fmla="*/ 1278 h 1348"/>
                  <a:gd name="T40" fmla="*/ 828 w 1362"/>
                  <a:gd name="T41" fmla="*/ 1345 h 1348"/>
                  <a:gd name="T42" fmla="*/ 830 w 1362"/>
                  <a:gd name="T43" fmla="*/ 1299 h 1348"/>
                  <a:gd name="T44" fmla="*/ 965 w 1362"/>
                  <a:gd name="T45" fmla="*/ 1122 h 1348"/>
                  <a:gd name="T46" fmla="*/ 1072 w 1362"/>
                  <a:gd name="T47" fmla="*/ 1038 h 1348"/>
                  <a:gd name="T48" fmla="*/ 1264 w 1362"/>
                  <a:gd name="T49" fmla="*/ 935 h 1348"/>
                  <a:gd name="T50" fmla="*/ 1219 w 1362"/>
                  <a:gd name="T51" fmla="*/ 710 h 1348"/>
                  <a:gd name="T52" fmla="*/ 1308 w 1362"/>
                  <a:gd name="T53" fmla="*/ 570 h 1348"/>
                  <a:gd name="T54" fmla="*/ 1171 w 1362"/>
                  <a:gd name="T55" fmla="*/ 469 h 1348"/>
                  <a:gd name="T56" fmla="*/ 1142 w 1362"/>
                  <a:gd name="T57" fmla="*/ 241 h 1348"/>
                  <a:gd name="T58" fmla="*/ 915 w 1362"/>
                  <a:gd name="T59" fmla="*/ 217 h 1348"/>
                  <a:gd name="T60" fmla="*/ 802 w 1362"/>
                  <a:gd name="T61" fmla="*/ 179 h 1348"/>
                  <a:gd name="T62" fmla="*/ 610 w 1362"/>
                  <a:gd name="T63" fmla="*/ 47 h 1348"/>
                  <a:gd name="T64" fmla="*/ 458 w 1362"/>
                  <a:gd name="T65" fmla="*/ 212 h 1348"/>
                  <a:gd name="T66" fmla="*/ 272 w 1362"/>
                  <a:gd name="T67" fmla="*/ 192 h 1348"/>
                  <a:gd name="T68" fmla="*/ 254 w 1362"/>
                  <a:gd name="T69" fmla="*/ 369 h 1348"/>
                  <a:gd name="T70" fmla="*/ 70 w 1362"/>
                  <a:gd name="T71" fmla="*/ 500 h 1348"/>
                  <a:gd name="T72" fmla="*/ 143 w 1362"/>
                  <a:gd name="T73" fmla="*/ 698 h 1348"/>
                  <a:gd name="T74" fmla="*/ 170 w 1362"/>
                  <a:gd name="T75" fmla="*/ 846 h 1348"/>
                  <a:gd name="T76" fmla="*/ 168 w 1362"/>
                  <a:gd name="T77" fmla="*/ 1058 h 1348"/>
                  <a:gd name="T78" fmla="*/ 386 w 1362"/>
                  <a:gd name="T79" fmla="*/ 1115 h 1348"/>
                  <a:gd name="T80" fmla="*/ 463 w 1362"/>
                  <a:gd name="T81" fmla="*/ 1278 h 1348"/>
                  <a:gd name="T82" fmla="*/ 630 w 1362"/>
                  <a:gd name="T83" fmla="*/ 1198 h 1348"/>
                  <a:gd name="T84" fmla="*/ 742 w 1362"/>
                  <a:gd name="T85" fmla="*/ 1197 h 1348"/>
                  <a:gd name="T86" fmla="*/ 681 w 1362"/>
                  <a:gd name="T87" fmla="*/ 257 h 1348"/>
                  <a:gd name="T88" fmla="*/ 681 w 1362"/>
                  <a:gd name="T89" fmla="*/ 301 h 1348"/>
                  <a:gd name="T90" fmla="*/ 1063 w 1362"/>
                  <a:gd name="T91" fmla="*/ 683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2" h="1348">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grpSp>
      </p:grpSp>
      <p:grpSp>
        <p:nvGrpSpPr>
          <p:cNvPr id="190" name="bcgIcons_LargeTruck">
            <a:extLst>
              <a:ext uri="{FF2B5EF4-FFF2-40B4-BE49-F238E27FC236}">
                <a16:creationId xmlns:a16="http://schemas.microsoft.com/office/drawing/2014/main" id="{BF4B8ACE-C65D-4D32-8A49-32EA8B16FE23}"/>
              </a:ext>
            </a:extLst>
          </p:cNvPr>
          <p:cNvGrpSpPr>
            <a:grpSpLocks noChangeAspect="1"/>
          </p:cNvGrpSpPr>
          <p:nvPr/>
        </p:nvGrpSpPr>
        <p:grpSpPr bwMode="auto">
          <a:xfrm>
            <a:off x="448233" y="2755223"/>
            <a:ext cx="543645" cy="544149"/>
            <a:chOff x="1682" y="0"/>
            <a:chExt cx="4316" cy="4320"/>
          </a:xfrm>
        </p:grpSpPr>
        <p:sp>
          <p:nvSpPr>
            <p:cNvPr id="191" name="AutoShape 19">
              <a:extLst>
                <a:ext uri="{FF2B5EF4-FFF2-40B4-BE49-F238E27FC236}">
                  <a16:creationId xmlns:a16="http://schemas.microsoft.com/office/drawing/2014/main" id="{87A709C4-C460-42AC-8D6F-850C534249CA}"/>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2" name="Freeform 21">
              <a:extLst>
                <a:ext uri="{FF2B5EF4-FFF2-40B4-BE49-F238E27FC236}">
                  <a16:creationId xmlns:a16="http://schemas.microsoft.com/office/drawing/2014/main" id="{5B97506B-F2E5-432C-AC70-CC2D99DA3BCD}"/>
                </a:ext>
              </a:extLst>
            </p:cNvPr>
            <p:cNvSpPr>
              <a:spLocks noEditPoints="1"/>
            </p:cNvSpPr>
            <p:nvPr/>
          </p:nvSpPr>
          <p:spPr bwMode="auto">
            <a:xfrm>
              <a:off x="2162" y="1588"/>
              <a:ext cx="3562" cy="1601"/>
            </a:xfrm>
            <a:custGeom>
              <a:avLst/>
              <a:gdLst>
                <a:gd name="T0" fmla="*/ 1902 w 1902"/>
                <a:gd name="T1" fmla="*/ 325 h 854"/>
                <a:gd name="T2" fmla="*/ 1902 w 1902"/>
                <a:gd name="T3" fmla="*/ 645 h 854"/>
                <a:gd name="T4" fmla="*/ 1879 w 1902"/>
                <a:gd name="T5" fmla="*/ 667 h 854"/>
                <a:gd name="T6" fmla="*/ 1741 w 1902"/>
                <a:gd name="T7" fmla="*/ 667 h 854"/>
                <a:gd name="T8" fmla="*/ 1723 w 1902"/>
                <a:gd name="T9" fmla="*/ 623 h 854"/>
                <a:gd name="T10" fmla="*/ 1858 w 1902"/>
                <a:gd name="T11" fmla="*/ 623 h 854"/>
                <a:gd name="T12" fmla="*/ 1858 w 1902"/>
                <a:gd name="T13" fmla="*/ 338 h 854"/>
                <a:gd name="T14" fmla="*/ 1664 w 1902"/>
                <a:gd name="T15" fmla="*/ 44 h 854"/>
                <a:gd name="T16" fmla="*/ 1325 w 1902"/>
                <a:gd name="T17" fmla="*/ 44 h 854"/>
                <a:gd name="T18" fmla="*/ 1325 w 1902"/>
                <a:gd name="T19" fmla="*/ 623 h 854"/>
                <a:gd name="T20" fmla="*/ 1405 w 1902"/>
                <a:gd name="T21" fmla="*/ 623 h 854"/>
                <a:gd name="T22" fmla="*/ 1387 w 1902"/>
                <a:gd name="T23" fmla="*/ 667 h 854"/>
                <a:gd name="T24" fmla="*/ 1303 w 1902"/>
                <a:gd name="T25" fmla="*/ 667 h 854"/>
                <a:gd name="T26" fmla="*/ 1281 w 1902"/>
                <a:gd name="T27" fmla="*/ 645 h 854"/>
                <a:gd name="T28" fmla="*/ 1281 w 1902"/>
                <a:gd name="T29" fmla="*/ 21 h 854"/>
                <a:gd name="T30" fmla="*/ 1303 w 1902"/>
                <a:gd name="T31" fmla="*/ 0 h 854"/>
                <a:gd name="T32" fmla="*/ 1688 w 1902"/>
                <a:gd name="T33" fmla="*/ 0 h 854"/>
                <a:gd name="T34" fmla="*/ 1902 w 1902"/>
                <a:gd name="T35" fmla="*/ 325 h 854"/>
                <a:gd name="T36" fmla="*/ 1705 w 1902"/>
                <a:gd name="T37" fmla="*/ 713 h 854"/>
                <a:gd name="T38" fmla="*/ 1564 w 1902"/>
                <a:gd name="T39" fmla="*/ 572 h 854"/>
                <a:gd name="T40" fmla="*/ 1423 w 1902"/>
                <a:gd name="T41" fmla="*/ 713 h 854"/>
                <a:gd name="T42" fmla="*/ 1569 w 1902"/>
                <a:gd name="T43" fmla="*/ 854 h 854"/>
                <a:gd name="T44" fmla="*/ 1705 w 1902"/>
                <a:gd name="T45" fmla="*/ 713 h 854"/>
                <a:gd name="T46" fmla="*/ 1657 w 1902"/>
                <a:gd name="T47" fmla="*/ 713 h 854"/>
                <a:gd name="T48" fmla="*/ 1564 w 1902"/>
                <a:gd name="T49" fmla="*/ 806 h 854"/>
                <a:gd name="T50" fmla="*/ 1472 w 1902"/>
                <a:gd name="T51" fmla="*/ 713 h 854"/>
                <a:gd name="T52" fmla="*/ 1564 w 1902"/>
                <a:gd name="T53" fmla="*/ 620 h 854"/>
                <a:gd name="T54" fmla="*/ 1657 w 1902"/>
                <a:gd name="T55" fmla="*/ 713 h 854"/>
                <a:gd name="T56" fmla="*/ 403 w 1902"/>
                <a:gd name="T57" fmla="*/ 713 h 854"/>
                <a:gd name="T58" fmla="*/ 262 w 1902"/>
                <a:gd name="T59" fmla="*/ 572 h 854"/>
                <a:gd name="T60" fmla="*/ 121 w 1902"/>
                <a:gd name="T61" fmla="*/ 713 h 854"/>
                <a:gd name="T62" fmla="*/ 267 w 1902"/>
                <a:gd name="T63" fmla="*/ 854 h 854"/>
                <a:gd name="T64" fmla="*/ 403 w 1902"/>
                <a:gd name="T65" fmla="*/ 713 h 854"/>
                <a:gd name="T66" fmla="*/ 354 w 1902"/>
                <a:gd name="T67" fmla="*/ 713 h 854"/>
                <a:gd name="T68" fmla="*/ 262 w 1902"/>
                <a:gd name="T69" fmla="*/ 806 h 854"/>
                <a:gd name="T70" fmla="*/ 169 w 1902"/>
                <a:gd name="T71" fmla="*/ 713 h 854"/>
                <a:gd name="T72" fmla="*/ 262 w 1902"/>
                <a:gd name="T73" fmla="*/ 620 h 854"/>
                <a:gd name="T74" fmla="*/ 354 w 1902"/>
                <a:gd name="T75" fmla="*/ 713 h 854"/>
                <a:gd name="T76" fmla="*/ 1227 w 1902"/>
                <a:gd name="T77" fmla="*/ 468 h 854"/>
                <a:gd name="T78" fmla="*/ 21 w 1902"/>
                <a:gd name="T79" fmla="*/ 468 h 854"/>
                <a:gd name="T80" fmla="*/ 0 w 1902"/>
                <a:gd name="T81" fmla="*/ 489 h 854"/>
                <a:gd name="T82" fmla="*/ 0 w 1902"/>
                <a:gd name="T83" fmla="*/ 646 h 854"/>
                <a:gd name="T84" fmla="*/ 21 w 1902"/>
                <a:gd name="T85" fmla="*/ 667 h 854"/>
                <a:gd name="T86" fmla="*/ 83 w 1902"/>
                <a:gd name="T87" fmla="*/ 667 h 854"/>
                <a:gd name="T88" fmla="*/ 262 w 1902"/>
                <a:gd name="T89" fmla="*/ 528 h 854"/>
                <a:gd name="T90" fmla="*/ 441 w 1902"/>
                <a:gd name="T91" fmla="*/ 667 h 854"/>
                <a:gd name="T92" fmla="*/ 1227 w 1902"/>
                <a:gd name="T93" fmla="*/ 667 h 854"/>
                <a:gd name="T94" fmla="*/ 1231 w 1902"/>
                <a:gd name="T95" fmla="*/ 667 h 854"/>
                <a:gd name="T96" fmla="*/ 1231 w 1902"/>
                <a:gd name="T97" fmla="*/ 468 h 854"/>
                <a:gd name="T98" fmla="*/ 1227 w 1902"/>
                <a:gd name="T99" fmla="*/ 46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2" h="854">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sp>
          <p:nvSpPr>
            <p:cNvPr id="193" name="Freeform 22">
              <a:extLst>
                <a:ext uri="{FF2B5EF4-FFF2-40B4-BE49-F238E27FC236}">
                  <a16:creationId xmlns:a16="http://schemas.microsoft.com/office/drawing/2014/main" id="{B0559BF6-D87B-4C20-B897-47FA7C3247CA}"/>
                </a:ext>
              </a:extLst>
            </p:cNvPr>
            <p:cNvSpPr>
              <a:spLocks noEditPoints="1"/>
            </p:cNvSpPr>
            <p:nvPr/>
          </p:nvSpPr>
          <p:spPr bwMode="auto">
            <a:xfrm>
              <a:off x="1963" y="1144"/>
              <a:ext cx="3501" cy="1878"/>
            </a:xfrm>
            <a:custGeom>
              <a:avLst/>
              <a:gdLst>
                <a:gd name="T0" fmla="*/ 1851 w 1869"/>
                <a:gd name="T1" fmla="*/ 535 h 1002"/>
                <a:gd name="T2" fmla="*/ 1534 w 1869"/>
                <a:gd name="T3" fmla="*/ 535 h 1002"/>
                <a:gd name="T4" fmla="*/ 1524 w 1869"/>
                <a:gd name="T5" fmla="*/ 526 h 1002"/>
                <a:gd name="T6" fmla="*/ 1524 w 1869"/>
                <a:gd name="T7" fmla="*/ 319 h 1002"/>
                <a:gd name="T8" fmla="*/ 1534 w 1869"/>
                <a:gd name="T9" fmla="*/ 310 h 1002"/>
                <a:gd name="T10" fmla="*/ 1737 w 1869"/>
                <a:gd name="T11" fmla="*/ 310 h 1002"/>
                <a:gd name="T12" fmla="*/ 1757 w 1869"/>
                <a:gd name="T13" fmla="*/ 328 h 1002"/>
                <a:gd name="T14" fmla="*/ 1868 w 1869"/>
                <a:gd name="T15" fmla="*/ 516 h 1002"/>
                <a:gd name="T16" fmla="*/ 1869 w 1869"/>
                <a:gd name="T17" fmla="*/ 521 h 1002"/>
                <a:gd name="T18" fmla="*/ 1851 w 1869"/>
                <a:gd name="T19" fmla="*/ 535 h 1002"/>
                <a:gd name="T20" fmla="*/ 368 w 1869"/>
                <a:gd name="T21" fmla="*/ 898 h 1002"/>
                <a:gd name="T22" fmla="*/ 316 w 1869"/>
                <a:gd name="T23" fmla="*/ 950 h 1002"/>
                <a:gd name="T24" fmla="*/ 368 w 1869"/>
                <a:gd name="T25" fmla="*/ 1002 h 1002"/>
                <a:gd name="T26" fmla="*/ 420 w 1869"/>
                <a:gd name="T27" fmla="*/ 950 h 1002"/>
                <a:gd name="T28" fmla="*/ 368 w 1869"/>
                <a:gd name="T29" fmla="*/ 898 h 1002"/>
                <a:gd name="T30" fmla="*/ 1670 w 1869"/>
                <a:gd name="T31" fmla="*/ 898 h 1002"/>
                <a:gd name="T32" fmla="*/ 1618 w 1869"/>
                <a:gd name="T33" fmla="*/ 950 h 1002"/>
                <a:gd name="T34" fmla="*/ 1670 w 1869"/>
                <a:gd name="T35" fmla="*/ 1002 h 1002"/>
                <a:gd name="T36" fmla="*/ 1722 w 1869"/>
                <a:gd name="T37" fmla="*/ 950 h 1002"/>
                <a:gd name="T38" fmla="*/ 1670 w 1869"/>
                <a:gd name="T39" fmla="*/ 898 h 1002"/>
                <a:gd name="T40" fmla="*/ 1340 w 1869"/>
                <a:gd name="T41" fmla="*/ 22 h 1002"/>
                <a:gd name="T42" fmla="*/ 1318 w 1869"/>
                <a:gd name="T43" fmla="*/ 0 h 1002"/>
                <a:gd name="T44" fmla="*/ 22 w 1869"/>
                <a:gd name="T45" fmla="*/ 0 h 1002"/>
                <a:gd name="T46" fmla="*/ 0 w 1869"/>
                <a:gd name="T47" fmla="*/ 22 h 1002"/>
                <a:gd name="T48" fmla="*/ 0 w 1869"/>
                <a:gd name="T49" fmla="*/ 639 h 1002"/>
                <a:gd name="T50" fmla="*/ 22 w 1869"/>
                <a:gd name="T51" fmla="*/ 661 h 1002"/>
                <a:gd name="T52" fmla="*/ 1340 w 1869"/>
                <a:gd name="T53" fmla="*/ 661 h 1002"/>
                <a:gd name="T54" fmla="*/ 1340 w 1869"/>
                <a:gd name="T55" fmla="*/ 2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9" h="1002">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grpSp>
      <p:grpSp>
        <p:nvGrpSpPr>
          <p:cNvPr id="194" name="bcgIcons_Simplicity">
            <a:extLst>
              <a:ext uri="{FF2B5EF4-FFF2-40B4-BE49-F238E27FC236}">
                <a16:creationId xmlns:a16="http://schemas.microsoft.com/office/drawing/2014/main" id="{3FE70084-3A31-4EB4-8F49-3599B78A66D2}"/>
              </a:ext>
            </a:extLst>
          </p:cNvPr>
          <p:cNvGrpSpPr>
            <a:grpSpLocks noChangeAspect="1"/>
          </p:cNvGrpSpPr>
          <p:nvPr/>
        </p:nvGrpSpPr>
        <p:grpSpPr bwMode="auto">
          <a:xfrm>
            <a:off x="448233" y="3282848"/>
            <a:ext cx="543645" cy="544149"/>
            <a:chOff x="1682" y="0"/>
            <a:chExt cx="4316" cy="4320"/>
          </a:xfrm>
        </p:grpSpPr>
        <p:sp>
          <p:nvSpPr>
            <p:cNvPr id="195" name="AutoShape 23">
              <a:extLst>
                <a:ext uri="{FF2B5EF4-FFF2-40B4-BE49-F238E27FC236}">
                  <a16:creationId xmlns:a16="http://schemas.microsoft.com/office/drawing/2014/main" id="{3659893E-A63E-43B3-9581-A797B0C717D4}"/>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6" name="Freeform 25">
              <a:extLst>
                <a:ext uri="{FF2B5EF4-FFF2-40B4-BE49-F238E27FC236}">
                  <a16:creationId xmlns:a16="http://schemas.microsoft.com/office/drawing/2014/main" id="{428B800B-7BCF-495B-A3E0-A8B64B387C09}"/>
                </a:ext>
              </a:extLst>
            </p:cNvPr>
            <p:cNvSpPr>
              <a:spLocks noEditPoints="1"/>
            </p:cNvSpPr>
            <p:nvPr/>
          </p:nvSpPr>
          <p:spPr bwMode="auto">
            <a:xfrm>
              <a:off x="2251" y="351"/>
              <a:ext cx="3178" cy="3615"/>
            </a:xfrm>
            <a:custGeom>
              <a:avLst/>
              <a:gdLst>
                <a:gd name="T0" fmla="*/ 1693 w 1696"/>
                <a:gd name="T1" fmla="*/ 1152 h 1928"/>
                <a:gd name="T2" fmla="*/ 1394 w 1696"/>
                <a:gd name="T3" fmla="*/ 1637 h 1928"/>
                <a:gd name="T4" fmla="*/ 865 w 1696"/>
                <a:gd name="T5" fmla="*/ 1831 h 1928"/>
                <a:gd name="T6" fmla="*/ 924 w 1696"/>
                <a:gd name="T7" fmla="*/ 1891 h 1928"/>
                <a:gd name="T8" fmla="*/ 923 w 1696"/>
                <a:gd name="T9" fmla="*/ 1922 h 1928"/>
                <a:gd name="T10" fmla="*/ 908 w 1696"/>
                <a:gd name="T11" fmla="*/ 1928 h 1928"/>
                <a:gd name="T12" fmla="*/ 892 w 1696"/>
                <a:gd name="T13" fmla="*/ 1922 h 1928"/>
                <a:gd name="T14" fmla="*/ 796 w 1696"/>
                <a:gd name="T15" fmla="*/ 1823 h 1928"/>
                <a:gd name="T16" fmla="*/ 796 w 1696"/>
                <a:gd name="T17" fmla="*/ 1791 h 1928"/>
                <a:gd name="T18" fmla="*/ 895 w 1696"/>
                <a:gd name="T19" fmla="*/ 1695 h 1928"/>
                <a:gd name="T20" fmla="*/ 926 w 1696"/>
                <a:gd name="T21" fmla="*/ 1695 h 1928"/>
                <a:gd name="T22" fmla="*/ 926 w 1696"/>
                <a:gd name="T23" fmla="*/ 1726 h 1928"/>
                <a:gd name="T24" fmla="*/ 864 w 1696"/>
                <a:gd name="T25" fmla="*/ 1787 h 1928"/>
                <a:gd name="T26" fmla="*/ 1650 w 1696"/>
                <a:gd name="T27" fmla="*/ 1143 h 1928"/>
                <a:gd name="T28" fmla="*/ 1677 w 1696"/>
                <a:gd name="T29" fmla="*/ 1126 h 1928"/>
                <a:gd name="T30" fmla="*/ 1693 w 1696"/>
                <a:gd name="T31" fmla="*/ 1152 h 1928"/>
                <a:gd name="T32" fmla="*/ 900 w 1696"/>
                <a:gd name="T33" fmla="*/ 107 h 1928"/>
                <a:gd name="T34" fmla="*/ 804 w 1696"/>
                <a:gd name="T35" fmla="*/ 8 h 1928"/>
                <a:gd name="T36" fmla="*/ 773 w 1696"/>
                <a:gd name="T37" fmla="*/ 8 h 1928"/>
                <a:gd name="T38" fmla="*/ 772 w 1696"/>
                <a:gd name="T39" fmla="*/ 39 h 1928"/>
                <a:gd name="T40" fmla="*/ 831 w 1696"/>
                <a:gd name="T41" fmla="*/ 99 h 1928"/>
                <a:gd name="T42" fmla="*/ 302 w 1696"/>
                <a:gd name="T43" fmla="*/ 293 h 1928"/>
                <a:gd name="T44" fmla="*/ 3 w 1696"/>
                <a:gd name="T45" fmla="*/ 778 h 1928"/>
                <a:gd name="T46" fmla="*/ 19 w 1696"/>
                <a:gd name="T47" fmla="*/ 804 h 1928"/>
                <a:gd name="T48" fmla="*/ 24 w 1696"/>
                <a:gd name="T49" fmla="*/ 804 h 1928"/>
                <a:gd name="T50" fmla="*/ 46 w 1696"/>
                <a:gd name="T51" fmla="*/ 787 h 1928"/>
                <a:gd name="T52" fmla="*/ 832 w 1696"/>
                <a:gd name="T53" fmla="*/ 143 h 1928"/>
                <a:gd name="T54" fmla="*/ 770 w 1696"/>
                <a:gd name="T55" fmla="*/ 204 h 1928"/>
                <a:gd name="T56" fmla="*/ 770 w 1696"/>
                <a:gd name="T57" fmla="*/ 235 h 1928"/>
                <a:gd name="T58" fmla="*/ 786 w 1696"/>
                <a:gd name="T59" fmla="*/ 241 h 1928"/>
                <a:gd name="T60" fmla="*/ 801 w 1696"/>
                <a:gd name="T61" fmla="*/ 235 h 1928"/>
                <a:gd name="T62" fmla="*/ 900 w 1696"/>
                <a:gd name="T63" fmla="*/ 139 h 1928"/>
                <a:gd name="T64" fmla="*/ 900 w 1696"/>
                <a:gd name="T65" fmla="*/ 107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6" h="1928">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sp>
          <p:nvSpPr>
            <p:cNvPr id="197" name="Freeform 26">
              <a:extLst>
                <a:ext uri="{FF2B5EF4-FFF2-40B4-BE49-F238E27FC236}">
                  <a16:creationId xmlns:a16="http://schemas.microsoft.com/office/drawing/2014/main" id="{6C176381-1432-4B8C-A2F8-2DE04B2F16FA}"/>
                </a:ext>
              </a:extLst>
            </p:cNvPr>
            <p:cNvSpPr>
              <a:spLocks noEditPoints="1"/>
            </p:cNvSpPr>
            <p:nvPr/>
          </p:nvSpPr>
          <p:spPr bwMode="auto">
            <a:xfrm>
              <a:off x="2032" y="570"/>
              <a:ext cx="3616" cy="3176"/>
            </a:xfrm>
            <a:custGeom>
              <a:avLst/>
              <a:gdLst>
                <a:gd name="T0" fmla="*/ 1922 w 1930"/>
                <a:gd name="T1" fmla="*/ 804 h 1694"/>
                <a:gd name="T2" fmla="*/ 1823 w 1930"/>
                <a:gd name="T3" fmla="*/ 900 h 1694"/>
                <a:gd name="T4" fmla="*/ 1807 w 1930"/>
                <a:gd name="T5" fmla="*/ 907 h 1694"/>
                <a:gd name="T6" fmla="*/ 1791 w 1930"/>
                <a:gd name="T7" fmla="*/ 900 h 1694"/>
                <a:gd name="T8" fmla="*/ 1695 w 1930"/>
                <a:gd name="T9" fmla="*/ 801 h 1694"/>
                <a:gd name="T10" fmla="*/ 1695 w 1930"/>
                <a:gd name="T11" fmla="*/ 770 h 1694"/>
                <a:gd name="T12" fmla="*/ 1726 w 1930"/>
                <a:gd name="T13" fmla="*/ 770 h 1694"/>
                <a:gd name="T14" fmla="*/ 1787 w 1930"/>
                <a:gd name="T15" fmla="*/ 832 h 1694"/>
                <a:gd name="T16" fmla="*/ 1143 w 1930"/>
                <a:gd name="T17" fmla="*/ 46 h 1694"/>
                <a:gd name="T18" fmla="*/ 1126 w 1930"/>
                <a:gd name="T19" fmla="*/ 19 h 1694"/>
                <a:gd name="T20" fmla="*/ 1152 w 1930"/>
                <a:gd name="T21" fmla="*/ 3 h 1694"/>
                <a:gd name="T22" fmla="*/ 1637 w 1930"/>
                <a:gd name="T23" fmla="*/ 302 h 1694"/>
                <a:gd name="T24" fmla="*/ 1831 w 1930"/>
                <a:gd name="T25" fmla="*/ 831 h 1694"/>
                <a:gd name="T26" fmla="*/ 1891 w 1930"/>
                <a:gd name="T27" fmla="*/ 772 h 1694"/>
                <a:gd name="T28" fmla="*/ 1922 w 1930"/>
                <a:gd name="T29" fmla="*/ 773 h 1694"/>
                <a:gd name="T30" fmla="*/ 1922 w 1930"/>
                <a:gd name="T31" fmla="*/ 804 h 1694"/>
                <a:gd name="T32" fmla="*/ 787 w 1930"/>
                <a:gd name="T33" fmla="*/ 1651 h 1694"/>
                <a:gd name="T34" fmla="*/ 143 w 1930"/>
                <a:gd name="T35" fmla="*/ 864 h 1694"/>
                <a:gd name="T36" fmla="*/ 204 w 1930"/>
                <a:gd name="T37" fmla="*/ 926 h 1694"/>
                <a:gd name="T38" fmla="*/ 219 w 1930"/>
                <a:gd name="T39" fmla="*/ 932 h 1694"/>
                <a:gd name="T40" fmla="*/ 235 w 1930"/>
                <a:gd name="T41" fmla="*/ 926 h 1694"/>
                <a:gd name="T42" fmla="*/ 235 w 1930"/>
                <a:gd name="T43" fmla="*/ 895 h 1694"/>
                <a:gd name="T44" fmla="*/ 139 w 1930"/>
                <a:gd name="T45" fmla="*/ 796 h 1694"/>
                <a:gd name="T46" fmla="*/ 107 w 1930"/>
                <a:gd name="T47" fmla="*/ 796 h 1694"/>
                <a:gd name="T48" fmla="*/ 8 w 1930"/>
                <a:gd name="T49" fmla="*/ 892 h 1694"/>
                <a:gd name="T50" fmla="*/ 8 w 1930"/>
                <a:gd name="T51" fmla="*/ 923 h 1694"/>
                <a:gd name="T52" fmla="*/ 39 w 1930"/>
                <a:gd name="T53" fmla="*/ 924 h 1694"/>
                <a:gd name="T54" fmla="*/ 99 w 1930"/>
                <a:gd name="T55" fmla="*/ 865 h 1694"/>
                <a:gd name="T56" fmla="*/ 293 w 1930"/>
                <a:gd name="T57" fmla="*/ 1394 h 1694"/>
                <a:gd name="T58" fmla="*/ 778 w 1930"/>
                <a:gd name="T59" fmla="*/ 1693 h 1694"/>
                <a:gd name="T60" fmla="*/ 782 w 1930"/>
                <a:gd name="T61" fmla="*/ 1694 h 1694"/>
                <a:gd name="T62" fmla="*/ 804 w 1930"/>
                <a:gd name="T63" fmla="*/ 1677 h 1694"/>
                <a:gd name="T64" fmla="*/ 787 w 1930"/>
                <a:gd name="T65" fmla="*/ 1651 h 1694"/>
                <a:gd name="T66" fmla="*/ 1473 w 1930"/>
                <a:gd name="T67" fmla="*/ 848 h 1694"/>
                <a:gd name="T68" fmla="*/ 965 w 1930"/>
                <a:gd name="T69" fmla="*/ 1356 h 1694"/>
                <a:gd name="T70" fmla="*/ 457 w 1930"/>
                <a:gd name="T71" fmla="*/ 848 h 1694"/>
                <a:gd name="T72" fmla="*/ 965 w 1930"/>
                <a:gd name="T73" fmla="*/ 340 h 1694"/>
                <a:gd name="T74" fmla="*/ 1473 w 1930"/>
                <a:gd name="T75" fmla="*/ 848 h 1694"/>
                <a:gd name="T76" fmla="*/ 1290 w 1930"/>
                <a:gd name="T77" fmla="*/ 639 h 1694"/>
                <a:gd name="T78" fmla="*/ 1259 w 1930"/>
                <a:gd name="T79" fmla="*/ 640 h 1694"/>
                <a:gd name="T80" fmla="*/ 921 w 1930"/>
                <a:gd name="T81" fmla="*/ 988 h 1694"/>
                <a:gd name="T82" fmla="*/ 735 w 1930"/>
                <a:gd name="T83" fmla="*/ 819 h 1694"/>
                <a:gd name="T84" fmla="*/ 704 w 1930"/>
                <a:gd name="T85" fmla="*/ 820 h 1694"/>
                <a:gd name="T86" fmla="*/ 705 w 1930"/>
                <a:gd name="T87" fmla="*/ 851 h 1694"/>
                <a:gd name="T88" fmla="*/ 907 w 1930"/>
                <a:gd name="T89" fmla="*/ 1035 h 1694"/>
                <a:gd name="T90" fmla="*/ 922 w 1930"/>
                <a:gd name="T91" fmla="*/ 1041 h 1694"/>
                <a:gd name="T92" fmla="*/ 937 w 1930"/>
                <a:gd name="T93" fmla="*/ 1034 h 1694"/>
                <a:gd name="T94" fmla="*/ 1290 w 1930"/>
                <a:gd name="T95" fmla="*/ 671 h 1694"/>
                <a:gd name="T96" fmla="*/ 1290 w 1930"/>
                <a:gd name="T97" fmla="*/ 639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0" h="1694">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grpSp>
      <p:grpSp>
        <p:nvGrpSpPr>
          <p:cNvPr id="198" name="Group 197"/>
          <p:cNvGrpSpPr>
            <a:grpSpLocks noChangeAspect="1"/>
          </p:cNvGrpSpPr>
          <p:nvPr/>
        </p:nvGrpSpPr>
        <p:grpSpPr>
          <a:xfrm>
            <a:off x="447981" y="3810473"/>
            <a:ext cx="544149" cy="544149"/>
            <a:chOff x="5273675" y="2606675"/>
            <a:chExt cx="1644650" cy="1644650"/>
          </a:xfrm>
        </p:grpSpPr>
        <p:sp>
          <p:nvSpPr>
            <p:cNvPr id="199"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00" name="Group 199"/>
            <p:cNvGrpSpPr/>
            <p:nvPr/>
          </p:nvGrpSpPr>
          <p:grpSpPr>
            <a:xfrm>
              <a:off x="5646738" y="2776538"/>
              <a:ext cx="898525" cy="1304925"/>
              <a:chOff x="5646738" y="2776538"/>
              <a:chExt cx="898525" cy="1304925"/>
            </a:xfrm>
          </p:grpSpPr>
          <p:sp>
            <p:nvSpPr>
              <p:cNvPr id="201" name="Freeform 200"/>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latin typeface="+mn-lt"/>
                </a:endParaRPr>
              </a:p>
            </p:txBody>
          </p:sp>
          <p:sp>
            <p:nvSpPr>
              <p:cNvPr id="202" name="Freeform 201"/>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latin typeface="+mn-lt"/>
                </a:endParaRPr>
              </a:p>
            </p:txBody>
          </p:sp>
        </p:grpSp>
      </p:grpSp>
      <p:grpSp>
        <p:nvGrpSpPr>
          <p:cNvPr id="203" name="bcgIcons_PadlockLocked">
            <a:extLst>
              <a:ext uri="{FF2B5EF4-FFF2-40B4-BE49-F238E27FC236}">
                <a16:creationId xmlns:a16="http://schemas.microsoft.com/office/drawing/2014/main" id="{C53B90B9-F401-46B1-9144-22E59C0726EB}"/>
              </a:ext>
            </a:extLst>
          </p:cNvPr>
          <p:cNvGrpSpPr>
            <a:grpSpLocks noChangeAspect="1"/>
          </p:cNvGrpSpPr>
          <p:nvPr/>
        </p:nvGrpSpPr>
        <p:grpSpPr bwMode="auto">
          <a:xfrm>
            <a:off x="458636" y="4392439"/>
            <a:ext cx="543645" cy="544149"/>
            <a:chOff x="1682" y="0"/>
            <a:chExt cx="4316" cy="4320"/>
          </a:xfrm>
        </p:grpSpPr>
        <p:sp>
          <p:nvSpPr>
            <p:cNvPr id="204" name="AutoShape 8">
              <a:extLst>
                <a:ext uri="{FF2B5EF4-FFF2-40B4-BE49-F238E27FC236}">
                  <a16:creationId xmlns:a16="http://schemas.microsoft.com/office/drawing/2014/main" id="{43B384B7-D05C-4EFC-9989-408C0ED2461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5" name="Freeform 204">
              <a:extLst>
                <a:ext uri="{FF2B5EF4-FFF2-40B4-BE49-F238E27FC236}">
                  <a16:creationId xmlns:a16="http://schemas.microsoft.com/office/drawing/2014/main" id="{6AEA6AD5-B942-4D03-BCE5-8DF72DD16704}"/>
                </a:ext>
              </a:extLst>
            </p:cNvPr>
            <p:cNvSpPr>
              <a:spLocks noEditPoints="1"/>
            </p:cNvSpPr>
            <p:nvPr/>
          </p:nvSpPr>
          <p:spPr bwMode="auto">
            <a:xfrm>
              <a:off x="2808" y="1911"/>
              <a:ext cx="2068" cy="1700"/>
            </a:xfrm>
            <a:custGeom>
              <a:avLst/>
              <a:gdLst>
                <a:gd name="T0" fmla="*/ 1060 w 1104"/>
                <a:gd name="T1" fmla="*/ 907 h 907"/>
                <a:gd name="T2" fmla="*/ 44 w 1104"/>
                <a:gd name="T3" fmla="*/ 907 h 907"/>
                <a:gd name="T4" fmla="*/ 0 w 1104"/>
                <a:gd name="T5" fmla="*/ 863 h 907"/>
                <a:gd name="T6" fmla="*/ 0 w 1104"/>
                <a:gd name="T7" fmla="*/ 44 h 907"/>
                <a:gd name="T8" fmla="*/ 44 w 1104"/>
                <a:gd name="T9" fmla="*/ 0 h 907"/>
                <a:gd name="T10" fmla="*/ 1060 w 1104"/>
                <a:gd name="T11" fmla="*/ 0 h 907"/>
                <a:gd name="T12" fmla="*/ 1104 w 1104"/>
                <a:gd name="T13" fmla="*/ 44 h 907"/>
                <a:gd name="T14" fmla="*/ 1104 w 1104"/>
                <a:gd name="T15" fmla="*/ 863 h 907"/>
                <a:gd name="T16" fmla="*/ 1060 w 1104"/>
                <a:gd name="T17" fmla="*/ 907 h 907"/>
                <a:gd name="T18" fmla="*/ 44 w 1104"/>
                <a:gd name="T19" fmla="*/ 44 h 907"/>
                <a:gd name="T20" fmla="*/ 44 w 1104"/>
                <a:gd name="T21" fmla="*/ 863 h 907"/>
                <a:gd name="T22" fmla="*/ 1060 w 1104"/>
                <a:gd name="T23" fmla="*/ 863 h 907"/>
                <a:gd name="T24" fmla="*/ 1060 w 1104"/>
                <a:gd name="T25" fmla="*/ 44 h 907"/>
                <a:gd name="T26" fmla="*/ 44 w 1104"/>
                <a:gd name="T27" fmla="*/ 4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4" h="907">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sp>
          <p:nvSpPr>
            <p:cNvPr id="206" name="Freeform 205">
              <a:extLst>
                <a:ext uri="{FF2B5EF4-FFF2-40B4-BE49-F238E27FC236}">
                  <a16:creationId xmlns:a16="http://schemas.microsoft.com/office/drawing/2014/main" id="{08D8CB30-5B31-450F-966B-EEC1A0955634}"/>
                </a:ext>
              </a:extLst>
            </p:cNvPr>
            <p:cNvSpPr>
              <a:spLocks noEditPoints="1"/>
            </p:cNvSpPr>
            <p:nvPr/>
          </p:nvSpPr>
          <p:spPr bwMode="auto">
            <a:xfrm>
              <a:off x="2961" y="728"/>
              <a:ext cx="1761" cy="2728"/>
            </a:xfrm>
            <a:custGeom>
              <a:avLst/>
              <a:gdLst>
                <a:gd name="T0" fmla="*/ 16 w 940"/>
                <a:gd name="T1" fmla="*/ 587 h 1455"/>
                <a:gd name="T2" fmla="*/ 16 w 940"/>
                <a:gd name="T3" fmla="*/ 447 h 1455"/>
                <a:gd name="T4" fmla="*/ 246 w 940"/>
                <a:gd name="T5" fmla="*/ 56 h 1455"/>
                <a:gd name="T6" fmla="*/ 470 w 940"/>
                <a:gd name="T7" fmla="*/ 0 h 1455"/>
                <a:gd name="T8" fmla="*/ 470 w 940"/>
                <a:gd name="T9" fmla="*/ 0 h 1455"/>
                <a:gd name="T10" fmla="*/ 470 w 940"/>
                <a:gd name="T11" fmla="*/ 0 h 1455"/>
                <a:gd name="T12" fmla="*/ 694 w 940"/>
                <a:gd name="T13" fmla="*/ 56 h 1455"/>
                <a:gd name="T14" fmla="*/ 924 w 940"/>
                <a:gd name="T15" fmla="*/ 447 h 1455"/>
                <a:gd name="T16" fmla="*/ 924 w 940"/>
                <a:gd name="T17" fmla="*/ 587 h 1455"/>
                <a:gd name="T18" fmla="*/ 824 w 940"/>
                <a:gd name="T19" fmla="*/ 587 h 1455"/>
                <a:gd name="T20" fmla="*/ 824 w 940"/>
                <a:gd name="T21" fmla="*/ 447 h 1455"/>
                <a:gd name="T22" fmla="*/ 470 w 940"/>
                <a:gd name="T23" fmla="*/ 100 h 1455"/>
                <a:gd name="T24" fmla="*/ 116 w 940"/>
                <a:gd name="T25" fmla="*/ 447 h 1455"/>
                <a:gd name="T26" fmla="*/ 116 w 940"/>
                <a:gd name="T27" fmla="*/ 587 h 1455"/>
                <a:gd name="T28" fmla="*/ 16 w 940"/>
                <a:gd name="T29" fmla="*/ 587 h 1455"/>
                <a:gd name="T30" fmla="*/ 940 w 940"/>
                <a:gd name="T31" fmla="*/ 1367 h 1455"/>
                <a:gd name="T32" fmla="*/ 930 w 940"/>
                <a:gd name="T33" fmla="*/ 1357 h 1455"/>
                <a:gd name="T34" fmla="*/ 10 w 940"/>
                <a:gd name="T35" fmla="*/ 1357 h 1455"/>
                <a:gd name="T36" fmla="*/ 0 w 940"/>
                <a:gd name="T37" fmla="*/ 1367 h 1455"/>
                <a:gd name="T38" fmla="*/ 0 w 940"/>
                <a:gd name="T39" fmla="*/ 1445 h 1455"/>
                <a:gd name="T40" fmla="*/ 10 w 940"/>
                <a:gd name="T41" fmla="*/ 1455 h 1455"/>
                <a:gd name="T42" fmla="*/ 930 w 940"/>
                <a:gd name="T43" fmla="*/ 1455 h 1455"/>
                <a:gd name="T44" fmla="*/ 940 w 940"/>
                <a:gd name="T45" fmla="*/ 1445 h 1455"/>
                <a:gd name="T46" fmla="*/ 940 w 940"/>
                <a:gd name="T47" fmla="*/ 1367 h 1455"/>
                <a:gd name="T48" fmla="*/ 940 w 940"/>
                <a:gd name="T49" fmla="*/ 720 h 1455"/>
                <a:gd name="T50" fmla="*/ 940 w 940"/>
                <a:gd name="T51" fmla="*/ 1296 h 1455"/>
                <a:gd name="T52" fmla="*/ 930 w 940"/>
                <a:gd name="T53" fmla="*/ 1306 h 1455"/>
                <a:gd name="T54" fmla="*/ 10 w 940"/>
                <a:gd name="T55" fmla="*/ 1306 h 1455"/>
                <a:gd name="T56" fmla="*/ 0 w 940"/>
                <a:gd name="T57" fmla="*/ 1296 h 1455"/>
                <a:gd name="T58" fmla="*/ 0 w 940"/>
                <a:gd name="T59" fmla="*/ 720 h 1455"/>
                <a:gd name="T60" fmla="*/ 10 w 940"/>
                <a:gd name="T61" fmla="*/ 710 h 1455"/>
                <a:gd name="T62" fmla="*/ 930 w 940"/>
                <a:gd name="T63" fmla="*/ 710 h 1455"/>
                <a:gd name="T64" fmla="*/ 940 w 940"/>
                <a:gd name="T65" fmla="*/ 720 h 1455"/>
                <a:gd name="T66" fmla="*/ 568 w 940"/>
                <a:gd name="T67" fmla="*/ 885 h 1455"/>
                <a:gd name="T68" fmla="*/ 470 w 940"/>
                <a:gd name="T69" fmla="*/ 787 h 1455"/>
                <a:gd name="T70" fmla="*/ 372 w 940"/>
                <a:gd name="T71" fmla="*/ 885 h 1455"/>
                <a:gd name="T72" fmla="*/ 429 w 940"/>
                <a:gd name="T73" fmla="*/ 974 h 1455"/>
                <a:gd name="T74" fmla="*/ 429 w 940"/>
                <a:gd name="T75" fmla="*/ 1211 h 1455"/>
                <a:gd name="T76" fmla="*/ 439 w 940"/>
                <a:gd name="T77" fmla="*/ 1221 h 1455"/>
                <a:gd name="T78" fmla="*/ 501 w 940"/>
                <a:gd name="T79" fmla="*/ 1221 h 1455"/>
                <a:gd name="T80" fmla="*/ 511 w 940"/>
                <a:gd name="T81" fmla="*/ 1211 h 1455"/>
                <a:gd name="T82" fmla="*/ 511 w 940"/>
                <a:gd name="T83" fmla="*/ 974 h 1455"/>
                <a:gd name="T84" fmla="*/ 568 w 940"/>
                <a:gd name="T85" fmla="*/ 88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455">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n-lt"/>
              </a:endParaRPr>
            </a:p>
          </p:txBody>
        </p:sp>
      </p:grpSp>
      <p:grpSp>
        <p:nvGrpSpPr>
          <p:cNvPr id="61" name="Group 60"/>
          <p:cNvGrpSpPr>
            <a:grpSpLocks noChangeAspect="1"/>
          </p:cNvGrpSpPr>
          <p:nvPr/>
        </p:nvGrpSpPr>
        <p:grpSpPr>
          <a:xfrm flipH="1" flipV="1">
            <a:off x="8140371" y="1457026"/>
            <a:ext cx="287683" cy="287683"/>
            <a:chOff x="628650" y="3463925"/>
            <a:chExt cx="269875" cy="269875"/>
          </a:xfrm>
        </p:grpSpPr>
        <p:sp>
          <p:nvSpPr>
            <p:cNvPr id="62" name="Oval 61"/>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latin typeface="+mn-lt"/>
              </a:endParaRPr>
            </a:p>
          </p:txBody>
        </p:sp>
        <p:sp>
          <p:nvSpPr>
            <p:cNvPr id="68" name="Freeform 67"/>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latin typeface="+mn-lt"/>
              </a:endParaRPr>
            </a:p>
          </p:txBody>
        </p:sp>
      </p:grpSp>
      <p:sp>
        <p:nvSpPr>
          <p:cNvPr id="70" name="Rectangle 69">
            <a:extLst>
              <a:ext uri="{FF2B5EF4-FFF2-40B4-BE49-F238E27FC236}">
                <a16:creationId xmlns:a16="http://schemas.microsoft.com/office/drawing/2014/main" id="{18FDDAD1-5070-D147-A1A7-67972D05BBB3}"/>
              </a:ext>
            </a:extLst>
          </p:cNvPr>
          <p:cNvSpPr/>
          <p:nvPr/>
        </p:nvSpPr>
        <p:spPr>
          <a:xfrm>
            <a:off x="5530453" y="4395387"/>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mn-lt"/>
              </a:rPr>
              <a:t>Security</a:t>
            </a:r>
          </a:p>
          <a:p>
            <a:pPr>
              <a:defRPr/>
            </a:pPr>
            <a:r>
              <a:rPr lang="en-US" sz="1050">
                <a:solidFill>
                  <a:srgbClr val="7F7F7F"/>
                </a:solidFill>
                <a:latin typeface="+mn-lt"/>
                <a:sym typeface="Trebuchet MS" panose="020B0603020202020204" pitchFamily="34" charset="0"/>
              </a:rPr>
              <a:t>Baked-in and fully integrated into SDLC</a:t>
            </a:r>
          </a:p>
        </p:txBody>
      </p:sp>
      <p:grpSp>
        <p:nvGrpSpPr>
          <p:cNvPr id="71" name="Group 25">
            <a:extLst>
              <a:ext uri="{FF2B5EF4-FFF2-40B4-BE49-F238E27FC236}">
                <a16:creationId xmlns:a16="http://schemas.microsoft.com/office/drawing/2014/main" id="{D3EEC0F8-F802-074C-9A63-DAF002E64100}"/>
              </a:ext>
            </a:extLst>
          </p:cNvPr>
          <p:cNvGrpSpPr>
            <a:grpSpLocks noChangeAspect="1"/>
          </p:cNvGrpSpPr>
          <p:nvPr/>
        </p:nvGrpSpPr>
        <p:grpSpPr bwMode="auto">
          <a:xfrm>
            <a:off x="4925671" y="4298421"/>
            <a:ext cx="543645" cy="543645"/>
            <a:chOff x="2078" y="1116"/>
            <a:chExt cx="288" cy="288"/>
          </a:xfrm>
        </p:grpSpPr>
        <p:sp>
          <p:nvSpPr>
            <p:cNvPr id="72" name="AutoShape 24">
              <a:extLst>
                <a:ext uri="{FF2B5EF4-FFF2-40B4-BE49-F238E27FC236}">
                  <a16:creationId xmlns:a16="http://schemas.microsoft.com/office/drawing/2014/main" id="{9FD95BCC-E884-C74E-99C0-191941EFFB87}"/>
                </a:ext>
              </a:extLst>
            </p:cNvPr>
            <p:cNvSpPr>
              <a:spLocks noChangeAspect="1" noChangeArrowheads="1" noTextEdit="1"/>
            </p:cNvSpPr>
            <p:nvPr/>
          </p:nvSpPr>
          <p:spPr bwMode="auto">
            <a:xfrm>
              <a:off x="2078" y="11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3" name="Freeform 26">
              <a:extLst>
                <a:ext uri="{FF2B5EF4-FFF2-40B4-BE49-F238E27FC236}">
                  <a16:creationId xmlns:a16="http://schemas.microsoft.com/office/drawing/2014/main" id="{41B69126-08C8-CD43-AF2F-03BA5F1A751F}"/>
                </a:ext>
              </a:extLst>
            </p:cNvPr>
            <p:cNvSpPr>
              <a:spLocks noEditPoints="1"/>
            </p:cNvSpPr>
            <p:nvPr/>
          </p:nvSpPr>
          <p:spPr bwMode="auto">
            <a:xfrm>
              <a:off x="2132" y="1133"/>
              <a:ext cx="180" cy="254"/>
            </a:xfrm>
            <a:custGeom>
              <a:avLst/>
              <a:gdLst>
                <a:gd name="T0" fmla="*/ 391 w 624"/>
                <a:gd name="T1" fmla="*/ 600 h 880"/>
                <a:gd name="T2" fmla="*/ 418 w 624"/>
                <a:gd name="T3" fmla="*/ 708 h 880"/>
                <a:gd name="T4" fmla="*/ 474 w 624"/>
                <a:gd name="T5" fmla="*/ 703 h 880"/>
                <a:gd name="T6" fmla="*/ 252 w 624"/>
                <a:gd name="T7" fmla="*/ 391 h 880"/>
                <a:gd name="T8" fmla="*/ 296 w 624"/>
                <a:gd name="T9" fmla="*/ 256 h 880"/>
                <a:gd name="T10" fmla="*/ 177 w 624"/>
                <a:gd name="T11" fmla="*/ 359 h 880"/>
                <a:gd name="T12" fmla="*/ 237 w 624"/>
                <a:gd name="T13" fmla="*/ 401 h 880"/>
                <a:gd name="T14" fmla="*/ 178 w 624"/>
                <a:gd name="T15" fmla="*/ 714 h 880"/>
                <a:gd name="T16" fmla="*/ 232 w 624"/>
                <a:gd name="T17" fmla="*/ 601 h 880"/>
                <a:gd name="T18" fmla="*/ 155 w 624"/>
                <a:gd name="T19" fmla="*/ 583 h 880"/>
                <a:gd name="T20" fmla="*/ 210 w 624"/>
                <a:gd name="T21" fmla="*/ 428 h 880"/>
                <a:gd name="T22" fmla="*/ 134 w 624"/>
                <a:gd name="T23" fmla="*/ 530 h 880"/>
                <a:gd name="T24" fmla="*/ 185 w 624"/>
                <a:gd name="T25" fmla="*/ 494 h 880"/>
                <a:gd name="T26" fmla="*/ 436 w 624"/>
                <a:gd name="T27" fmla="*/ 339 h 880"/>
                <a:gd name="T28" fmla="*/ 328 w 624"/>
                <a:gd name="T29" fmla="*/ 377 h 880"/>
                <a:gd name="T30" fmla="*/ 387 w 624"/>
                <a:gd name="T31" fmla="*/ 401 h 880"/>
                <a:gd name="T32" fmla="*/ 446 w 624"/>
                <a:gd name="T33" fmla="*/ 358 h 880"/>
                <a:gd name="T34" fmla="*/ 547 w 624"/>
                <a:gd name="T35" fmla="*/ 552 h 880"/>
                <a:gd name="T36" fmla="*/ 557 w 624"/>
                <a:gd name="T37" fmla="*/ 377 h 880"/>
                <a:gd name="T38" fmla="*/ 474 w 624"/>
                <a:gd name="T39" fmla="*/ 433 h 880"/>
                <a:gd name="T40" fmla="*/ 413 w 624"/>
                <a:gd name="T41" fmla="*/ 428 h 880"/>
                <a:gd name="T42" fmla="*/ 468 w 624"/>
                <a:gd name="T43" fmla="*/ 552 h 880"/>
                <a:gd name="T44" fmla="*/ 114 w 624"/>
                <a:gd name="T45" fmla="*/ 366 h 880"/>
                <a:gd name="T46" fmla="*/ 193 w 624"/>
                <a:gd name="T47" fmla="*/ 278 h 880"/>
                <a:gd name="T48" fmla="*/ 312 w 624"/>
                <a:gd name="T49" fmla="*/ 51 h 880"/>
                <a:gd name="T50" fmla="*/ 431 w 624"/>
                <a:gd name="T51" fmla="*/ 278 h 880"/>
                <a:gd name="T52" fmla="*/ 509 w 624"/>
                <a:gd name="T53" fmla="*/ 367 h 880"/>
                <a:gd name="T54" fmla="*/ 530 w 624"/>
                <a:gd name="T55" fmla="*/ 342 h 880"/>
                <a:gd name="T56" fmla="*/ 95 w 624"/>
                <a:gd name="T57" fmla="*/ 217 h 880"/>
                <a:gd name="T58" fmla="*/ 86 w 624"/>
                <a:gd name="T59" fmla="*/ 352 h 880"/>
                <a:gd name="T60" fmla="*/ 114 w 624"/>
                <a:gd name="T61" fmla="*/ 769 h 880"/>
                <a:gd name="T62" fmla="*/ 161 w 624"/>
                <a:gd name="T63" fmla="*/ 812 h 880"/>
                <a:gd name="T64" fmla="*/ 431 w 624"/>
                <a:gd name="T65" fmla="*/ 745 h 880"/>
                <a:gd name="T66" fmla="*/ 380 w 624"/>
                <a:gd name="T67" fmla="*/ 760 h 880"/>
                <a:gd name="T68" fmla="*/ 350 w 624"/>
                <a:gd name="T69" fmla="*/ 879 h 880"/>
                <a:gd name="T70" fmla="*/ 103 w 624"/>
                <a:gd name="T71" fmla="*/ 527 h 880"/>
                <a:gd name="T72" fmla="*/ 67 w 624"/>
                <a:gd name="T73" fmla="*/ 377 h 880"/>
                <a:gd name="T74" fmla="*/ 76 w 624"/>
                <a:gd name="T75" fmla="*/ 552 h 880"/>
                <a:gd name="T76" fmla="*/ 503 w 624"/>
                <a:gd name="T77" fmla="*/ 715 h 880"/>
                <a:gd name="T78" fmla="*/ 558 w 624"/>
                <a:gd name="T79" fmla="*/ 760 h 880"/>
                <a:gd name="T80" fmla="*/ 521 w 624"/>
                <a:gd name="T81" fmla="*/ 608 h 880"/>
                <a:gd name="T82" fmla="*/ 431 w 624"/>
                <a:gd name="T83" fmla="*/ 857 h 880"/>
                <a:gd name="T84" fmla="*/ 476 w 624"/>
                <a:gd name="T85" fmla="*/ 787 h 880"/>
                <a:gd name="T86" fmla="*/ 388 w 624"/>
                <a:gd name="T87" fmla="*/ 718 h 880"/>
                <a:gd name="T88" fmla="*/ 387 w 624"/>
                <a:gd name="T89" fmla="*/ 560 h 880"/>
                <a:gd name="T90" fmla="*/ 334 w 624"/>
                <a:gd name="T91" fmla="*/ 410 h 880"/>
                <a:gd name="T92" fmla="*/ 307 w 624"/>
                <a:gd name="T93" fmla="*/ 408 h 880"/>
                <a:gd name="T94" fmla="*/ 267 w 624"/>
                <a:gd name="T95" fmla="*/ 419 h 880"/>
                <a:gd name="T96" fmla="*/ 252 w 624"/>
                <a:gd name="T97" fmla="*/ 576 h 880"/>
                <a:gd name="T98" fmla="*/ 235 w 624"/>
                <a:gd name="T99" fmla="*/ 721 h 880"/>
                <a:gd name="T100" fmla="*/ 303 w 624"/>
                <a:gd name="T101" fmla="*/ 729 h 880"/>
                <a:gd name="T102" fmla="*/ 380 w 624"/>
                <a:gd name="T103" fmla="*/ 729 h 880"/>
                <a:gd name="T104" fmla="*/ 76 w 624"/>
                <a:gd name="T105" fmla="*/ 583 h 880"/>
                <a:gd name="T106" fmla="*/ 67 w 624"/>
                <a:gd name="T107" fmla="*/ 758 h 880"/>
                <a:gd name="T108" fmla="*/ 208 w 624"/>
                <a:gd name="T109" fmla="*/ 739 h 880"/>
                <a:gd name="T110" fmla="*/ 177 w 624"/>
                <a:gd name="T111" fmla="*/ 777 h 880"/>
                <a:gd name="T112" fmla="*/ 296 w 624"/>
                <a:gd name="T113" fmla="*/ 880 h 880"/>
                <a:gd name="T114" fmla="*/ 208 w 624"/>
                <a:gd name="T115" fmla="*/ 739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 h="88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latin typeface="+mn-lt"/>
              </a:endParaRPr>
            </a:p>
          </p:txBody>
        </p:sp>
      </p:grpSp>
      <p:sp>
        <p:nvSpPr>
          <p:cNvPr id="7" name="Slide Number Placeholder 4">
            <a:extLst>
              <a:ext uri="{FF2B5EF4-FFF2-40B4-BE49-F238E27FC236}">
                <a16:creationId xmlns:a16="http://schemas.microsoft.com/office/drawing/2014/main" id="{1036C7EB-B718-989E-13A8-7C8AA6B758F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103</a:t>
            </a:fld>
            <a:endParaRPr lang="en" dirty="0">
              <a:latin typeface="+mn-lt"/>
            </a:endParaRPr>
          </a:p>
        </p:txBody>
      </p:sp>
    </p:spTree>
    <p:extLst>
      <p:ext uri="{BB962C8B-B14F-4D97-AF65-F5344CB8AC3E}">
        <p14:creationId xmlns:p14="http://schemas.microsoft.com/office/powerpoint/2010/main" val="12702131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104</a:t>
            </a:fld>
            <a:endParaRPr lang="en" dirty="0">
              <a:latin typeface="+mn-lt"/>
            </a:endParaRPr>
          </a:p>
        </p:txBody>
      </p:sp>
    </p:spTree>
    <p:extLst>
      <p:ext uri="{BB962C8B-B14F-4D97-AF65-F5344CB8AC3E}">
        <p14:creationId xmlns:p14="http://schemas.microsoft.com/office/powerpoint/2010/main" val="20038333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105</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1690688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106</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Tree>
    <p:extLst>
      <p:ext uri="{BB962C8B-B14F-4D97-AF65-F5344CB8AC3E}">
        <p14:creationId xmlns:p14="http://schemas.microsoft.com/office/powerpoint/2010/main" val="37199471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107</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Tree>
    <p:extLst>
      <p:ext uri="{BB962C8B-B14F-4D97-AF65-F5344CB8AC3E}">
        <p14:creationId xmlns:p14="http://schemas.microsoft.com/office/powerpoint/2010/main" val="10563637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Assessing Security Risks (Plan Phase)</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To secure a solution, attack surfaces and potential threats must be identified</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Common practice utilizes something called threat modeling</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Includes modeling and analyzing possible attack vectors based on application</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108</a:t>
            </a:fld>
            <a:endParaRPr/>
          </a:p>
        </p:txBody>
      </p:sp>
    </p:spTree>
    <p:extLst>
      <p:ext uri="{BB962C8B-B14F-4D97-AF65-F5344CB8AC3E}">
        <p14:creationId xmlns:p14="http://schemas.microsoft.com/office/powerpoint/2010/main" val="14516725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Assessing Security Risks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Risk assessment should account for different “zones” of execution</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Security requirements must be understood in context of specific use cases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Ideally, threat modeling would be executed during design &amp; dev phases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109</a:t>
            </a:fld>
            <a:endParaRPr/>
          </a:p>
        </p:txBody>
      </p:sp>
      <p:graphicFrame>
        <p:nvGraphicFramePr>
          <p:cNvPr id="2" name="Diagram 1">
            <a:extLst>
              <a:ext uri="{FF2B5EF4-FFF2-40B4-BE49-F238E27FC236}">
                <a16:creationId xmlns:a16="http://schemas.microsoft.com/office/drawing/2014/main" id="{1E9DD3C4-9E75-48F1-8A31-A9F277C86921}"/>
              </a:ext>
            </a:extLst>
          </p:cNvPr>
          <p:cNvGraphicFramePr/>
          <p:nvPr/>
        </p:nvGraphicFramePr>
        <p:xfrm>
          <a:off x="6176300" y="2757627"/>
          <a:ext cx="3048000" cy="2189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7901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82"/>
        <p:cNvGrpSpPr/>
        <p:nvPr/>
      </p:nvGrpSpPr>
      <p:grpSpPr>
        <a:xfrm>
          <a:off x="0" y="0"/>
          <a:ext cx="0" cy="0"/>
          <a:chOff x="0" y="0"/>
          <a:chExt cx="0" cy="0"/>
        </a:xfrm>
      </p:grpSpPr>
      <p:sp>
        <p:nvSpPr>
          <p:cNvPr id="383" name="Google Shape;383;p5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How we’re going to work together</a:t>
            </a:r>
            <a:endParaRPr>
              <a:solidFill>
                <a:schemeClr val="dk1"/>
              </a:solidFill>
            </a:endParaRPr>
          </a:p>
        </p:txBody>
      </p:sp>
      <p:sp>
        <p:nvSpPr>
          <p:cNvPr id="384" name="Google Shape;384;p5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dirty="0">
                <a:solidFill>
                  <a:srgbClr val="404040"/>
                </a:solidFill>
              </a:rPr>
              <a:t>Lab work will take place in individual workspaces – isolated, browser-based virtual machines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Classroom labs may include individual work as well as group discussion and work</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dirty="0">
                <a:solidFill>
                  <a:srgbClr val="404040"/>
                </a:solidFill>
              </a:rPr>
              <a:t>I welcome being interrupted – if you need more info, or clarification, or anything else, just break in and ask. I am here to help you.</a:t>
            </a:r>
            <a:endParaRPr sz="1500" dirty="0">
              <a:solidFill>
                <a:srgbClr val="404040"/>
              </a:solidFill>
            </a:endParaRPr>
          </a:p>
        </p:txBody>
      </p:sp>
      <p:sp>
        <p:nvSpPr>
          <p:cNvPr id="385" name="Google Shape;38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a:t>
            </a:r>
            <a:endParaRPr dirty="0">
              <a:solidFill>
                <a:schemeClr val="dk1"/>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110</a:t>
            </a:fld>
            <a:endParaRPr/>
          </a:p>
        </p:txBody>
      </p:sp>
      <p:pic>
        <p:nvPicPr>
          <p:cNvPr id="1026" name="Picture 2">
            <a:extLst>
              <a:ext uri="{FF2B5EF4-FFF2-40B4-BE49-F238E27FC236}">
                <a16:creationId xmlns:a16="http://schemas.microsoft.com/office/drawing/2014/main" id="{EBD7E763-5DDA-454C-8537-3266746A6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791" y="1028326"/>
            <a:ext cx="5160418" cy="411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9316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dirty="0">
                <a:solidFill>
                  <a:srgbClr val="404040"/>
                </a:solidFill>
              </a:rPr>
              <a:t>Can be viewed in two different, but related, contexts: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Implementation of controls mapped to security requirements &amp; policy (prevention)</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Implementation of countermeasures against possible known attacks (remediation)</a:t>
            </a:r>
            <a:endParaRPr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111</a:t>
            </a:fld>
            <a:endParaRPr/>
          </a:p>
        </p:txBody>
      </p:sp>
    </p:spTree>
    <p:extLst>
      <p:ext uri="{BB962C8B-B14F-4D97-AF65-F5344CB8AC3E}">
        <p14:creationId xmlns:p14="http://schemas.microsoft.com/office/powerpoint/2010/main" val="6421020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D64A-7804-4BF1-AA2B-6519EA62011B}"/>
              </a:ext>
            </a:extLst>
          </p:cNvPr>
          <p:cNvSpPr>
            <a:spLocks noGrp="1"/>
          </p:cNvSpPr>
          <p:nvPr>
            <p:ph type="title"/>
          </p:nvPr>
        </p:nvSpPr>
        <p:spPr/>
        <p:txBody>
          <a:bodyPr/>
          <a:lstStyle/>
          <a:p>
            <a:r>
              <a:rPr lang="en-US" dirty="0"/>
              <a:t>LAB:</a:t>
            </a:r>
          </a:p>
        </p:txBody>
      </p:sp>
      <p:sp>
        <p:nvSpPr>
          <p:cNvPr id="4" name="Subtitle 3">
            <a:extLst>
              <a:ext uri="{FF2B5EF4-FFF2-40B4-BE49-F238E27FC236}">
                <a16:creationId xmlns:a16="http://schemas.microsoft.com/office/drawing/2014/main" id="{5A6008AE-70EA-423D-A959-3F31DB487237}"/>
              </a:ext>
            </a:extLst>
          </p:cNvPr>
          <p:cNvSpPr>
            <a:spLocks noGrp="1"/>
          </p:cNvSpPr>
          <p:nvPr>
            <p:ph type="subTitle" idx="2"/>
          </p:nvPr>
        </p:nvSpPr>
        <p:spPr/>
        <p:txBody>
          <a:bodyPr/>
          <a:lstStyle/>
          <a:p>
            <a:r>
              <a:rPr lang="en-US" dirty="0"/>
              <a:t>Threat Modeling</a:t>
            </a:r>
          </a:p>
        </p:txBody>
      </p:sp>
      <p:sp>
        <p:nvSpPr>
          <p:cNvPr id="5" name="Slide Number Placeholder 4">
            <a:extLst>
              <a:ext uri="{FF2B5EF4-FFF2-40B4-BE49-F238E27FC236}">
                <a16:creationId xmlns:a16="http://schemas.microsoft.com/office/drawing/2014/main" id="{EF6DAB9F-2C3C-48C8-AEEA-1B8407104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sp>
        <p:nvSpPr>
          <p:cNvPr id="6" name="TextBox 5">
            <a:extLst>
              <a:ext uri="{FF2B5EF4-FFF2-40B4-BE49-F238E27FC236}">
                <a16:creationId xmlns:a16="http://schemas.microsoft.com/office/drawing/2014/main" id="{F9B01291-9919-1601-322D-D3DDEB9BB569}"/>
              </a:ext>
            </a:extLst>
          </p:cNvPr>
          <p:cNvSpPr txBox="1"/>
          <p:nvPr/>
        </p:nvSpPr>
        <p:spPr>
          <a:xfrm>
            <a:off x="3786996" y="1046266"/>
            <a:ext cx="4572000" cy="1477328"/>
          </a:xfrm>
          <a:prstGeom prst="rect">
            <a:avLst/>
          </a:prstGeom>
          <a:noFill/>
        </p:spPr>
        <p:txBody>
          <a:bodyPr wrap="square">
            <a:spAutoFit/>
          </a:bodyPr>
          <a:lstStyle/>
          <a:p>
            <a:pPr algn="l"/>
            <a:r>
              <a:rPr lang="en-US" sz="1000" b="0" i="0" dirty="0">
                <a:solidFill>
                  <a:srgbClr val="D4D4D4"/>
                </a:solidFill>
                <a:effectLst/>
                <a:latin typeface="+mj-lt"/>
              </a:rPr>
              <a:t>Take a look at the telecommunications reference architecture described at </a:t>
            </a:r>
            <a:r>
              <a:rPr lang="en-US" sz="1000" b="0" i="0" u="none" strike="noStrike" dirty="0">
                <a:solidFill>
                  <a:srgbClr val="D4D4D4"/>
                </a:solidFill>
                <a:effectLst/>
                <a:latin typeface="+mj-lt"/>
                <a:hlinkClick r:id="rId3" tooltip="https://github.com/chanakaudaya/solution-architecture-patterns/blob/master/industry-specific/Telecommunication-reference-architecture-pattern.md#adding-value-to-your-subscriber-base"/>
              </a:rPr>
              <a:t>https://github.com/chanakaudaya/solution-architecture-patterns/blob/master/industry-specific/Telecommunication-reference-architecture-pattern.md#adding-value-to-your-subscriber-base</a:t>
            </a:r>
            <a:r>
              <a:rPr lang="en-US" sz="1000" b="0" i="0" dirty="0">
                <a:solidFill>
                  <a:srgbClr val="D4D4D4"/>
                </a:solidFill>
                <a:effectLst/>
                <a:latin typeface="+mj-lt"/>
              </a:rPr>
              <a:t>.</a:t>
            </a:r>
          </a:p>
          <a:p>
            <a:pPr algn="l"/>
            <a:endParaRPr lang="en-US" sz="1000" b="0" i="0" dirty="0">
              <a:solidFill>
                <a:srgbClr val="D4D4D4"/>
              </a:solidFill>
              <a:effectLst/>
              <a:latin typeface="+mj-lt"/>
            </a:endParaRPr>
          </a:p>
          <a:p>
            <a:pPr algn="l"/>
            <a:r>
              <a:rPr lang="en-US" sz="1000" b="0" i="0" dirty="0">
                <a:solidFill>
                  <a:srgbClr val="D4D4D4"/>
                </a:solidFill>
                <a:effectLst/>
                <a:latin typeface="+mj-lt"/>
              </a:rPr>
              <a:t>In your assigned breakout room, spend time discussing and documenting potential threats and attack vectors that you see in the defined architecture. Start by brainstorming as many potential attacks as you can think of. Then, as a team, organize by risk vs. impact.</a:t>
            </a:r>
          </a:p>
        </p:txBody>
      </p:sp>
      <p:sp>
        <p:nvSpPr>
          <p:cNvPr id="9" name="TextBox 8">
            <a:extLst>
              <a:ext uri="{FF2B5EF4-FFF2-40B4-BE49-F238E27FC236}">
                <a16:creationId xmlns:a16="http://schemas.microsoft.com/office/drawing/2014/main" id="{7981DBBE-55D5-63C3-FE81-648268391FF5}"/>
              </a:ext>
            </a:extLst>
          </p:cNvPr>
          <p:cNvSpPr txBox="1"/>
          <p:nvPr/>
        </p:nvSpPr>
        <p:spPr>
          <a:xfrm>
            <a:off x="3786996" y="2618150"/>
            <a:ext cx="4572000" cy="1785104"/>
          </a:xfrm>
          <a:prstGeom prst="rect">
            <a:avLst/>
          </a:prstGeom>
          <a:noFill/>
        </p:spPr>
        <p:txBody>
          <a:bodyPr wrap="square">
            <a:spAutoFit/>
          </a:bodyPr>
          <a:lstStyle/>
          <a:p>
            <a:pPr algn="l"/>
            <a:r>
              <a:rPr lang="en-US" sz="1000" b="0" i="0" dirty="0">
                <a:solidFill>
                  <a:srgbClr val="D4D4D4"/>
                </a:solidFill>
                <a:effectLst/>
                <a:latin typeface="+mj-lt"/>
              </a:rPr>
              <a:t>Do not worry about being too technical in your descriptions - you are simply looking to think about and identify potential threats by type. Don't forget to include the following considerations:</a:t>
            </a:r>
          </a:p>
          <a:p>
            <a:pPr marL="171450" indent="-171450" algn="l">
              <a:buClr>
                <a:schemeClr val="bg1"/>
              </a:buClr>
              <a:buFont typeface="Arial" panose="020B0604020202020204" pitchFamily="34" charset="0"/>
              <a:buChar char="●"/>
            </a:pPr>
            <a:r>
              <a:rPr lang="en-US" sz="1000" b="0" i="0" dirty="0">
                <a:solidFill>
                  <a:srgbClr val="D4D4D4"/>
                </a:solidFill>
                <a:effectLst/>
                <a:latin typeface="+mj-lt"/>
              </a:rPr>
              <a:t>Hardware</a:t>
            </a:r>
          </a:p>
          <a:p>
            <a:pPr marL="171450" indent="-171450" algn="l">
              <a:buClr>
                <a:schemeClr val="bg1"/>
              </a:buClr>
              <a:buFont typeface="Arial" panose="020B0604020202020204" pitchFamily="34" charset="0"/>
              <a:buChar char="●"/>
            </a:pPr>
            <a:r>
              <a:rPr lang="en-US" sz="1000" b="0" i="0" dirty="0">
                <a:solidFill>
                  <a:srgbClr val="D4D4D4"/>
                </a:solidFill>
                <a:effectLst/>
                <a:latin typeface="+mj-lt"/>
              </a:rPr>
              <a:t>Software</a:t>
            </a:r>
          </a:p>
          <a:p>
            <a:pPr marL="171450" indent="-171450" algn="l">
              <a:buClr>
                <a:schemeClr val="bg1"/>
              </a:buClr>
              <a:buFont typeface="Arial" panose="020B0604020202020204" pitchFamily="34" charset="0"/>
              <a:buChar char="●"/>
            </a:pPr>
            <a:r>
              <a:rPr lang="en-US" sz="1000" b="0" i="0" dirty="0">
                <a:solidFill>
                  <a:srgbClr val="D4D4D4"/>
                </a:solidFill>
                <a:effectLst/>
                <a:latin typeface="+mj-lt"/>
              </a:rPr>
              <a:t>Data</a:t>
            </a:r>
          </a:p>
          <a:p>
            <a:pPr marL="171450" indent="-171450" algn="l">
              <a:buClr>
                <a:schemeClr val="bg1"/>
              </a:buClr>
              <a:buFont typeface="Arial" panose="020B0604020202020204" pitchFamily="34" charset="0"/>
              <a:buChar char="●"/>
            </a:pPr>
            <a:r>
              <a:rPr lang="en-US" sz="1000" b="0" i="0" dirty="0">
                <a:solidFill>
                  <a:srgbClr val="D4D4D4"/>
                </a:solidFill>
                <a:effectLst/>
                <a:latin typeface="+mj-lt"/>
              </a:rPr>
              <a:t>Network</a:t>
            </a:r>
            <a:br>
              <a:rPr lang="en-US" sz="1000" b="0" i="0" dirty="0">
                <a:solidFill>
                  <a:srgbClr val="D4D4D4"/>
                </a:solidFill>
                <a:effectLst/>
                <a:latin typeface="+mj-lt"/>
              </a:rPr>
            </a:br>
            <a:endParaRPr lang="en-US" sz="1000" b="0" i="0" dirty="0">
              <a:solidFill>
                <a:srgbClr val="D4D4D4"/>
              </a:solidFill>
              <a:effectLst/>
              <a:latin typeface="+mj-lt"/>
            </a:endParaRPr>
          </a:p>
          <a:p>
            <a:pPr algn="l"/>
            <a:r>
              <a:rPr lang="en-US" sz="1000" b="0" i="0" dirty="0">
                <a:solidFill>
                  <a:srgbClr val="D4D4D4"/>
                </a:solidFill>
                <a:effectLst/>
                <a:latin typeface="+mj-lt"/>
              </a:rPr>
              <a:t>Nominate someone from your breakout room to gather/document the results of the discussion. That person will present to the larger group when we come back together from our sub-teams.</a:t>
            </a:r>
          </a:p>
        </p:txBody>
      </p:sp>
    </p:spTree>
    <p:extLst>
      <p:ext uri="{BB962C8B-B14F-4D97-AF65-F5344CB8AC3E}">
        <p14:creationId xmlns:p14="http://schemas.microsoft.com/office/powerpoint/2010/main" val="14088939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dirty="0">
                <a:solidFill>
                  <a:srgbClr val="404040"/>
                </a:solidFill>
              </a:rPr>
              <a:t>Multiple approaches: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Attacker-centric (think like an attacker!)</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Asset-centric (what do we have to lose?)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Application-centric (what are we building &amp; testing?)</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113</a:t>
            </a:fld>
            <a:endParaRPr/>
          </a:p>
        </p:txBody>
      </p:sp>
    </p:spTree>
    <p:extLst>
      <p:ext uri="{BB962C8B-B14F-4D97-AF65-F5344CB8AC3E}">
        <p14:creationId xmlns:p14="http://schemas.microsoft.com/office/powerpoint/2010/main" val="13562158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Threat Modeling – Key Considerations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rPr>
              <a:t>Valuable principles: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Defense in Depth</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Principle of Least Privilege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Secure by Default</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114</a:t>
            </a:fld>
            <a:endParaRPr/>
          </a:p>
        </p:txBody>
      </p:sp>
    </p:spTree>
    <p:extLst>
      <p:ext uri="{BB962C8B-B14F-4D97-AF65-F5344CB8AC3E}">
        <p14:creationId xmlns:p14="http://schemas.microsoft.com/office/powerpoint/2010/main" val="33251092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security flaws in code would be caught on a developer’s machine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use plugins for IDEs to provide automated static analysis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tools can be configured with custom rules and priorities</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7" name="Group 6">
            <a:extLst>
              <a:ext uri="{FF2B5EF4-FFF2-40B4-BE49-F238E27FC236}">
                <a16:creationId xmlns:a16="http://schemas.microsoft.com/office/drawing/2014/main" id="{BB106839-35AF-4323-BD6E-8FF9FC6FDEB4}"/>
              </a:ext>
            </a:extLst>
          </p:cNvPr>
          <p:cNvGrpSpPr/>
          <p:nvPr/>
        </p:nvGrpSpPr>
        <p:grpSpPr>
          <a:xfrm>
            <a:off x="472500" y="3375061"/>
            <a:ext cx="2116588" cy="616449"/>
            <a:chOff x="630000" y="4500081"/>
            <a:chExt cx="2822117" cy="821932"/>
          </a:xfrm>
        </p:grpSpPr>
        <p:sp>
          <p:nvSpPr>
            <p:cNvPr id="2" name="Arrow: Left 1">
              <a:extLst>
                <a:ext uri="{FF2B5EF4-FFF2-40B4-BE49-F238E27FC236}">
                  <a16:creationId xmlns:a16="http://schemas.microsoft.com/office/drawing/2014/main" id="{2C8D08FD-BAD9-45EB-A926-28389B126D65}"/>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4" name="Graphic 3" descr="Lock with solid fill">
              <a:extLst>
                <a:ext uri="{FF2B5EF4-FFF2-40B4-BE49-F238E27FC236}">
                  <a16:creationId xmlns:a16="http://schemas.microsoft.com/office/drawing/2014/main" id="{75523E30-76C4-4134-B694-92CF1DCBED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ED767D0-DADA-4710-8C28-425B2D0E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7BDCC6A-3D03-4E09-AD14-A4DDC18EF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6" name="Straight Arrow Connector 5">
              <a:extLst>
                <a:ext uri="{FF2B5EF4-FFF2-40B4-BE49-F238E27FC236}">
                  <a16:creationId xmlns:a16="http://schemas.microsoft.com/office/drawing/2014/main" id="{EDC2419E-F658-491A-9AC4-ECCA86746D2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BE19F6-FB9F-4B30-B0FB-01BE4289C35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4">
            <a:extLst>
              <a:ext uri="{FF2B5EF4-FFF2-40B4-BE49-F238E27FC236}">
                <a16:creationId xmlns:a16="http://schemas.microsoft.com/office/drawing/2014/main" id="{145FFE37-2285-644A-CA74-1DD1D9B20DC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6108879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Rulesets and priorities should be driven by results of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Scanning tools if used should be a standard part of all developer’s code tooling, to ensure consistently applied (standard dev build)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Goal is to catch issues VERY early on in the SDLC</a:t>
            </a:r>
            <a:endParaRPr sz="1350" dirty="0">
              <a:solidFill>
                <a:schemeClr val="bg1"/>
              </a:solidFill>
              <a:latin typeface="+mn-lt"/>
            </a:endParaRPr>
          </a:p>
        </p:txBody>
      </p:sp>
      <p:grpSp>
        <p:nvGrpSpPr>
          <p:cNvPr id="5" name="Group 4">
            <a:extLst>
              <a:ext uri="{FF2B5EF4-FFF2-40B4-BE49-F238E27FC236}">
                <a16:creationId xmlns:a16="http://schemas.microsoft.com/office/drawing/2014/main" id="{59265EE8-6BA8-48A5-A560-19F53B21BE7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5B5B7B2-54AA-49D1-BE4B-975C94CE866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F0DE2F-823C-43D3-B0DE-3D80B5FEB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4FF28F8-18C7-4AC5-878B-BB6506290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97EAFD08-5179-4F71-BDE2-701429A5F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363E456-5397-4760-8283-B291E4E4475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42AE4A-1DD3-4573-8D7A-9468617B8938}"/>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4">
            <a:extLst>
              <a:ext uri="{FF2B5EF4-FFF2-40B4-BE49-F238E27FC236}">
                <a16:creationId xmlns:a16="http://schemas.microsoft.com/office/drawing/2014/main" id="{579A73AF-67FC-B41B-6A66-ED87221A378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116</a:t>
            </a:fld>
            <a:endParaRPr lang="en" dirty="0"/>
          </a:p>
        </p:txBody>
      </p:sp>
    </p:spTree>
    <p:extLst>
      <p:ext uri="{BB962C8B-B14F-4D97-AF65-F5344CB8AC3E}">
        <p14:creationId xmlns:p14="http://schemas.microsoft.com/office/powerpoint/2010/main" val="6607754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1"/>
            <a:ext cx="6210728" cy="14794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the most “secure” programming language in use in the industry today?</a:t>
            </a:r>
          </a:p>
          <a:p>
            <a:pPr algn="ctr"/>
            <a:endParaRPr lang="en-US" sz="2100" dirty="0">
              <a:solidFill>
                <a:srgbClr val="575757"/>
              </a:solidFill>
            </a:endParaRPr>
          </a:p>
          <a:p>
            <a:pPr algn="ctr"/>
            <a:r>
              <a:rPr lang="en-US" sz="2100" dirty="0">
                <a:solidFill>
                  <a:srgbClr val="575757"/>
                </a:solidFill>
              </a:rPr>
              <a:t>Type your answer in chat</a:t>
            </a:r>
          </a:p>
        </p:txBody>
      </p:sp>
      <p:sp>
        <p:nvSpPr>
          <p:cNvPr id="4" name="Slide Number Placeholder 4">
            <a:extLst>
              <a:ext uri="{FF2B5EF4-FFF2-40B4-BE49-F238E27FC236}">
                <a16:creationId xmlns:a16="http://schemas.microsoft.com/office/drawing/2014/main" id="{787D1C15-4EA4-CA74-7FD5-610DC178BEF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117</a:t>
            </a:fld>
            <a:endParaRPr lang="en" dirty="0">
              <a:latin typeface="+mn-lt"/>
            </a:endParaRPr>
          </a:p>
        </p:txBody>
      </p:sp>
    </p:spTree>
    <p:extLst>
      <p:ext uri="{BB962C8B-B14F-4D97-AF65-F5344CB8AC3E}">
        <p14:creationId xmlns:p14="http://schemas.microsoft.com/office/powerpoint/2010/main" val="28835213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Changes from a developer are ready to be integrated with others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Typically driven through submission of Pull Request in GitHub</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Notifies a peer that changes are pending and need review</a:t>
            </a:r>
            <a:endParaRPr sz="1350" dirty="0">
              <a:solidFill>
                <a:schemeClr val="bg1"/>
              </a:solidFill>
              <a:latin typeface="+mn-lt"/>
            </a:endParaRPr>
          </a:p>
        </p:txBody>
      </p:sp>
      <p:grpSp>
        <p:nvGrpSpPr>
          <p:cNvPr id="8" name="Group 7">
            <a:extLst>
              <a:ext uri="{FF2B5EF4-FFF2-40B4-BE49-F238E27FC236}">
                <a16:creationId xmlns:a16="http://schemas.microsoft.com/office/drawing/2014/main" id="{14B6A161-18B0-4D4C-A9AC-58D76723BFE0}"/>
              </a:ext>
            </a:extLst>
          </p:cNvPr>
          <p:cNvGrpSpPr/>
          <p:nvPr/>
        </p:nvGrpSpPr>
        <p:grpSpPr>
          <a:xfrm>
            <a:off x="472500" y="3375061"/>
            <a:ext cx="2116588" cy="616449"/>
            <a:chOff x="630000" y="4500081"/>
            <a:chExt cx="2822117" cy="821932"/>
          </a:xfrm>
        </p:grpSpPr>
        <p:sp>
          <p:nvSpPr>
            <p:cNvPr id="9" name="Arrow: Left 8">
              <a:extLst>
                <a:ext uri="{FF2B5EF4-FFF2-40B4-BE49-F238E27FC236}">
                  <a16:creationId xmlns:a16="http://schemas.microsoft.com/office/drawing/2014/main" id="{E36EE887-A58C-4F56-A4AE-8F63E0B2779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0" name="Graphic 9" descr="Lock with solid fill">
              <a:extLst>
                <a:ext uri="{FF2B5EF4-FFF2-40B4-BE49-F238E27FC236}">
                  <a16:creationId xmlns:a16="http://schemas.microsoft.com/office/drawing/2014/main" id="{3C99E44E-611C-489D-A0DF-6734D4DA8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1" name="Graphic 10" descr="Lock with solid fill">
              <a:extLst>
                <a:ext uri="{FF2B5EF4-FFF2-40B4-BE49-F238E27FC236}">
                  <a16:creationId xmlns:a16="http://schemas.microsoft.com/office/drawing/2014/main" id="{349D80FE-4F31-4BD2-9E0E-07EE9FD54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2" name="Graphic 11" descr="Lock with solid fill">
              <a:extLst>
                <a:ext uri="{FF2B5EF4-FFF2-40B4-BE49-F238E27FC236}">
                  <a16:creationId xmlns:a16="http://schemas.microsoft.com/office/drawing/2014/main" id="{4D3983AB-1063-40C7-9015-173932B62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3" name="Straight Arrow Connector 12">
              <a:extLst>
                <a:ext uri="{FF2B5EF4-FFF2-40B4-BE49-F238E27FC236}">
                  <a16:creationId xmlns:a16="http://schemas.microsoft.com/office/drawing/2014/main" id="{3E1D83E5-10B0-4F67-88EB-D12672FFCED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1EDAA4-042B-478E-821F-E910F261288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D850BDB9-F505-3F9E-4AAF-656B0F23A00D}"/>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118</a:t>
            </a:fld>
            <a:endParaRPr lang="en" dirty="0"/>
          </a:p>
        </p:txBody>
      </p:sp>
    </p:spTree>
    <p:extLst>
      <p:ext uri="{BB962C8B-B14F-4D97-AF65-F5344CB8AC3E}">
        <p14:creationId xmlns:p14="http://schemas.microsoft.com/office/powerpoint/2010/main" val="3023780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logic/syntax errors, peer reviewer can focus on areas of high risk/high impact identified in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a specialist peer reviewer (e.g., one from InfoSec) can be engaged to validate security of code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1627D34A-D786-4DDF-8960-71100C37FF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CF5A0FA-5224-4AC1-A7B5-F1AE1B2B42BC}"/>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3CF58E0-2F3F-4F91-B399-CF8C68E6D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3702785-64AD-4045-94C2-3C1B50382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596F8FE8-0B44-480F-ADB3-9EADF0431A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374B6ED-F151-4A0D-98BC-1E96A19EB885}"/>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B6758D-D052-4946-84F6-F1184B3404D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B0EBE7B9-A4BB-92AC-225B-87A070AC0C5D}"/>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119</a:t>
            </a:fld>
            <a:endParaRPr lang="en" dirty="0"/>
          </a:p>
        </p:txBody>
      </p:sp>
    </p:spTree>
    <p:extLst>
      <p:ext uri="{BB962C8B-B14F-4D97-AF65-F5344CB8AC3E}">
        <p14:creationId xmlns:p14="http://schemas.microsoft.com/office/powerpoint/2010/main" val="23319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Software Development Methodologies and Iterative Software Development</a:t>
            </a:r>
          </a:p>
        </p:txBody>
      </p:sp>
    </p:spTree>
    <p:extLst>
      <p:ext uri="{BB962C8B-B14F-4D97-AF65-F5344CB8AC3E}">
        <p14:creationId xmlns:p14="http://schemas.microsoft.com/office/powerpoint/2010/main" val="15907861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215325"/>
            <a:ext cx="4773168" cy="271285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Coupled with manual review, SAST (Static Application Security Testing) tools can be integrated into CI/CD to automate security checks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t>
            </a:r>
            <a:r>
              <a:rPr lang="en-US" sz="1350" dirty="0" err="1">
                <a:solidFill>
                  <a:schemeClr val="bg1"/>
                </a:solidFill>
                <a:latin typeface="+mn-lt"/>
              </a:rPr>
              <a:t>SonarCloud</a:t>
            </a:r>
            <a:r>
              <a:rPr lang="en-US" sz="1350" dirty="0">
                <a:solidFill>
                  <a:schemeClr val="bg1"/>
                </a:solidFill>
                <a:latin typeface="+mn-lt"/>
              </a:rPr>
              <a:t>/SonarQube can be integrated into pipeline via plugins (</a:t>
            </a:r>
            <a:r>
              <a:rPr lang="en-US" sz="1350" dirty="0">
                <a:solidFill>
                  <a:schemeClr val="bg1"/>
                </a:solidFill>
                <a:latin typeface="+mn-lt"/>
                <a:hlinkClick r:id="rId3">
                  <a:extLst>
                    <a:ext uri="{A12FA001-AC4F-418D-AE19-62706E023703}">
                      <ahyp:hlinkClr xmlns:ahyp="http://schemas.microsoft.com/office/drawing/2018/hyperlinkcolor" val="tx"/>
                    </a:ext>
                  </a:extLst>
                </a:hlinkClick>
              </a:rPr>
              <a:t>https://sonarcloud.io/</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Some even include ability to capture scan results in resulting build report and use results of scan as quality gate to prevent move forward on failure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521F6B8A-88CF-44D6-9BCE-969CF6B476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31AC877-D904-49BF-815A-64B1A6B4790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A702C651-D297-4B0D-B406-E11D1792E3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9E284E2-2F0D-4C66-B1E7-B2E4B4B4B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6603082-1056-4845-ABA7-F09EAA0F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8872196-910D-42C4-9B7F-EEFCEDB113F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AF024D-FBCB-4F6A-9090-41407F63FBBD}"/>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D4FF033E-5C06-CFD5-C5C7-0DC43552A2B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120</a:t>
            </a:fld>
            <a:endParaRPr lang="en" dirty="0"/>
          </a:p>
        </p:txBody>
      </p:sp>
    </p:spTree>
    <p:extLst>
      <p:ext uri="{BB962C8B-B14F-4D97-AF65-F5344CB8AC3E}">
        <p14:creationId xmlns:p14="http://schemas.microsoft.com/office/powerpoint/2010/main" val="11588267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901829" y="1083565"/>
            <a:ext cx="4773168" cy="297637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(Software Composition Analysis) tools also provide benefit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t>
            </a:r>
            <a:r>
              <a:rPr lang="en-US" sz="1350" dirty="0" err="1">
                <a:solidFill>
                  <a:schemeClr val="bg1"/>
                </a:solidFill>
                <a:latin typeface="+mn-lt"/>
              </a:rPr>
              <a:t>WhiteSource</a:t>
            </a:r>
            <a:r>
              <a:rPr lang="en-US" sz="1350" dirty="0">
                <a:solidFill>
                  <a:schemeClr val="bg1"/>
                </a:solidFill>
                <a:latin typeface="+mn-lt"/>
              </a:rPr>
              <a:t> (</a:t>
            </a:r>
            <a:r>
              <a:rPr lang="en-US" sz="1350" dirty="0">
                <a:solidFill>
                  <a:schemeClr val="bg1"/>
                </a:solidFill>
                <a:latin typeface="+mn-lt"/>
                <a:hlinkClick r:id="rId3">
                  <a:extLst>
                    <a:ext uri="{A12FA001-AC4F-418D-AE19-62706E023703}">
                      <ahyp:hlinkClr xmlns:ahyp="http://schemas.microsoft.com/office/drawing/2018/hyperlinkcolor" val="tx"/>
                    </a:ext>
                  </a:extLst>
                </a:hlinkClick>
              </a:rPr>
              <a:t>https://www.whitesourcesoftware.com/</a:t>
            </a:r>
            <a:r>
              <a:rPr lang="en-US" sz="1350" dirty="0">
                <a:solidFill>
                  <a:schemeClr val="bg1"/>
                </a:solidFill>
                <a:latin typeface="+mn-lt"/>
              </a:rPr>
              <a:t>) can be integrated into CI/CD for automated security scans of Open-Source components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governance would be in place to monitor and manage “accepted” set and versions of Open-Source tools approved for usage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CD8ECE7D-BA9E-4723-BC04-BDC6AA1B6E5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ED339453-61B5-4357-9ABB-C51720541F7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92C36B6-C4F9-42DF-A4EE-82A53124C2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4181F5CC-02BB-4111-B0BE-891BCC9DEE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11EF6F1-8755-4AAE-922A-C3183B9130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A6B8BEB3-F704-43B7-B182-16FE240E1C3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77C1E7-0ED2-470B-A6EC-236D9BD69A8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C3A4964E-8C14-0AC7-F688-866A76C7ABB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121</a:t>
            </a:fld>
            <a:endParaRPr lang="en" dirty="0"/>
          </a:p>
        </p:txBody>
      </p:sp>
    </p:spTree>
    <p:extLst>
      <p:ext uri="{BB962C8B-B14F-4D97-AF65-F5344CB8AC3E}">
        <p14:creationId xmlns:p14="http://schemas.microsoft.com/office/powerpoint/2010/main" val="30531324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tools can provide a couple of benefits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Primarily, security scans can be executed, and Open-Source vulnerabilities identified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Secondarily, can help an organization catalog the Open-Source components (and versions) “in play” already</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B6599DF2-BDFC-4E70-B986-1C153B8D6D0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9CA0AA6-81A2-4618-B508-479540D71B6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5743AF28-8CD1-4197-9B6E-DF6A7362F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94C8979-35C5-4A82-85D6-1FE03CFBC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7503A8D-02C2-44B8-8952-300CE6512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D80D8DD-4CC9-43AF-AE99-980D385CF18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DF7309-4000-45E5-A9B7-AFC5DE31BEB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F21BD768-ECC0-2437-0382-B931164BA22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122</a:t>
            </a:fld>
            <a:endParaRPr lang="en" dirty="0"/>
          </a:p>
        </p:txBody>
      </p:sp>
    </p:spTree>
    <p:extLst>
      <p:ext uri="{BB962C8B-B14F-4D97-AF65-F5344CB8AC3E}">
        <p14:creationId xmlns:p14="http://schemas.microsoft.com/office/powerpoint/2010/main" val="9512048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Resulting report can be used to identify components that have not been properly vetted through governance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Results can be merged with overall build output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Quality gates (manual or automated) can be built around results to prevent move forward if insecure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8CB383F7-655A-4703-AE0D-03B6A067D41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F928D9B-B698-4886-8ED3-D3A1E0C150F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F75F795-3C7A-46B3-ADAD-6634FE5F8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DE7B2F2-17D6-441F-BF40-BDB7F2E49E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BD16142-4646-4B4F-B530-88D83CA7F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E2A80CB-CCEC-4AA6-8B41-492003399EE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BA835F-0BD8-4098-B81C-D1DDC86427E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2D45EF15-A524-4F1F-F524-A078FF1F28C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123</a:t>
            </a:fld>
            <a:endParaRPr lang="en" dirty="0"/>
          </a:p>
        </p:txBody>
      </p:sp>
    </p:spTree>
    <p:extLst>
      <p:ext uri="{BB962C8B-B14F-4D97-AF65-F5344CB8AC3E}">
        <p14:creationId xmlns:p14="http://schemas.microsoft.com/office/powerpoint/2010/main" val="3124797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Using an open-source library is more secure than building something custom? Yes or no,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4" name="Slide Number Placeholder 4">
            <a:extLst>
              <a:ext uri="{FF2B5EF4-FFF2-40B4-BE49-F238E27FC236}">
                <a16:creationId xmlns:a16="http://schemas.microsoft.com/office/drawing/2014/main" id="{FCC42D43-904B-B4BB-0844-D6690CD0031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124</a:t>
            </a:fld>
            <a:endParaRPr lang="en" dirty="0">
              <a:latin typeface="+mn-lt"/>
            </a:endParaRPr>
          </a:p>
        </p:txBody>
      </p:sp>
    </p:spTree>
    <p:extLst>
      <p:ext uri="{BB962C8B-B14F-4D97-AF65-F5344CB8AC3E}">
        <p14:creationId xmlns:p14="http://schemas.microsoft.com/office/powerpoint/2010/main" val="9400381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500" dirty="0">
                <a:solidFill>
                  <a:schemeClr val="bg1"/>
                </a:solidFill>
              </a:rPr>
              <a:t>Includes changes ready for move to QA for additional testing</a:t>
            </a:r>
          </a:p>
          <a:p>
            <a:pPr marL="457189" indent="-323842">
              <a:lnSpc>
                <a:spcPct val="150000"/>
              </a:lnSpc>
              <a:buClr>
                <a:schemeClr val="bg1"/>
              </a:buClr>
              <a:buSzPts val="1500"/>
              <a:buFont typeface="Arial" panose="020B0604020202020204" pitchFamily="34" charset="0"/>
              <a:buChar char="●"/>
            </a:pPr>
            <a:r>
              <a:rPr lang="en-US" sz="1500" dirty="0">
                <a:solidFill>
                  <a:schemeClr val="bg1"/>
                </a:solidFill>
              </a:rPr>
              <a:t>Dynamic Application Security Testing (DAST) tools provide more sophisticated vulnerability checks</a:t>
            </a:r>
          </a:p>
          <a:p>
            <a:pPr marL="457189" indent="-323842">
              <a:lnSpc>
                <a:spcPct val="150000"/>
              </a:lnSpc>
              <a:buClr>
                <a:schemeClr val="bg1"/>
              </a:buClr>
              <a:buSzPts val="1500"/>
              <a:buFont typeface="Arial" panose="020B0604020202020204" pitchFamily="34" charset="0"/>
              <a:buChar char="●"/>
            </a:pPr>
            <a:r>
              <a:rPr lang="en-US" sz="1500" dirty="0">
                <a:solidFill>
                  <a:schemeClr val="bg1"/>
                </a:solidFill>
              </a:rPr>
              <a:t>Dynamically exercise application’s runtime interfaces using injected data</a:t>
            </a:r>
          </a:p>
        </p:txBody>
      </p:sp>
      <p:grpSp>
        <p:nvGrpSpPr>
          <p:cNvPr id="5" name="Group 4">
            <a:extLst>
              <a:ext uri="{FF2B5EF4-FFF2-40B4-BE49-F238E27FC236}">
                <a16:creationId xmlns:a16="http://schemas.microsoft.com/office/drawing/2014/main" id="{5AA25BF7-CC80-4932-B28D-069FA84BE92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0FEFF9A-938C-4AA2-99A7-122EAF06BC6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F40450B-BA07-4CA9-9EC5-D4D16804B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3ABD22-A09A-4062-8253-BD02D943D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AA5096E-1D6A-4CA7-999F-7F1D02D46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57A9E54-55F9-44B3-A418-A4D07A44718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AF2F3F-DFB5-4CA7-AE7A-462416BF2F4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3C7DB2F8-B134-8C8B-A43F-23FD2BB43A2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125</a:t>
            </a:fld>
            <a:endParaRPr lang="en" dirty="0"/>
          </a:p>
        </p:txBody>
      </p:sp>
    </p:spTree>
    <p:extLst>
      <p:ext uri="{BB962C8B-B14F-4D97-AF65-F5344CB8AC3E}">
        <p14:creationId xmlns:p14="http://schemas.microsoft.com/office/powerpoint/2010/main" val="34231882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653781"/>
            <a:ext cx="4773168" cy="183593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DAST tools can use complex combinations of invalid input via fuzzing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multiple layers of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 tool like OWASP Zed Proxy or OWASP ZAP is an example (</a:t>
            </a:r>
            <a:r>
              <a:rPr lang="en-US" sz="1350" dirty="0">
                <a:solidFill>
                  <a:schemeClr val="bg1"/>
                </a:solidFill>
                <a:latin typeface="+mn-lt"/>
                <a:hlinkClick r:id="rId3">
                  <a:extLst>
                    <a:ext uri="{A12FA001-AC4F-418D-AE19-62706E023703}">
                      <ahyp:hlinkClr xmlns:ahyp="http://schemas.microsoft.com/office/drawing/2018/hyperlinkcolor" val="tx"/>
                    </a:ext>
                  </a:extLst>
                </a:hlinkClick>
              </a:rPr>
              <a:t>https://www.zaproxy.org/</a:t>
            </a:r>
            <a:r>
              <a:rPr lang="en-US" sz="1350" dirty="0">
                <a:solidFill>
                  <a:schemeClr val="bg1"/>
                </a:solidFill>
                <a:latin typeface="+mn-lt"/>
              </a:rPr>
              <a:t>)</a:t>
            </a:r>
          </a:p>
        </p:txBody>
      </p:sp>
      <p:grpSp>
        <p:nvGrpSpPr>
          <p:cNvPr id="5" name="Group 4">
            <a:extLst>
              <a:ext uri="{FF2B5EF4-FFF2-40B4-BE49-F238E27FC236}">
                <a16:creationId xmlns:a16="http://schemas.microsoft.com/office/drawing/2014/main" id="{9066E48D-A54B-4A0C-BA38-4BBB1BBCD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081F37D-AFA1-48C0-91EA-F69F984091C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02B4FF3F-2637-4192-9A9B-BE8ACA5FF6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5861360-0405-48DA-B22C-6D7B8272B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328DCF6-168C-46D4-88CA-B41AE597E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17456D6-080A-4E5B-84EC-2FDA0CD9897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6FDF46-5280-43BE-A748-C2136E8BD4D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C25D3F5F-123B-45EB-6609-E31AD0A3FC4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126</a:t>
            </a:fld>
            <a:endParaRPr lang="en" dirty="0"/>
          </a:p>
        </p:txBody>
      </p:sp>
    </p:spTree>
    <p:extLst>
      <p:ext uri="{BB962C8B-B14F-4D97-AF65-F5344CB8AC3E}">
        <p14:creationId xmlns:p14="http://schemas.microsoft.com/office/powerpoint/2010/main" val="20861927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Two types – passive scan and active scan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Passive scan less aggressive and minimizes use of fuzzing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As a result, not as robust in its ability to find exposure but also takes less time to run</a:t>
            </a:r>
          </a:p>
        </p:txBody>
      </p:sp>
      <p:grpSp>
        <p:nvGrpSpPr>
          <p:cNvPr id="5" name="Group 4">
            <a:extLst>
              <a:ext uri="{FF2B5EF4-FFF2-40B4-BE49-F238E27FC236}">
                <a16:creationId xmlns:a16="http://schemas.microsoft.com/office/drawing/2014/main" id="{9E309143-C4E7-4EF5-A843-1A1D48615BC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2414D5FB-7237-45F3-99CC-32125A23F83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72B5FB7-D7F2-468C-9BE2-4D305A57D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D3E748-FDC8-466A-99AE-4159EA119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716DA47-19F3-4215-9FDF-8A61759F8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6003193-7909-4A00-936A-538BE2B13452}"/>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410EBF-BBE6-4432-AA8A-40BB6D7304C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AF01D562-D424-4E74-4E9B-7F69B2EBD1A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127</a:t>
            </a:fld>
            <a:endParaRPr lang="en" dirty="0"/>
          </a:p>
        </p:txBody>
      </p:sp>
    </p:spTree>
    <p:extLst>
      <p:ext uri="{BB962C8B-B14F-4D97-AF65-F5344CB8AC3E}">
        <p14:creationId xmlns:p14="http://schemas.microsoft.com/office/powerpoint/2010/main" val="39741435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that, passive scan can be good fit for CI/CD pipelines, especially those that look to push updates at a greater frequency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For the C (continuous) part, need flows to complete quickly</a:t>
            </a:r>
          </a:p>
        </p:txBody>
      </p:sp>
      <p:grpSp>
        <p:nvGrpSpPr>
          <p:cNvPr id="13" name="Group 12">
            <a:extLst>
              <a:ext uri="{FF2B5EF4-FFF2-40B4-BE49-F238E27FC236}">
                <a16:creationId xmlns:a16="http://schemas.microsoft.com/office/drawing/2014/main" id="{E18A7522-3907-4F6F-83A4-46843BE36F7F}"/>
              </a:ext>
            </a:extLst>
          </p:cNvPr>
          <p:cNvGrpSpPr/>
          <p:nvPr/>
        </p:nvGrpSpPr>
        <p:grpSpPr>
          <a:xfrm>
            <a:off x="472500" y="3375061"/>
            <a:ext cx="2116588" cy="616449"/>
            <a:chOff x="630000" y="4500081"/>
            <a:chExt cx="2822117" cy="821932"/>
          </a:xfrm>
        </p:grpSpPr>
        <p:sp>
          <p:nvSpPr>
            <p:cNvPr id="14" name="Arrow: Left 13">
              <a:extLst>
                <a:ext uri="{FF2B5EF4-FFF2-40B4-BE49-F238E27FC236}">
                  <a16:creationId xmlns:a16="http://schemas.microsoft.com/office/drawing/2014/main" id="{DF484F02-A16B-4BEC-AB47-610DC827AC66}"/>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5" name="Graphic 14" descr="Lock with solid fill">
              <a:extLst>
                <a:ext uri="{FF2B5EF4-FFF2-40B4-BE49-F238E27FC236}">
                  <a16:creationId xmlns:a16="http://schemas.microsoft.com/office/drawing/2014/main" id="{EC7ED6FD-6C9B-4464-B0CE-21526965B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6" name="Graphic 15" descr="Lock with solid fill">
              <a:extLst>
                <a:ext uri="{FF2B5EF4-FFF2-40B4-BE49-F238E27FC236}">
                  <a16:creationId xmlns:a16="http://schemas.microsoft.com/office/drawing/2014/main" id="{E9CE8920-B7B9-4D66-964E-5DEA84160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7" name="Graphic 16" descr="Lock with solid fill">
              <a:extLst>
                <a:ext uri="{FF2B5EF4-FFF2-40B4-BE49-F238E27FC236}">
                  <a16:creationId xmlns:a16="http://schemas.microsoft.com/office/drawing/2014/main" id="{78FD51C0-AB51-4711-AB80-963507E858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8" name="Straight Arrow Connector 17">
              <a:extLst>
                <a:ext uri="{FF2B5EF4-FFF2-40B4-BE49-F238E27FC236}">
                  <a16:creationId xmlns:a16="http://schemas.microsoft.com/office/drawing/2014/main" id="{6060C411-6814-43F9-8748-D02DF2583B6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645CD9-85F4-454D-98D1-433848AAD1C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F65BA40D-6E8F-3EF8-F832-3DC8292374A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128</a:t>
            </a:fld>
            <a:endParaRPr lang="en" dirty="0"/>
          </a:p>
        </p:txBody>
      </p:sp>
    </p:spTree>
    <p:extLst>
      <p:ext uri="{BB962C8B-B14F-4D97-AF65-F5344CB8AC3E}">
        <p14:creationId xmlns:p14="http://schemas.microsoft.com/office/powerpoint/2010/main" val="15981736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Active scans are more aggressive in their attack approach</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Make extensive use of fuzzing to elevate level of attack sophistication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Send multiple requests, continually altering request data to simulate attack payloads</a:t>
            </a:r>
          </a:p>
        </p:txBody>
      </p:sp>
      <p:grpSp>
        <p:nvGrpSpPr>
          <p:cNvPr id="5" name="Group 4">
            <a:extLst>
              <a:ext uri="{FF2B5EF4-FFF2-40B4-BE49-F238E27FC236}">
                <a16:creationId xmlns:a16="http://schemas.microsoft.com/office/drawing/2014/main" id="{68C560DB-27B0-4D1C-B4E9-E86B74ABFC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4FEE86E-5276-4C7E-9D2A-31A9CCD77D3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95AB761-AA19-4745-ABEF-74DAA8A0F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DD30B7-60EA-4B98-97B1-F23BAE505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62D4A2F-C6AF-420D-A4D5-F01365FFC0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C94357A-C391-4EF2-A876-CE8DFA86081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12927B-C6D8-4C85-A21F-6D5B1DF8C1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E45278D0-78B1-D4E2-3F27-2183BEC38DB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129</a:t>
            </a:fld>
            <a:endParaRPr lang="en" dirty="0"/>
          </a:p>
        </p:txBody>
      </p:sp>
    </p:spTree>
    <p:extLst>
      <p:ext uri="{BB962C8B-B14F-4D97-AF65-F5344CB8AC3E}">
        <p14:creationId xmlns:p14="http://schemas.microsoft.com/office/powerpoint/2010/main" val="160494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B9FB-E174-4962-A1D9-D4AF44787C66}"/>
              </a:ext>
            </a:extLst>
          </p:cNvPr>
          <p:cNvSpPr>
            <a:spLocks noGrp="1"/>
          </p:cNvSpPr>
          <p:nvPr>
            <p:ph type="title"/>
          </p:nvPr>
        </p:nvSpPr>
        <p:spPr/>
        <p:txBody>
          <a:bodyPr/>
          <a:lstStyle/>
          <a:p>
            <a:r>
              <a:rPr lang="en-US" dirty="0"/>
              <a:t>Common Approaches to Software Development</a:t>
            </a:r>
          </a:p>
        </p:txBody>
      </p:sp>
      <p:sp>
        <p:nvSpPr>
          <p:cNvPr id="3" name="Subtitle 2">
            <a:extLst>
              <a:ext uri="{FF2B5EF4-FFF2-40B4-BE49-F238E27FC236}">
                <a16:creationId xmlns:a16="http://schemas.microsoft.com/office/drawing/2014/main" id="{35D410FA-2971-45DC-B24D-C20136620A0D}"/>
              </a:ext>
            </a:extLst>
          </p:cNvPr>
          <p:cNvSpPr>
            <a:spLocks noGrp="1"/>
          </p:cNvSpPr>
          <p:nvPr>
            <p:ph type="subTitle" idx="1"/>
          </p:nvPr>
        </p:nvSpPr>
        <p:spPr/>
        <p:txBody>
          <a:bodyPr/>
          <a:lstStyle/>
          <a:p>
            <a:pPr marL="514350" indent="-285750">
              <a:buFont typeface="Arial" panose="020B0604020202020204" pitchFamily="34" charset="0"/>
              <a:buChar char="•"/>
            </a:pPr>
            <a:r>
              <a:rPr lang="en-US" dirty="0"/>
              <a:t>Waterfall</a:t>
            </a:r>
          </a:p>
          <a:p>
            <a:pPr marL="514350" indent="-285750">
              <a:buFont typeface="Arial" panose="020B0604020202020204" pitchFamily="34" charset="0"/>
              <a:buChar char="•"/>
            </a:pPr>
            <a:r>
              <a:rPr lang="en-US" dirty="0"/>
              <a:t>Iterative</a:t>
            </a:r>
          </a:p>
        </p:txBody>
      </p:sp>
      <p:sp>
        <p:nvSpPr>
          <p:cNvPr id="4" name="Slide Number Placeholder 3">
            <a:extLst>
              <a:ext uri="{FF2B5EF4-FFF2-40B4-BE49-F238E27FC236}">
                <a16:creationId xmlns:a16="http://schemas.microsoft.com/office/drawing/2014/main" id="{A4F81887-25BA-4036-B4A6-1E10EF2B7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7817865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make use of a technique called “spidering”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Allows the scan to crawl a site or service to simulate sequenced or multi-level attacks (stateful attacks)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be very effective in securing a site or service but also takes much longer to execute (due to added complexity and sophistication)</a:t>
            </a:r>
          </a:p>
        </p:txBody>
      </p:sp>
      <p:grpSp>
        <p:nvGrpSpPr>
          <p:cNvPr id="5" name="Group 4">
            <a:extLst>
              <a:ext uri="{FF2B5EF4-FFF2-40B4-BE49-F238E27FC236}">
                <a16:creationId xmlns:a16="http://schemas.microsoft.com/office/drawing/2014/main" id="{7FB6E79E-E9EE-465C-A58B-3399F7399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8A471FB0-B0F1-47CC-950C-149202EB4D0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88C1CF4-CB3B-49A8-91C9-FD75D4230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754DAFA-D5C8-4AD4-AEF5-CCB13D746C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2A3C4580-5EE5-4345-A14D-49A653998C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D032115C-CA59-4186-B9CB-41C02FEDC61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394AE4-3F55-46CC-8092-06E75ED8961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9EDE3152-B7B3-9A3A-574A-80DE0CC80BA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130</a:t>
            </a:fld>
            <a:endParaRPr lang="en" dirty="0"/>
          </a:p>
        </p:txBody>
      </p:sp>
    </p:spTree>
    <p:extLst>
      <p:ext uri="{BB962C8B-B14F-4D97-AF65-F5344CB8AC3E}">
        <p14:creationId xmlns:p14="http://schemas.microsoft.com/office/powerpoint/2010/main" val="22779929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its more aggressive nature, should only be executed against owned sites and in a sandboxed environment (risky)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active scans are scheduled to occur out-of-band on a regular basis (weekly, nightly, etc.)</a:t>
            </a:r>
          </a:p>
        </p:txBody>
      </p:sp>
      <p:grpSp>
        <p:nvGrpSpPr>
          <p:cNvPr id="5" name="Group 4">
            <a:extLst>
              <a:ext uri="{FF2B5EF4-FFF2-40B4-BE49-F238E27FC236}">
                <a16:creationId xmlns:a16="http://schemas.microsoft.com/office/drawing/2014/main" id="{D2A22CF6-41A4-40BC-9DA9-AF88A99B6E8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D1ECDBD8-C67A-4B78-A7CA-70B1A35E04B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847D7FBF-BE8D-46FE-8B42-058A739F86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2EA487F-02DC-443B-941D-156B7282C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A2A252F6-276C-4E45-B8F0-9A325AF01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C5EF4B6A-02FD-42E3-A429-89F15E24573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7594A2-5985-4C3E-A3BE-B5673453A7A2}"/>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378A5EE7-F56F-A979-F910-5E54200460B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131</a:t>
            </a:fld>
            <a:endParaRPr lang="en" dirty="0"/>
          </a:p>
        </p:txBody>
      </p:sp>
    </p:spTree>
    <p:extLst>
      <p:ext uri="{BB962C8B-B14F-4D97-AF65-F5344CB8AC3E}">
        <p14:creationId xmlns:p14="http://schemas.microsoft.com/office/powerpoint/2010/main" val="10509992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the automated scans, traditional functional test scripts and manual testing may be used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Should include security-focused testing as well (or in separate PEN testing)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Tests should be informed by prioritized set of vulnerabilities identified during threat modeling</a:t>
            </a:r>
          </a:p>
        </p:txBody>
      </p:sp>
      <p:grpSp>
        <p:nvGrpSpPr>
          <p:cNvPr id="5" name="Group 4">
            <a:extLst>
              <a:ext uri="{FF2B5EF4-FFF2-40B4-BE49-F238E27FC236}">
                <a16:creationId xmlns:a16="http://schemas.microsoft.com/office/drawing/2014/main" id="{3C3868BE-24A8-4C13-9FA8-74F95B3DD2A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2B78CE9-95A1-45EF-A4D1-573AC19FE25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5D39C4C-97BB-4491-B1BA-E25037F33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1033FF6-066F-4712-A733-E77623575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43B1FEC-EE5D-4D86-A70B-0864EFEC6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5B90ABD3-720D-4E0C-9CA5-5BE059460FC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B5898F-5449-4DA9-ADC0-EC2D12D0CDF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C64A7DAD-0087-749B-89C3-FFC678295E8C}"/>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132</a:t>
            </a:fld>
            <a:endParaRPr lang="en" dirty="0"/>
          </a:p>
        </p:txBody>
      </p:sp>
    </p:spTree>
    <p:extLst>
      <p:ext uri="{BB962C8B-B14F-4D97-AF65-F5344CB8AC3E}">
        <p14:creationId xmlns:p14="http://schemas.microsoft.com/office/powerpoint/2010/main" val="11957468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Which type of dynamic scan (passive or active) is more effective,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4" name="Slide Number Placeholder 4">
            <a:extLst>
              <a:ext uri="{FF2B5EF4-FFF2-40B4-BE49-F238E27FC236}">
                <a16:creationId xmlns:a16="http://schemas.microsoft.com/office/drawing/2014/main" id="{140AD412-BA7C-093C-B068-E70D1A115A9F}"/>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133</a:t>
            </a:fld>
            <a:endParaRPr lang="en" dirty="0">
              <a:latin typeface="+mn-lt"/>
            </a:endParaRPr>
          </a:p>
        </p:txBody>
      </p:sp>
    </p:spTree>
    <p:extLst>
      <p:ext uri="{BB962C8B-B14F-4D97-AF65-F5344CB8AC3E}">
        <p14:creationId xmlns:p14="http://schemas.microsoft.com/office/powerpoint/2010/main" val="10264437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Software confirmed ready for release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deployed to a pre-prod environment (like staging)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include automated “smoke” testing</a:t>
            </a:r>
          </a:p>
        </p:txBody>
      </p:sp>
      <p:grpSp>
        <p:nvGrpSpPr>
          <p:cNvPr id="5" name="Group 4">
            <a:extLst>
              <a:ext uri="{FF2B5EF4-FFF2-40B4-BE49-F238E27FC236}">
                <a16:creationId xmlns:a16="http://schemas.microsoft.com/office/drawing/2014/main" id="{0DFB867E-21C2-43F7-8D66-720D35C5F3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B3BBC10-51F7-429B-966C-32F34C74458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24EB4864-54A9-4F03-87AE-F8A91521DB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859CED-61F3-46D1-B743-5DA504E03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E5D5120-5EDA-474A-9486-D27F3BF8A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5C55B64-D351-48F6-9AD1-AA8C14ABD84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8C10D0-D05D-4F21-8220-9938C9B33BF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B68799B1-DB18-75E4-1162-20B20F1A386C}"/>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134</a:t>
            </a:fld>
            <a:endParaRPr lang="en" dirty="0"/>
          </a:p>
        </p:txBody>
      </p:sp>
    </p:spTree>
    <p:extLst>
      <p:ext uri="{BB962C8B-B14F-4D97-AF65-F5344CB8AC3E}">
        <p14:creationId xmlns:p14="http://schemas.microsoft.com/office/powerpoint/2010/main" val="22790995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This phase may also include security-specific scans as a “last mile”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SAST, SCA, and DAST scans may be repeated in this environment as a double-check</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Port scans can also be used (depending on how closely this env matches prod) to help validate exposure at network communication layer</a:t>
            </a:r>
          </a:p>
        </p:txBody>
      </p:sp>
      <p:grpSp>
        <p:nvGrpSpPr>
          <p:cNvPr id="5" name="Group 4">
            <a:extLst>
              <a:ext uri="{FF2B5EF4-FFF2-40B4-BE49-F238E27FC236}">
                <a16:creationId xmlns:a16="http://schemas.microsoft.com/office/drawing/2014/main" id="{6AB27EDA-1791-4535-8FAD-81A14D46A6F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6589E33-481E-4EB0-BFA1-477B4409BCF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1D45139-6943-4F77-902E-7F77062E7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75EC559-E664-4884-9F85-1FC2EB288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1D11BD94-DCB7-45BA-9546-C54F2A85F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7791717-63F4-407C-8241-517223F5C67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A54E11-95C1-437B-8533-FEAFFDA9940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60AB882A-F6F9-E468-485E-90CD9423689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135</a:t>
            </a:fld>
            <a:endParaRPr lang="en" dirty="0"/>
          </a:p>
        </p:txBody>
      </p:sp>
    </p:spTree>
    <p:extLst>
      <p:ext uri="{BB962C8B-B14F-4D97-AF65-F5344CB8AC3E}">
        <p14:creationId xmlns:p14="http://schemas.microsoft.com/office/powerpoint/2010/main" val="23549665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Additionally, this stage can utilize application logging as a type of validation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a unique opportunity to confirm correct sanitization of log detail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Also, can include verification of specific </a:t>
            </a:r>
            <a:r>
              <a:rPr lang="en-US" sz="1350" dirty="0" err="1">
                <a:solidFill>
                  <a:schemeClr val="bg1"/>
                </a:solidFill>
                <a:latin typeface="+mn-lt"/>
              </a:rPr>
              <a:t>AuthN</a:t>
            </a:r>
            <a:r>
              <a:rPr lang="en-US" sz="1350" dirty="0">
                <a:solidFill>
                  <a:schemeClr val="bg1"/>
                </a:solidFill>
                <a:latin typeface="+mn-lt"/>
              </a:rPr>
              <a:t>/</a:t>
            </a:r>
            <a:r>
              <a:rPr lang="en-US" sz="1350" dirty="0" err="1">
                <a:solidFill>
                  <a:schemeClr val="bg1"/>
                </a:solidFill>
                <a:latin typeface="+mn-lt"/>
              </a:rPr>
              <a:t>AuthZ</a:t>
            </a:r>
            <a:r>
              <a:rPr lang="en-US" sz="1350" dirty="0">
                <a:solidFill>
                  <a:schemeClr val="bg1"/>
                </a:solidFill>
                <a:latin typeface="+mn-lt"/>
              </a:rPr>
              <a:t> controls prior to a prod release</a:t>
            </a:r>
          </a:p>
        </p:txBody>
      </p:sp>
      <p:grpSp>
        <p:nvGrpSpPr>
          <p:cNvPr id="5" name="Group 4">
            <a:extLst>
              <a:ext uri="{FF2B5EF4-FFF2-40B4-BE49-F238E27FC236}">
                <a16:creationId xmlns:a16="http://schemas.microsoft.com/office/drawing/2014/main" id="{B17223DD-EC31-4CE3-AE65-40BD5A4C7D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BBED971-AEF5-4CC6-8382-625745452C7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9C69675-2272-4D8D-B5C8-C34307E615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08312F9-4797-4EF3-A63B-A895A8EA4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4917D303-336D-4C70-BA29-3B952ACB4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1D26E1B-8B2E-4997-AD85-BF2F0FA0121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EA3478-E87B-43F8-985C-36668BBAFE0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EA38935A-AE18-35DD-794B-24919AAFCEAD}"/>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136</a:t>
            </a:fld>
            <a:endParaRPr lang="en" dirty="0"/>
          </a:p>
        </p:txBody>
      </p:sp>
    </p:spTree>
    <p:extLst>
      <p:ext uri="{BB962C8B-B14F-4D97-AF65-F5344CB8AC3E}">
        <p14:creationId xmlns:p14="http://schemas.microsoft.com/office/powerpoint/2010/main" val="39205282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other types of security checks (besides rerunning SAST, SCA, and DAST scans) are effective as part of the Release phase?</a:t>
            </a:r>
          </a:p>
          <a:p>
            <a:pPr algn="ctr"/>
            <a:endParaRPr lang="en-US" sz="2100" dirty="0">
              <a:solidFill>
                <a:srgbClr val="575757"/>
              </a:solidFill>
            </a:endParaRPr>
          </a:p>
          <a:p>
            <a:pPr algn="ctr"/>
            <a:r>
              <a:rPr lang="en-US" sz="2100" dirty="0">
                <a:solidFill>
                  <a:srgbClr val="575757"/>
                </a:solidFill>
              </a:rPr>
              <a:t>Type your answer in chat</a:t>
            </a:r>
          </a:p>
        </p:txBody>
      </p:sp>
      <p:sp>
        <p:nvSpPr>
          <p:cNvPr id="4" name="Slide Number Placeholder 4">
            <a:extLst>
              <a:ext uri="{FF2B5EF4-FFF2-40B4-BE49-F238E27FC236}">
                <a16:creationId xmlns:a16="http://schemas.microsoft.com/office/drawing/2014/main" id="{B495ECC8-7AE1-A930-1E4B-244F754574F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137</a:t>
            </a:fld>
            <a:endParaRPr lang="en" dirty="0"/>
          </a:p>
        </p:txBody>
      </p:sp>
    </p:spTree>
    <p:extLst>
      <p:ext uri="{BB962C8B-B14F-4D97-AF65-F5344CB8AC3E}">
        <p14:creationId xmlns:p14="http://schemas.microsoft.com/office/powerpoint/2010/main" val="10605982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this stage, monitoring and alerting become paramount for capturing and notifying support of any security exposure “in the wild”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telemetry, and event detail become useful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Likely not everything will be found prior – ongoing vigilance is a must</a:t>
            </a:r>
          </a:p>
        </p:txBody>
      </p:sp>
      <p:grpSp>
        <p:nvGrpSpPr>
          <p:cNvPr id="5" name="Group 4">
            <a:extLst>
              <a:ext uri="{FF2B5EF4-FFF2-40B4-BE49-F238E27FC236}">
                <a16:creationId xmlns:a16="http://schemas.microsoft.com/office/drawing/2014/main" id="{2CA0CFC4-6107-4578-B9EF-745859D145B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52FB1B3-7497-4D30-953B-4C6AB403C5E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CD12146A-908F-4659-B5C2-39A0A38BA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200E3E-2B1A-4358-8621-7FA20235A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A6DD61F-F93B-4729-A3D6-5CCA23E87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8210A-BB50-437A-BAEC-C9165288DAB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91C423-A590-45F6-AB9B-4EF0624DCC8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2" name="Slide Number Placeholder 4">
            <a:extLst>
              <a:ext uri="{FF2B5EF4-FFF2-40B4-BE49-F238E27FC236}">
                <a16:creationId xmlns:a16="http://schemas.microsoft.com/office/drawing/2014/main" id="{6858A84E-C498-9490-77B3-9E5099BA4CEB}"/>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138</a:t>
            </a:fld>
            <a:endParaRPr lang="en" dirty="0"/>
          </a:p>
        </p:txBody>
      </p:sp>
    </p:spTree>
    <p:extLst>
      <p:ext uri="{BB962C8B-B14F-4D97-AF65-F5344CB8AC3E}">
        <p14:creationId xmlns:p14="http://schemas.microsoft.com/office/powerpoint/2010/main" val="28425250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When (not if) something happens, Root Cause Analysis (RCA) is important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Helps with understanding the why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help with identifying short-term workarounds (to stop the bleeding) and long-term fixes (for enhancement prioritization)</a:t>
            </a:r>
          </a:p>
        </p:txBody>
      </p:sp>
      <p:grpSp>
        <p:nvGrpSpPr>
          <p:cNvPr id="5" name="Group 4">
            <a:extLst>
              <a:ext uri="{FF2B5EF4-FFF2-40B4-BE49-F238E27FC236}">
                <a16:creationId xmlns:a16="http://schemas.microsoft.com/office/drawing/2014/main" id="{026973B9-F157-4B50-BE58-41F3AF5DDE4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1D6ABF7-E7FD-4681-BB4B-82046585BA9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49F012A-EC9C-4C39-81CC-4CD75AD2E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3800BA-B9EE-4363-B180-380722BC1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916DA23-27CC-4941-8A47-C9BD4EA13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FF52F6BE-D8C1-4F03-9ECC-80FA4375526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DF6328-E2C7-41E4-BE30-4D04A737720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AD3F0125-91F0-2C3B-23B2-371F30D1B65C}"/>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139</a:t>
            </a:fld>
            <a:endParaRPr lang="en" dirty="0"/>
          </a:p>
        </p:txBody>
      </p:sp>
    </p:spTree>
    <p:extLst>
      <p:ext uri="{BB962C8B-B14F-4D97-AF65-F5344CB8AC3E}">
        <p14:creationId xmlns:p14="http://schemas.microsoft.com/office/powerpoint/2010/main" val="61855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CF39-79E7-4BA5-A754-1A98664ABD11}"/>
              </a:ext>
            </a:extLst>
          </p:cNvPr>
          <p:cNvSpPr>
            <a:spLocks noGrp="1"/>
          </p:cNvSpPr>
          <p:nvPr>
            <p:ph type="title"/>
          </p:nvPr>
        </p:nvSpPr>
        <p:spPr/>
        <p:txBody>
          <a:bodyPr/>
          <a:lstStyle/>
          <a:p>
            <a:r>
              <a:rPr lang="en-US" dirty="0"/>
              <a:t>Waterfall Software Development</a:t>
            </a:r>
          </a:p>
        </p:txBody>
      </p:sp>
      <p:sp>
        <p:nvSpPr>
          <p:cNvPr id="3" name="Subtitle 2">
            <a:extLst>
              <a:ext uri="{FF2B5EF4-FFF2-40B4-BE49-F238E27FC236}">
                <a16:creationId xmlns:a16="http://schemas.microsoft.com/office/drawing/2014/main" id="{846F9625-506C-4083-A6A7-DBF851A0F7A9}"/>
              </a:ext>
            </a:extLst>
          </p:cNvPr>
          <p:cNvSpPr>
            <a:spLocks noGrp="1"/>
          </p:cNvSpPr>
          <p:nvPr>
            <p:ph type="subTitle" idx="1"/>
          </p:nvPr>
        </p:nvSpPr>
        <p:spPr/>
        <p:txBody>
          <a:bodyPr/>
          <a:lstStyle/>
          <a:p>
            <a:r>
              <a:rPr lang="en-US" dirty="0"/>
              <a:t>A sequential development process that flows like a waterfall through all phases of a project (requirements, design, implementation, testing, and deployment for example), with each phase completely wrapping up before the next phase begins.</a:t>
            </a:r>
          </a:p>
          <a:p>
            <a:endParaRPr lang="en-US" dirty="0"/>
          </a:p>
          <a:p>
            <a:r>
              <a:rPr lang="en-US" dirty="0"/>
              <a:t>Key aspects:</a:t>
            </a:r>
          </a:p>
          <a:p>
            <a:pPr marL="514350" indent="-285750">
              <a:buClrTx/>
              <a:buSzPct val="100000"/>
              <a:buFont typeface="Arial" panose="020B0604020202020204" pitchFamily="34" charset="0"/>
              <a:buChar char="●"/>
            </a:pPr>
            <a:r>
              <a:rPr lang="en-US" dirty="0"/>
              <a:t>Majority of research done up front</a:t>
            </a:r>
          </a:p>
          <a:p>
            <a:pPr marL="514350" indent="-285750">
              <a:buClrTx/>
              <a:buSzPct val="100000"/>
              <a:buFont typeface="Arial" panose="020B0604020202020204" pitchFamily="34" charset="0"/>
              <a:buChar char="●"/>
            </a:pPr>
            <a:r>
              <a:rPr lang="en-US" dirty="0"/>
              <a:t>More accurate time estimates</a:t>
            </a:r>
          </a:p>
          <a:p>
            <a:pPr marL="514350" indent="-285750">
              <a:buClrTx/>
              <a:buSzPct val="100000"/>
              <a:buFont typeface="Arial" panose="020B0604020202020204" pitchFamily="34" charset="0"/>
              <a:buChar char="●"/>
            </a:pPr>
            <a:r>
              <a:rPr lang="en-US" dirty="0"/>
              <a:t>More predictable release date</a:t>
            </a:r>
          </a:p>
          <a:p>
            <a:pPr marL="514350" indent="-285750">
              <a:buFont typeface="Arial" panose="020B0604020202020204" pitchFamily="34" charset="0"/>
              <a:buChar char="•"/>
            </a:pPr>
            <a:endParaRPr lang="en-US" dirty="0"/>
          </a:p>
          <a:p>
            <a:pPr marL="228600" indent="0"/>
            <a:r>
              <a:rPr lang="en-US" dirty="0"/>
              <a:t>Cons:</a:t>
            </a:r>
          </a:p>
          <a:p>
            <a:pPr marL="514350" indent="-285750">
              <a:buClrTx/>
              <a:buSzPct val="100000"/>
              <a:buFont typeface="Arial" panose="020B0604020202020204" pitchFamily="34" charset="0"/>
              <a:buChar char="●"/>
            </a:pPr>
            <a:r>
              <a:rPr lang="en-US" dirty="0"/>
              <a:t>Process is brittle – can’t pivot easily in terms of changing requirements</a:t>
            </a:r>
          </a:p>
          <a:p>
            <a:pPr marL="514350" indent="-285750">
              <a:buClrTx/>
              <a:buSzPct val="100000"/>
              <a:buFont typeface="Arial" panose="020B0604020202020204" pitchFamily="34" charset="0"/>
              <a:buChar char="●"/>
            </a:pPr>
            <a:r>
              <a:rPr lang="en-US" dirty="0"/>
              <a:t>Long lead times – difficult to respond to rapid business evolution</a:t>
            </a:r>
          </a:p>
          <a:p>
            <a:pPr marL="514350" indent="-285750">
              <a:buFont typeface="Arial" panose="020B0604020202020204" pitchFamily="34" charset="0"/>
              <a:buChar char="•"/>
            </a:pPr>
            <a:endParaRPr lang="en-US" dirty="0"/>
          </a:p>
          <a:p>
            <a:pPr marL="228600" indent="0"/>
            <a:r>
              <a:rPr lang="en-US" dirty="0"/>
              <a:t>Tools:</a:t>
            </a:r>
          </a:p>
          <a:p>
            <a:pPr marL="514350" indent="-285750">
              <a:buClrTx/>
              <a:buSzPct val="100000"/>
              <a:buFont typeface="Arial" panose="020B0604020202020204" pitchFamily="34" charset="0"/>
              <a:buChar char="●"/>
            </a:pPr>
            <a:r>
              <a:rPr lang="en-US" dirty="0"/>
              <a:t>Commonly use Gantt charts to track projects, subtasks and dependencies</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61CA049-0229-4349-8788-D8F32E250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089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Preceding detail can feed dashboards or reports to help stakeholders visualize the security posture of the system and org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can also be used to satisfy auditing requirements (depending on the industry)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Key Performance Indicators (KPIs) can be used to measure</a:t>
            </a:r>
          </a:p>
        </p:txBody>
      </p:sp>
      <p:grpSp>
        <p:nvGrpSpPr>
          <p:cNvPr id="5" name="Group 4">
            <a:extLst>
              <a:ext uri="{FF2B5EF4-FFF2-40B4-BE49-F238E27FC236}">
                <a16:creationId xmlns:a16="http://schemas.microsoft.com/office/drawing/2014/main" id="{0DBB14B7-D719-440D-8C28-B663045136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6501B010-3072-437E-ABF9-0762470820A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0470E65-5E7A-437D-9DF8-0C9950F75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B30A1EA-D1B1-403A-BD71-B5D33F8A3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CE1440BA-51D8-4A5F-AF07-8E7BA3A0D4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BCA3F85-12CF-4613-861F-FEE388CCD869}"/>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97AEE6-4AA1-487F-BC5D-9660B31E1A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9DFB584A-85EB-8D67-7CB7-48356E8C1F8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140</a:t>
            </a:fld>
            <a:endParaRPr lang="en" dirty="0"/>
          </a:p>
        </p:txBody>
      </p:sp>
    </p:spTree>
    <p:extLst>
      <p:ext uri="{BB962C8B-B14F-4D97-AF65-F5344CB8AC3E}">
        <p14:creationId xmlns:p14="http://schemas.microsoft.com/office/powerpoint/2010/main" val="22933368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Number of security-related tickets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Build or release delays caused by security alerts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Mean time to compliance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These can all help support the Continuous Improvement function in the area of security focus</a:t>
            </a:r>
          </a:p>
        </p:txBody>
      </p:sp>
      <p:grpSp>
        <p:nvGrpSpPr>
          <p:cNvPr id="5" name="Group 4">
            <a:extLst>
              <a:ext uri="{FF2B5EF4-FFF2-40B4-BE49-F238E27FC236}">
                <a16:creationId xmlns:a16="http://schemas.microsoft.com/office/drawing/2014/main" id="{606D186C-4321-46DD-BE00-70C3766F8D8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4862DE2D-45AA-4A9A-B933-959C7507D90A}"/>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71BD310-E7AD-45AB-AAC0-9273272C43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6ED3C9D-3EFD-4EAA-8C00-7AA65491B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6D2BA7C-02E3-4E02-B2C9-051F45FCB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05A15-DA05-494C-A966-CB36DF232A6D}"/>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8BEB2B-C5A0-42E1-BE57-3A00955BB69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D728672-DBE8-4171-AD58-C6F80FE6072A}"/>
              </a:ext>
            </a:extLst>
          </p:cNvPr>
          <p:cNvSpPr txBox="1"/>
          <p:nvPr/>
        </p:nvSpPr>
        <p:spPr>
          <a:xfrm>
            <a:off x="3787654" y="1120837"/>
            <a:ext cx="242088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Examples</a:t>
            </a:r>
          </a:p>
        </p:txBody>
      </p:sp>
      <p:sp>
        <p:nvSpPr>
          <p:cNvPr id="4" name="Slide Number Placeholder 4">
            <a:extLst>
              <a:ext uri="{FF2B5EF4-FFF2-40B4-BE49-F238E27FC236}">
                <a16:creationId xmlns:a16="http://schemas.microsoft.com/office/drawing/2014/main" id="{91190818-AFCE-DCB6-83BA-0FCFFBE2268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141</a:t>
            </a:fld>
            <a:endParaRPr lang="en" dirty="0"/>
          </a:p>
        </p:txBody>
      </p:sp>
    </p:spTree>
    <p:extLst>
      <p:ext uri="{BB962C8B-B14F-4D97-AF65-F5344CB8AC3E}">
        <p14:creationId xmlns:p14="http://schemas.microsoft.com/office/powerpoint/2010/main" val="22815477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523549"/>
            <a:ext cx="4773168" cy="209640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One additional layer of protection that a company can employ involves security bug “bounty hunters”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Ethical hackers that can be paid to independently attempt to attack a site or system</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result in a set of reports on uncovered vulnerabilities and recommended remediations</a:t>
            </a:r>
          </a:p>
        </p:txBody>
      </p:sp>
      <p:grpSp>
        <p:nvGrpSpPr>
          <p:cNvPr id="5" name="Group 4">
            <a:extLst>
              <a:ext uri="{FF2B5EF4-FFF2-40B4-BE49-F238E27FC236}">
                <a16:creationId xmlns:a16="http://schemas.microsoft.com/office/drawing/2014/main" id="{6C96698D-5E9F-48FC-963A-11825A4EDE4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9810F50-5C77-4970-8F8D-6DB14478115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24765152-09BF-4ABC-ACCF-947ACDA37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04712E2-7B5C-4872-ADFD-933ACC341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A2F9F217-2421-4091-9120-50FE51D0D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DD8806E-CBBA-4D46-8634-331299CE1C35}"/>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780DE4-8D9D-4A45-940C-7D9CB32A4D3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DEE6EC3F-EE33-81C2-B51E-EF6490BF735F}"/>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142</a:t>
            </a:fld>
            <a:endParaRPr lang="en" dirty="0"/>
          </a:p>
        </p:txBody>
      </p:sp>
    </p:spTree>
    <p:extLst>
      <p:ext uri="{BB962C8B-B14F-4D97-AF65-F5344CB8AC3E}">
        <p14:creationId xmlns:p14="http://schemas.microsoft.com/office/powerpoint/2010/main" val="38055237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592173"/>
            <a:ext cx="6210728" cy="19591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one Key Performance Indicator (KPI) or metric you would recommend using (or have used) to evaluate the security posture of a system running in production?</a:t>
            </a:r>
          </a:p>
          <a:p>
            <a:pPr algn="ctr"/>
            <a:endParaRPr lang="en-US" sz="2100" dirty="0">
              <a:solidFill>
                <a:srgbClr val="575757"/>
              </a:solidFill>
            </a:endParaRPr>
          </a:p>
          <a:p>
            <a:pPr algn="ctr"/>
            <a:r>
              <a:rPr lang="en-US" sz="2100" dirty="0">
                <a:solidFill>
                  <a:srgbClr val="575757"/>
                </a:solidFill>
              </a:rPr>
              <a:t>Type your answer in chat</a:t>
            </a:r>
          </a:p>
        </p:txBody>
      </p:sp>
      <p:sp>
        <p:nvSpPr>
          <p:cNvPr id="4" name="Slide Number Placeholder 4">
            <a:extLst>
              <a:ext uri="{FF2B5EF4-FFF2-40B4-BE49-F238E27FC236}">
                <a16:creationId xmlns:a16="http://schemas.microsoft.com/office/drawing/2014/main" id="{C4E8C3C8-C230-E738-9F9F-908E50CE9A0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143</a:t>
            </a:fld>
            <a:endParaRPr lang="en" dirty="0"/>
          </a:p>
        </p:txBody>
      </p:sp>
    </p:spTree>
    <p:extLst>
      <p:ext uri="{BB962C8B-B14F-4D97-AF65-F5344CB8AC3E}">
        <p14:creationId xmlns:p14="http://schemas.microsoft.com/office/powerpoint/2010/main" val="12193862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SAST</a:t>
            </a:r>
            <a:endParaRPr dirty="0"/>
          </a:p>
        </p:txBody>
      </p:sp>
      <p:sp>
        <p:nvSpPr>
          <p:cNvPr id="377" name="Google Shape;377;p51"/>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 aware that SAST tools have the propensity for false positives (depending on tooling employed)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may err on the side of caution with security scans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Might require that an organization customize the tool to more accurately report on environment and application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Otherwise, teams run the risk of wasting time on non-value add activities, impeding “frictionless security”</a:t>
            </a:r>
          </a:p>
        </p:txBody>
      </p:sp>
      <p:grpSp>
        <p:nvGrpSpPr>
          <p:cNvPr id="5" name="Group 4">
            <a:extLst>
              <a:ext uri="{FF2B5EF4-FFF2-40B4-BE49-F238E27FC236}">
                <a16:creationId xmlns:a16="http://schemas.microsoft.com/office/drawing/2014/main" id="{06BA79D4-3882-449D-9DA5-68A72C39AE2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C923CFDE-62C4-4F45-AE6E-B8F3E11C1989}"/>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8062C1-E577-4823-8653-6D00E881D8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F8B91A4-4046-4F52-ADDC-3BD6FDE0B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0C6997E-F4EE-4974-9C99-DC5C75885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2A55FA3-A325-4AC8-AA74-58C6140E0931}"/>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F60586-BA29-4C07-A63F-C64EE61805A0}"/>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DA5AEAAB-6117-7120-6241-83048DBCF918}"/>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144</a:t>
            </a:fld>
            <a:endParaRPr lang="en" dirty="0"/>
          </a:p>
        </p:txBody>
      </p:sp>
    </p:spTree>
    <p:extLst>
      <p:ext uri="{BB962C8B-B14F-4D97-AF65-F5344CB8AC3E}">
        <p14:creationId xmlns:p14="http://schemas.microsoft.com/office/powerpoint/2010/main" val="191901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Containers</a:t>
            </a:r>
            <a:endParaRPr dirty="0"/>
          </a:p>
        </p:txBody>
      </p:sp>
      <p:sp>
        <p:nvSpPr>
          <p:cNvPr id="377" name="Google Shape;377;p51"/>
          <p:cNvSpPr txBox="1"/>
          <p:nvPr/>
        </p:nvSpPr>
        <p:spPr>
          <a:xfrm>
            <a:off x="3821954" y="1334762"/>
            <a:ext cx="4773168" cy="2473977"/>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If application profile includes containers or container orchestration (k8s), additional consideration required relative to security of images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Aqua (</a:t>
            </a:r>
            <a:r>
              <a:rPr lang="en-US" sz="1350" dirty="0">
                <a:solidFill>
                  <a:schemeClr val="bg1"/>
                </a:solidFill>
                <a:latin typeface="+mn-lt"/>
                <a:hlinkClick r:id="rId3">
                  <a:extLst>
                    <a:ext uri="{A12FA001-AC4F-418D-AE19-62706E023703}">
                      <ahyp:hlinkClr xmlns:ahyp="http://schemas.microsoft.com/office/drawing/2018/hyperlinkcolor" val="tx"/>
                    </a:ext>
                  </a:extLst>
                </a:hlinkClick>
              </a:rPr>
              <a:t>https://www.aquasec.com/</a:t>
            </a:r>
            <a:r>
              <a:rPr lang="en-US" sz="1350" dirty="0">
                <a:solidFill>
                  <a:schemeClr val="bg1"/>
                </a:solidFill>
                <a:latin typeface="+mn-lt"/>
              </a:rPr>
              <a:t>) and Prisma Cloud (</a:t>
            </a:r>
            <a:r>
              <a:rPr lang="en-US" sz="1350" dirty="0">
                <a:solidFill>
                  <a:schemeClr val="bg1"/>
                </a:solidFill>
                <a:latin typeface="+mn-lt"/>
                <a:hlinkClick r:id="rId4">
                  <a:extLst>
                    <a:ext uri="{A12FA001-AC4F-418D-AE19-62706E023703}">
                      <ahyp:hlinkClr xmlns:ahyp="http://schemas.microsoft.com/office/drawing/2018/hyperlinkcolor" val="tx"/>
                    </a:ext>
                  </a:extLst>
                </a:hlinkClick>
              </a:rPr>
              <a:t>https://docs.paloaltonetworks.com/prisma/prisma-cloud/</a:t>
            </a:r>
            <a:r>
              <a:rPr lang="en-US" sz="1350" dirty="0">
                <a:solidFill>
                  <a:schemeClr val="bg1"/>
                </a:solidFill>
                <a:latin typeface="+mn-lt"/>
              </a:rPr>
              <a:t>) can help with scanning of container images</a:t>
            </a:r>
          </a:p>
        </p:txBody>
      </p:sp>
      <p:grpSp>
        <p:nvGrpSpPr>
          <p:cNvPr id="5" name="Group 4">
            <a:extLst>
              <a:ext uri="{FF2B5EF4-FFF2-40B4-BE49-F238E27FC236}">
                <a16:creationId xmlns:a16="http://schemas.microsoft.com/office/drawing/2014/main" id="{D60D8A82-F390-4205-AF03-F94AACFD3D6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AD1AA155-9309-4A70-AF8F-8268095B0C4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A68B3B0-B85E-43DD-B3C2-4A6EF9C48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CB454A7D-6E5D-4B5B-97F1-29FD620F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79F302EC-CB33-4CFB-AD4A-C05C049F1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0837949-D59B-41DD-91E3-629CCBD6DC4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6CD7B6-7072-4F64-8278-F48F1DC0C17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2D7AC9EA-8A71-6B1F-F9A5-15B0C565A89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145</a:t>
            </a:fld>
            <a:endParaRPr lang="en" dirty="0"/>
          </a:p>
        </p:txBody>
      </p:sp>
    </p:spTree>
    <p:extLst>
      <p:ext uri="{BB962C8B-B14F-4D97-AF65-F5344CB8AC3E}">
        <p14:creationId xmlns:p14="http://schemas.microsoft.com/office/powerpoint/2010/main" val="24445066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Sensitive Config</a:t>
            </a:r>
            <a:endParaRPr dirty="0"/>
          </a:p>
        </p:txBody>
      </p:sp>
      <p:sp>
        <p:nvSpPr>
          <p:cNvPr id="377" name="Google Shape;377;p51"/>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Sensitive configuration data and app secrets (e.g., connection strings, passwords, etc.) should never be hardcoded in source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Run the risk of checking into and exposing via source control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t>
            </a:r>
            <a:r>
              <a:rPr lang="en-US" sz="1350" dirty="0" err="1">
                <a:solidFill>
                  <a:schemeClr val="bg1"/>
                </a:solidFill>
                <a:latin typeface="+mn-lt"/>
              </a:rPr>
              <a:t>truffleHog</a:t>
            </a:r>
            <a:r>
              <a:rPr lang="en-US" sz="1350" dirty="0">
                <a:solidFill>
                  <a:schemeClr val="bg1"/>
                </a:solidFill>
                <a:latin typeface="+mn-lt"/>
              </a:rPr>
              <a:t> (</a:t>
            </a:r>
            <a:r>
              <a:rPr lang="en-US" sz="1350" dirty="0">
                <a:solidFill>
                  <a:schemeClr val="bg1"/>
                </a:solidFill>
                <a:latin typeface="+mn-lt"/>
                <a:hlinkClick r:id="rId3">
                  <a:extLst>
                    <a:ext uri="{A12FA001-AC4F-418D-AE19-62706E023703}">
                      <ahyp:hlinkClr xmlns:ahyp="http://schemas.microsoft.com/office/drawing/2018/hyperlinkcolor" val="tx"/>
                    </a:ext>
                  </a:extLst>
                </a:hlinkClick>
              </a:rPr>
              <a:t>https://github.com/dxa4481/truffleHog/</a:t>
            </a:r>
            <a:r>
              <a:rPr lang="en-US" sz="1350" dirty="0">
                <a:solidFill>
                  <a:schemeClr val="bg1"/>
                </a:solidFill>
                <a:latin typeface="+mn-lt"/>
              </a:rPr>
              <a:t>) can help with GitHub repo scanning</a:t>
            </a:r>
          </a:p>
        </p:txBody>
      </p:sp>
      <p:grpSp>
        <p:nvGrpSpPr>
          <p:cNvPr id="5" name="Group 4">
            <a:extLst>
              <a:ext uri="{FF2B5EF4-FFF2-40B4-BE49-F238E27FC236}">
                <a16:creationId xmlns:a16="http://schemas.microsoft.com/office/drawing/2014/main" id="{3C06B766-8772-43C0-A0D2-F6452E35B2F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CEDA713-6FF3-43FD-9910-389507010F2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63AA4FF-1A69-4A8C-B105-2587DE05E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84BDC8C-659E-422F-A6E9-2A63ABA0F0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BE2CFB0A-B61A-4871-A3D5-6C3733F27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6A7F42E-9E6D-4DE1-B642-AAA8413B6A0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2BE5E86-FF2F-4CCC-89B5-579387FABC13}"/>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BA28CDE2-8D61-A0ED-CBF1-3A002A22220C}"/>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146</a:t>
            </a:fld>
            <a:endParaRPr lang="en" dirty="0"/>
          </a:p>
        </p:txBody>
      </p:sp>
    </p:spTree>
    <p:extLst>
      <p:ext uri="{BB962C8B-B14F-4D97-AF65-F5344CB8AC3E}">
        <p14:creationId xmlns:p14="http://schemas.microsoft.com/office/powerpoint/2010/main" val="12348901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Sensitive Config</a:t>
            </a:r>
            <a:endParaRPr dirty="0"/>
          </a:p>
        </p:txBody>
      </p:sp>
      <p:sp>
        <p:nvSpPr>
          <p:cNvPr id="377" name="Google Shape;377;p51"/>
          <p:cNvSpPr txBox="1"/>
          <p:nvPr/>
        </p:nvSpPr>
        <p:spPr>
          <a:xfrm>
            <a:off x="3821954" y="1844296"/>
            <a:ext cx="4773168" cy="145490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Other platforms include built-in support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Services like AWS KMS or Azure Key Vault can provide dynamic linking of secure config into the CI/CD pipeline</a:t>
            </a:r>
          </a:p>
        </p:txBody>
      </p:sp>
      <p:grpSp>
        <p:nvGrpSpPr>
          <p:cNvPr id="5" name="Group 4">
            <a:extLst>
              <a:ext uri="{FF2B5EF4-FFF2-40B4-BE49-F238E27FC236}">
                <a16:creationId xmlns:a16="http://schemas.microsoft.com/office/drawing/2014/main" id="{77322D3B-DDFB-4882-B2A6-57C90FC2D9C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41C6FCF-698F-47A4-8788-D0E6679F872C}"/>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5CE9BA48-31DF-4ECA-9114-3C4BD037C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E4BE95F-3E4E-4B10-B25F-426513B376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E1E5BE5-8ABB-47AA-A2EC-C85628FEB1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599C3BCE-04B7-4436-8E5B-3181AF8390B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7E9A0F7-A962-4810-ABA8-DEEEC567A46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4">
            <a:extLst>
              <a:ext uri="{FF2B5EF4-FFF2-40B4-BE49-F238E27FC236}">
                <a16:creationId xmlns:a16="http://schemas.microsoft.com/office/drawing/2014/main" id="{A02E268B-D8D9-BD45-AE25-12F3B2DC767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147</a:t>
            </a:fld>
            <a:endParaRPr lang="en" dirty="0"/>
          </a:p>
        </p:txBody>
      </p:sp>
    </p:spTree>
    <p:extLst>
      <p:ext uri="{BB962C8B-B14F-4D97-AF65-F5344CB8AC3E}">
        <p14:creationId xmlns:p14="http://schemas.microsoft.com/office/powerpoint/2010/main" val="510817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DevSecOps</a:t>
            </a:r>
          </a:p>
        </p:txBody>
      </p:sp>
      <p:sp>
        <p:nvSpPr>
          <p:cNvPr id="3" name="TextBox 2">
            <a:extLst>
              <a:ext uri="{FF2B5EF4-FFF2-40B4-BE49-F238E27FC236}">
                <a16:creationId xmlns:a16="http://schemas.microsoft.com/office/drawing/2014/main" id="{985CB345-97FD-432C-AACE-D1622950293E}"/>
              </a:ext>
            </a:extLst>
          </p:cNvPr>
          <p:cNvSpPr txBox="1"/>
          <p:nvPr/>
        </p:nvSpPr>
        <p:spPr>
          <a:xfrm>
            <a:off x="4156236" y="991723"/>
            <a:ext cx="2143483"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Potential Benefits</a:t>
            </a:r>
          </a:p>
        </p:txBody>
      </p:sp>
      <p:sp>
        <p:nvSpPr>
          <p:cNvPr id="5" name="TextBox 4">
            <a:extLst>
              <a:ext uri="{FF2B5EF4-FFF2-40B4-BE49-F238E27FC236}">
                <a16:creationId xmlns:a16="http://schemas.microsoft.com/office/drawing/2014/main" id="{B63C3E07-9FD5-4BEE-8ABD-728ABB9D9D28}"/>
              </a:ext>
            </a:extLst>
          </p:cNvPr>
          <p:cNvSpPr txBox="1"/>
          <p:nvPr/>
        </p:nvSpPr>
        <p:spPr>
          <a:xfrm>
            <a:off x="4404136" y="1821112"/>
            <a:ext cx="43171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Security “baked” into the process end-to-end</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Promotes secure by design and defense in depth</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Increased efficiency in verifying security through automation</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Faster recovery times if security breach occurs</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Enables measurement and objective assessment of security posture</a:t>
            </a:r>
          </a:p>
        </p:txBody>
      </p:sp>
      <p:pic>
        <p:nvPicPr>
          <p:cNvPr id="10" name="Graphic 9" descr="Scales of justice with solid fill">
            <a:extLst>
              <a:ext uri="{FF2B5EF4-FFF2-40B4-BE49-F238E27FC236}">
                <a16:creationId xmlns:a16="http://schemas.microsoft.com/office/drawing/2014/main" id="{42AE5844-E1DA-4FED-8A2F-81B6888BD0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9500" y="806255"/>
            <a:ext cx="685800" cy="685800"/>
          </a:xfrm>
          <a:prstGeom prst="rect">
            <a:avLst/>
          </a:prstGeom>
        </p:spPr>
      </p:pic>
      <p:sp>
        <p:nvSpPr>
          <p:cNvPr id="7" name="Slide Number Placeholder 4">
            <a:extLst>
              <a:ext uri="{FF2B5EF4-FFF2-40B4-BE49-F238E27FC236}">
                <a16:creationId xmlns:a16="http://schemas.microsoft.com/office/drawing/2014/main" id="{31A43B07-B49F-88D3-3BF4-94C172A1F2CC}"/>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148</a:t>
            </a:fld>
            <a:endParaRPr lang="en" dirty="0"/>
          </a:p>
        </p:txBody>
      </p:sp>
    </p:spTree>
    <p:extLst>
      <p:ext uri="{BB962C8B-B14F-4D97-AF65-F5344CB8AC3E}">
        <p14:creationId xmlns:p14="http://schemas.microsoft.com/office/powerpoint/2010/main" val="20113256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DevSecOps</a:t>
            </a:r>
          </a:p>
        </p:txBody>
      </p:sp>
      <p:sp>
        <p:nvSpPr>
          <p:cNvPr id="3" name="TextBox 2">
            <a:extLst>
              <a:ext uri="{FF2B5EF4-FFF2-40B4-BE49-F238E27FC236}">
                <a16:creationId xmlns:a16="http://schemas.microsoft.com/office/drawing/2014/main" id="{985CB345-97FD-432C-AACE-D1622950293E}"/>
              </a:ext>
            </a:extLst>
          </p:cNvPr>
          <p:cNvSpPr txBox="1"/>
          <p:nvPr/>
        </p:nvSpPr>
        <p:spPr>
          <a:xfrm>
            <a:off x="4156236" y="991723"/>
            <a:ext cx="2143483"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Potential Benefits</a:t>
            </a:r>
          </a:p>
        </p:txBody>
      </p:sp>
      <p:sp>
        <p:nvSpPr>
          <p:cNvPr id="5" name="TextBox 4">
            <a:extLst>
              <a:ext uri="{FF2B5EF4-FFF2-40B4-BE49-F238E27FC236}">
                <a16:creationId xmlns:a16="http://schemas.microsoft.com/office/drawing/2014/main" id="{B63C3E07-9FD5-4BEE-8ABD-728ABB9D9D28}"/>
              </a:ext>
            </a:extLst>
          </p:cNvPr>
          <p:cNvSpPr txBox="1"/>
          <p:nvPr/>
        </p:nvSpPr>
        <p:spPr>
          <a:xfrm>
            <a:off x="4404135" y="1821112"/>
            <a:ext cx="4343049" cy="153118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Knowledge gaps about security, a complex subject</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Additional complexity and friction in pipeline</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Potential for developer overload</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False positives breed “noise” and can lead to “boy who cried wolf”</a:t>
            </a:r>
          </a:p>
        </p:txBody>
      </p:sp>
      <p:pic>
        <p:nvPicPr>
          <p:cNvPr id="10" name="Graphic 9" descr="Scales of justice with solid fill">
            <a:extLst>
              <a:ext uri="{FF2B5EF4-FFF2-40B4-BE49-F238E27FC236}">
                <a16:creationId xmlns:a16="http://schemas.microsoft.com/office/drawing/2014/main" id="{42AE5844-E1DA-4FED-8A2F-81B6888BD0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9500" y="806255"/>
            <a:ext cx="685800" cy="685800"/>
          </a:xfrm>
          <a:prstGeom prst="rect">
            <a:avLst/>
          </a:prstGeom>
        </p:spPr>
      </p:pic>
      <p:sp>
        <p:nvSpPr>
          <p:cNvPr id="4" name="Slide Number Placeholder 4">
            <a:extLst>
              <a:ext uri="{FF2B5EF4-FFF2-40B4-BE49-F238E27FC236}">
                <a16:creationId xmlns:a16="http://schemas.microsoft.com/office/drawing/2014/main" id="{DF5D92D8-51F7-17D0-62D2-F86C00C2B6E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149</a:t>
            </a:fld>
            <a:endParaRPr lang="en" dirty="0"/>
          </a:p>
        </p:txBody>
      </p:sp>
    </p:spTree>
    <p:extLst>
      <p:ext uri="{BB962C8B-B14F-4D97-AF65-F5344CB8AC3E}">
        <p14:creationId xmlns:p14="http://schemas.microsoft.com/office/powerpoint/2010/main" val="2083258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4AAF-35AB-4175-8B14-6F25F918495C}"/>
              </a:ext>
            </a:extLst>
          </p:cNvPr>
          <p:cNvSpPr>
            <a:spLocks noGrp="1"/>
          </p:cNvSpPr>
          <p:nvPr>
            <p:ph type="title"/>
          </p:nvPr>
        </p:nvSpPr>
        <p:spPr/>
        <p:txBody>
          <a:bodyPr/>
          <a:lstStyle/>
          <a:p>
            <a:r>
              <a:rPr lang="en-US" dirty="0"/>
              <a:t>Typical Gantt Chart</a:t>
            </a:r>
          </a:p>
        </p:txBody>
      </p:sp>
      <p:sp>
        <p:nvSpPr>
          <p:cNvPr id="3" name="Subtitle 2">
            <a:extLst>
              <a:ext uri="{FF2B5EF4-FFF2-40B4-BE49-F238E27FC236}">
                <a16:creationId xmlns:a16="http://schemas.microsoft.com/office/drawing/2014/main" id="{BD0D86F5-CB40-4070-8981-D416DD219F3C}"/>
              </a:ext>
            </a:extLst>
          </p:cNvPr>
          <p:cNvSpPr>
            <a:spLocks noGrp="1"/>
          </p:cNvSpPr>
          <p:nvPr>
            <p:ph type="subTitle" idx="1"/>
          </p:nvPr>
        </p:nvSpPr>
        <p:spPr>
          <a:xfrm>
            <a:off x="1730347" y="2213708"/>
            <a:ext cx="5710933" cy="2243891"/>
          </a:xfrm>
        </p:spPr>
        <p:txBody>
          <a:bodyPr/>
          <a:lstStyle/>
          <a:p>
            <a:endParaRPr lang="en-US" dirty="0"/>
          </a:p>
        </p:txBody>
      </p:sp>
      <p:sp>
        <p:nvSpPr>
          <p:cNvPr id="4" name="Slide Number Placeholder 3">
            <a:extLst>
              <a:ext uri="{FF2B5EF4-FFF2-40B4-BE49-F238E27FC236}">
                <a16:creationId xmlns:a16="http://schemas.microsoft.com/office/drawing/2014/main" id="{5D4A2B00-3B84-43E9-AAF0-361603B6F2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1026" name="Picture 2" descr="excel gantt chart template">
            <a:extLst>
              <a:ext uri="{FF2B5EF4-FFF2-40B4-BE49-F238E27FC236}">
                <a16:creationId xmlns:a16="http://schemas.microsoft.com/office/drawing/2014/main" id="{783E1589-4CC8-483D-9371-477EB16A5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472" y="1185333"/>
            <a:ext cx="6663055" cy="385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406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8447-15F7-4690-A6AE-6F176CF96A6F}"/>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AE7D48F-9900-4C54-A507-554D4BF62579}"/>
              </a:ext>
            </a:extLst>
          </p:cNvPr>
          <p:cNvSpPr>
            <a:spLocks noGrp="1"/>
          </p:cNvSpPr>
          <p:nvPr>
            <p:ph type="body" idx="1"/>
          </p:nvPr>
        </p:nvSpPr>
        <p:spPr>
          <a:xfrm>
            <a:off x="3339830" y="861170"/>
            <a:ext cx="5161500" cy="3989039"/>
          </a:xfrm>
        </p:spPr>
        <p:txBody>
          <a:bodyPr/>
          <a:lstStyle/>
          <a:p>
            <a:r>
              <a:rPr lang="en-US" dirty="0"/>
              <a:t>TODO: Get a diagram that outlines the toolset used at Capital Group. Have associates review it and do some Googling on each tool and document a 2 – 3  sentence description based on the results of their research.</a:t>
            </a:r>
          </a:p>
          <a:p>
            <a:endParaRPr lang="en-US" dirty="0"/>
          </a:p>
        </p:txBody>
      </p:sp>
      <p:sp>
        <p:nvSpPr>
          <p:cNvPr id="4" name="Subtitle 3">
            <a:extLst>
              <a:ext uri="{FF2B5EF4-FFF2-40B4-BE49-F238E27FC236}">
                <a16:creationId xmlns:a16="http://schemas.microsoft.com/office/drawing/2014/main" id="{7587D24D-A0F6-4C71-8594-DDAAB24F238C}"/>
              </a:ext>
            </a:extLst>
          </p:cNvPr>
          <p:cNvSpPr>
            <a:spLocks noGrp="1"/>
          </p:cNvSpPr>
          <p:nvPr>
            <p:ph type="subTitle" idx="2"/>
          </p:nvPr>
        </p:nvSpPr>
        <p:spPr/>
        <p:txBody>
          <a:bodyPr/>
          <a:lstStyle/>
          <a:p>
            <a:r>
              <a:rPr lang="en-US" dirty="0"/>
              <a:t>Review the Capital Group DevSecOps Toolset</a:t>
            </a:r>
          </a:p>
        </p:txBody>
      </p:sp>
      <p:sp>
        <p:nvSpPr>
          <p:cNvPr id="5" name="Slide Number Placeholder 4">
            <a:extLst>
              <a:ext uri="{FF2B5EF4-FFF2-40B4-BE49-F238E27FC236}">
                <a16:creationId xmlns:a16="http://schemas.microsoft.com/office/drawing/2014/main" id="{5949F426-B2E9-439D-9AAD-0FF381023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150</a:t>
            </a:fld>
            <a:endParaRPr lang="en" dirty="0"/>
          </a:p>
        </p:txBody>
      </p:sp>
    </p:spTree>
    <p:extLst>
      <p:ext uri="{BB962C8B-B14F-4D97-AF65-F5344CB8AC3E}">
        <p14:creationId xmlns:p14="http://schemas.microsoft.com/office/powerpoint/2010/main" val="25980279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1D7E-9803-4056-A49D-34E51C5E64BA}"/>
              </a:ext>
            </a:extLst>
          </p:cNvPr>
          <p:cNvSpPr>
            <a:spLocks noGrp="1"/>
          </p:cNvSpPr>
          <p:nvPr>
            <p:ph type="title"/>
          </p:nvPr>
        </p:nvSpPr>
        <p:spPr>
          <a:xfrm>
            <a:off x="705000" y="1916700"/>
            <a:ext cx="8520600" cy="1122926"/>
          </a:xfrm>
        </p:spPr>
        <p:txBody>
          <a:bodyPr/>
          <a:lstStyle/>
          <a:p>
            <a:r>
              <a:rPr lang="en-US" dirty="0"/>
              <a:t>Introduction to Test-Driven Development (TDD)</a:t>
            </a:r>
          </a:p>
        </p:txBody>
      </p:sp>
    </p:spTree>
    <p:extLst>
      <p:ext uri="{BB962C8B-B14F-4D97-AF65-F5344CB8AC3E}">
        <p14:creationId xmlns:p14="http://schemas.microsoft.com/office/powerpoint/2010/main" val="28734338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88D8785-CE92-4A96-B892-33A126126C8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788D8785-CE92-4A96-B892-33A126126C84}"/>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84" name="Shape 84"/>
          <p:cNvSpPr>
            <a:spLocks noGrp="1"/>
          </p:cNvSpPr>
          <p:nvPr>
            <p:ph type="title"/>
          </p:nvPr>
        </p:nvSpPr>
        <p:spPr>
          <a:prstGeom prst="rect">
            <a:avLst/>
          </a:prstGeom>
        </p:spPr>
        <p:txBody>
          <a:bodyPr vert="horz"/>
          <a:lstStyle/>
          <a:p>
            <a:r>
              <a:rPr lang="en-US"/>
              <a:t>Benefits to be experienced with automated testing</a:t>
            </a:r>
            <a:endParaRPr/>
          </a:p>
        </p:txBody>
      </p:sp>
      <p:sp>
        <p:nvSpPr>
          <p:cNvPr id="11" name="ee4pHeader1">
            <a:extLst>
              <a:ext uri="{FF2B5EF4-FFF2-40B4-BE49-F238E27FC236}">
                <a16:creationId xmlns:a16="http://schemas.microsoft.com/office/drawing/2014/main" id="{D441A5C2-6F64-4D7E-9B4C-9EB9100C20DA}"/>
              </a:ext>
            </a:extLst>
          </p:cNvPr>
          <p:cNvSpPr txBox="1"/>
          <p:nvPr/>
        </p:nvSpPr>
        <p:spPr>
          <a:xfrm>
            <a:off x="472050" y="1931729"/>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Greater shared success </a:t>
            </a:r>
          </a:p>
          <a:p>
            <a:pPr lvl="3" algn="ctr"/>
            <a:r>
              <a:rPr lang="en-US" sz="1050"/>
              <a:t>(as tests can be tied to requirements)</a:t>
            </a:r>
          </a:p>
        </p:txBody>
      </p:sp>
      <p:sp>
        <p:nvSpPr>
          <p:cNvPr id="12" name="ee4pHeader2">
            <a:extLst>
              <a:ext uri="{FF2B5EF4-FFF2-40B4-BE49-F238E27FC236}">
                <a16:creationId xmlns:a16="http://schemas.microsoft.com/office/drawing/2014/main" id="{E87585BD-15AB-4F4F-B6C4-197E4A168FEC}"/>
              </a:ext>
            </a:extLst>
          </p:cNvPr>
          <p:cNvSpPr txBox="1"/>
          <p:nvPr/>
        </p:nvSpPr>
        <p:spPr>
          <a:xfrm>
            <a:off x="2655885" y="1931729"/>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Cleaner code</a:t>
            </a:r>
          </a:p>
        </p:txBody>
      </p:sp>
      <p:sp>
        <p:nvSpPr>
          <p:cNvPr id="13" name="ee4pHeader3">
            <a:extLst>
              <a:ext uri="{FF2B5EF4-FFF2-40B4-BE49-F238E27FC236}">
                <a16:creationId xmlns:a16="http://schemas.microsoft.com/office/drawing/2014/main" id="{D026D4BD-E95E-4F4E-946A-5CE9567AE748}"/>
              </a:ext>
            </a:extLst>
          </p:cNvPr>
          <p:cNvSpPr txBox="1"/>
          <p:nvPr/>
        </p:nvSpPr>
        <p:spPr>
          <a:xfrm>
            <a:off x="4839720" y="1931729"/>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Guaranteed system documentation</a:t>
            </a:r>
          </a:p>
        </p:txBody>
      </p:sp>
      <p:sp>
        <p:nvSpPr>
          <p:cNvPr id="14" name="ee4pHeader4">
            <a:extLst>
              <a:ext uri="{FF2B5EF4-FFF2-40B4-BE49-F238E27FC236}">
                <a16:creationId xmlns:a16="http://schemas.microsoft.com/office/drawing/2014/main" id="{40702E51-1B6A-4823-8147-ACF719D3885E}"/>
              </a:ext>
            </a:extLst>
          </p:cNvPr>
          <p:cNvSpPr txBox="1"/>
          <p:nvPr/>
        </p:nvSpPr>
        <p:spPr>
          <a:xfrm>
            <a:off x="7023556" y="1931729"/>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Improved quality</a:t>
            </a:r>
          </a:p>
        </p:txBody>
      </p:sp>
      <p:sp>
        <p:nvSpPr>
          <p:cNvPr id="15" name="ee4pHeader1">
            <a:extLst>
              <a:ext uri="{FF2B5EF4-FFF2-40B4-BE49-F238E27FC236}">
                <a16:creationId xmlns:a16="http://schemas.microsoft.com/office/drawing/2014/main" id="{8F2DDA5B-C2E7-4508-AAFB-FC46502285D9}"/>
              </a:ext>
            </a:extLst>
          </p:cNvPr>
          <p:cNvSpPr txBox="1"/>
          <p:nvPr/>
        </p:nvSpPr>
        <p:spPr>
          <a:xfrm>
            <a:off x="1563967" y="3601781"/>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Reduced fear</a:t>
            </a:r>
          </a:p>
        </p:txBody>
      </p:sp>
      <p:sp>
        <p:nvSpPr>
          <p:cNvPr id="16" name="ee4pHeader2">
            <a:extLst>
              <a:ext uri="{FF2B5EF4-FFF2-40B4-BE49-F238E27FC236}">
                <a16:creationId xmlns:a16="http://schemas.microsoft.com/office/drawing/2014/main" id="{915F1DC8-9A50-4D9C-A9EB-C1189C850567}"/>
              </a:ext>
            </a:extLst>
          </p:cNvPr>
          <p:cNvSpPr txBox="1"/>
          <p:nvPr/>
        </p:nvSpPr>
        <p:spPr>
          <a:xfrm>
            <a:off x="3747802" y="3601781"/>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Improved regression protection</a:t>
            </a:r>
          </a:p>
        </p:txBody>
      </p:sp>
      <p:sp>
        <p:nvSpPr>
          <p:cNvPr id="17" name="ee4pHeader3">
            <a:extLst>
              <a:ext uri="{FF2B5EF4-FFF2-40B4-BE49-F238E27FC236}">
                <a16:creationId xmlns:a16="http://schemas.microsoft.com/office/drawing/2014/main" id="{8917AD07-DEB8-4B23-9D09-3FE59FC0B881}"/>
              </a:ext>
            </a:extLst>
          </p:cNvPr>
          <p:cNvSpPr txBox="1"/>
          <p:nvPr/>
        </p:nvSpPr>
        <p:spPr>
          <a:xfrm>
            <a:off x="5931637" y="3601781"/>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Greater streamlining to the approach </a:t>
            </a:r>
          </a:p>
          <a:p>
            <a:pPr lvl="3" algn="ctr"/>
            <a:r>
              <a:rPr lang="en-US" sz="1050"/>
              <a:t>(small bites, avoidance of premature optimization, structured flow)</a:t>
            </a:r>
          </a:p>
        </p:txBody>
      </p:sp>
      <p:grpSp>
        <p:nvGrpSpPr>
          <p:cNvPr id="18" name="Group 17">
            <a:extLst>
              <a:ext uri="{FF2B5EF4-FFF2-40B4-BE49-F238E27FC236}">
                <a16:creationId xmlns:a16="http://schemas.microsoft.com/office/drawing/2014/main" id="{33FC1600-D5E0-4757-B243-A002DE5287F4}"/>
              </a:ext>
            </a:extLst>
          </p:cNvPr>
          <p:cNvGrpSpPr>
            <a:grpSpLocks noChangeAspect="1"/>
          </p:cNvGrpSpPr>
          <p:nvPr/>
        </p:nvGrpSpPr>
        <p:grpSpPr>
          <a:xfrm>
            <a:off x="885373" y="1151435"/>
            <a:ext cx="822197" cy="822960"/>
            <a:chOff x="5273801" y="2606040"/>
            <a:chExt cx="1644396" cy="1645920"/>
          </a:xfrm>
        </p:grpSpPr>
        <p:sp>
          <p:nvSpPr>
            <p:cNvPr id="19" name="AutoShape 24">
              <a:extLst>
                <a:ext uri="{FF2B5EF4-FFF2-40B4-BE49-F238E27FC236}">
                  <a16:creationId xmlns:a16="http://schemas.microsoft.com/office/drawing/2014/main" id="{8A82633D-12D7-4512-8562-7476F9B47C04}"/>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0" name="Group 19">
              <a:extLst>
                <a:ext uri="{FF2B5EF4-FFF2-40B4-BE49-F238E27FC236}">
                  <a16:creationId xmlns:a16="http://schemas.microsoft.com/office/drawing/2014/main" id="{9E706F4E-60A9-4CA5-AE1F-91B23C116D7E}"/>
                </a:ext>
              </a:extLst>
            </p:cNvPr>
            <p:cNvGrpSpPr/>
            <p:nvPr/>
          </p:nvGrpSpPr>
          <p:grpSpPr>
            <a:xfrm>
              <a:off x="5343905" y="2937510"/>
              <a:ext cx="1532763" cy="1001649"/>
              <a:chOff x="5343905" y="2937510"/>
              <a:chExt cx="1532763" cy="1001649"/>
            </a:xfrm>
          </p:grpSpPr>
          <p:sp>
            <p:nvSpPr>
              <p:cNvPr id="21" name="Freeform 26">
                <a:extLst>
                  <a:ext uri="{FF2B5EF4-FFF2-40B4-BE49-F238E27FC236}">
                    <a16:creationId xmlns:a16="http://schemas.microsoft.com/office/drawing/2014/main" id="{8E763412-66ED-4E44-BC8A-1852C3997B80}"/>
                  </a:ext>
                </a:extLst>
              </p:cNvPr>
              <p:cNvSpPr>
                <a:spLocks noEditPoints="1"/>
              </p:cNvSpPr>
              <p:nvPr/>
            </p:nvSpPr>
            <p:spPr bwMode="auto">
              <a:xfrm>
                <a:off x="5456681" y="3173349"/>
                <a:ext cx="1304544" cy="300609"/>
              </a:xfrm>
              <a:custGeom>
                <a:avLst/>
                <a:gdLst>
                  <a:gd name="T0" fmla="*/ 100 w 1828"/>
                  <a:gd name="T1" fmla="*/ 22 h 421"/>
                  <a:gd name="T2" fmla="*/ 515 w 1828"/>
                  <a:gd name="T3" fmla="*/ 239 h 421"/>
                  <a:gd name="T4" fmla="*/ 507 w 1828"/>
                  <a:gd name="T5" fmla="*/ 309 h 421"/>
                  <a:gd name="T6" fmla="*/ 31 w 1828"/>
                  <a:gd name="T7" fmla="*/ 100 h 421"/>
                  <a:gd name="T8" fmla="*/ 63 w 1828"/>
                  <a:gd name="T9" fmla="*/ 6 h 421"/>
                  <a:gd name="T10" fmla="*/ 271 w 1828"/>
                  <a:gd name="T11" fmla="*/ 124 h 421"/>
                  <a:gd name="T12" fmla="*/ 123 w 1828"/>
                  <a:gd name="T13" fmla="*/ 0 h 421"/>
                  <a:gd name="T14" fmla="*/ 159 w 1828"/>
                  <a:gd name="T15" fmla="*/ 239 h 421"/>
                  <a:gd name="T16" fmla="*/ 148 w 1828"/>
                  <a:gd name="T17" fmla="*/ 233 h 421"/>
                  <a:gd name="T18" fmla="*/ 73 w 1828"/>
                  <a:gd name="T19" fmla="*/ 421 h 421"/>
                  <a:gd name="T20" fmla="*/ 320 w 1828"/>
                  <a:gd name="T21" fmla="*/ 287 h 421"/>
                  <a:gd name="T22" fmla="*/ 1355 w 1828"/>
                  <a:gd name="T23" fmla="*/ 6 h 421"/>
                  <a:gd name="T24" fmla="*/ 1323 w 1828"/>
                  <a:gd name="T25" fmla="*/ 100 h 421"/>
                  <a:gd name="T26" fmla="*/ 1799 w 1828"/>
                  <a:gd name="T27" fmla="*/ 309 h 421"/>
                  <a:gd name="T28" fmla="*/ 1807 w 1828"/>
                  <a:gd name="T29" fmla="*/ 239 h 421"/>
                  <a:gd name="T30" fmla="*/ 1392 w 1828"/>
                  <a:gd name="T31" fmla="*/ 22 h 421"/>
                  <a:gd name="T32" fmla="*/ 1526 w 1828"/>
                  <a:gd name="T33" fmla="*/ 112 h 421"/>
                  <a:gd name="T34" fmla="*/ 1563 w 1828"/>
                  <a:gd name="T35" fmla="*/ 123 h 421"/>
                  <a:gd name="T36" fmla="*/ 1526 w 1828"/>
                  <a:gd name="T37" fmla="*/ 112 h 421"/>
                  <a:gd name="T38" fmla="*/ 1445 w 1828"/>
                  <a:gd name="T39" fmla="*/ 237 h 421"/>
                  <a:gd name="T40" fmla="*/ 1311 w 1828"/>
                  <a:gd name="T41" fmla="*/ 131 h 421"/>
                  <a:gd name="T42" fmla="*/ 1631 w 1828"/>
                  <a:gd name="T43" fmla="*/ 350 h 421"/>
                  <a:gd name="T44" fmla="*/ 1451 w 1828"/>
                  <a:gd name="T45" fmla="*/ 239 h 421"/>
                  <a:gd name="T46" fmla="*/ 686 w 1828"/>
                  <a:gd name="T47" fmla="*/ 12 h 421"/>
                  <a:gd name="T48" fmla="*/ 814 w 1828"/>
                  <a:gd name="T49" fmla="*/ 208 h 421"/>
                  <a:gd name="T50" fmla="*/ 1173 w 1828"/>
                  <a:gd name="T51" fmla="*/ 277 h 421"/>
                  <a:gd name="T52" fmla="*/ 863 w 1828"/>
                  <a:gd name="T53" fmla="*/ 140 h 421"/>
                  <a:gd name="T54" fmla="*/ 709 w 1828"/>
                  <a:gd name="T55" fmla="*/ 6 h 421"/>
                  <a:gd name="T56" fmla="*/ 917 w 1828"/>
                  <a:gd name="T57" fmla="*/ 124 h 421"/>
                  <a:gd name="T58" fmla="*/ 769 w 1828"/>
                  <a:gd name="T59" fmla="*/ 0 h 421"/>
                  <a:gd name="T60" fmla="*/ 805 w 1828"/>
                  <a:gd name="T61" fmla="*/ 239 h 421"/>
                  <a:gd name="T62" fmla="*/ 794 w 1828"/>
                  <a:gd name="T63" fmla="*/ 233 h 421"/>
                  <a:gd name="T64" fmla="*/ 719 w 1828"/>
                  <a:gd name="T65" fmla="*/ 421 h 421"/>
                  <a:gd name="T66" fmla="*/ 966 w 1828"/>
                  <a:gd name="T67" fmla="*/ 28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8" h="421">
                    <a:moveTo>
                      <a:pt x="63" y="6"/>
                    </a:moveTo>
                    <a:cubicBezTo>
                      <a:pt x="77" y="6"/>
                      <a:pt x="90" y="12"/>
                      <a:pt x="100" y="22"/>
                    </a:cubicBezTo>
                    <a:cubicBezTo>
                      <a:pt x="217" y="140"/>
                      <a:pt x="217" y="140"/>
                      <a:pt x="217" y="140"/>
                    </a:cubicBezTo>
                    <a:cubicBezTo>
                      <a:pt x="515" y="239"/>
                      <a:pt x="515" y="239"/>
                      <a:pt x="515" y="239"/>
                    </a:cubicBezTo>
                    <a:cubicBezTo>
                      <a:pt x="530" y="245"/>
                      <a:pt x="536" y="263"/>
                      <a:pt x="527" y="277"/>
                    </a:cubicBezTo>
                    <a:cubicBezTo>
                      <a:pt x="507" y="309"/>
                      <a:pt x="507" y="309"/>
                      <a:pt x="507" y="309"/>
                    </a:cubicBezTo>
                    <a:cubicBezTo>
                      <a:pt x="168" y="208"/>
                      <a:pt x="168" y="208"/>
                      <a:pt x="168" y="208"/>
                    </a:cubicBezTo>
                    <a:cubicBezTo>
                      <a:pt x="31" y="100"/>
                      <a:pt x="31" y="100"/>
                      <a:pt x="31" y="100"/>
                    </a:cubicBezTo>
                    <a:cubicBezTo>
                      <a:pt x="0" y="76"/>
                      <a:pt x="5" y="29"/>
                      <a:pt x="40" y="12"/>
                    </a:cubicBezTo>
                    <a:cubicBezTo>
                      <a:pt x="47" y="8"/>
                      <a:pt x="55" y="6"/>
                      <a:pt x="63" y="6"/>
                    </a:cubicBezTo>
                    <a:moveTo>
                      <a:pt x="234" y="112"/>
                    </a:moveTo>
                    <a:cubicBezTo>
                      <a:pt x="271" y="124"/>
                      <a:pt x="271" y="124"/>
                      <a:pt x="271" y="124"/>
                    </a:cubicBezTo>
                    <a:cubicBezTo>
                      <a:pt x="271" y="123"/>
                      <a:pt x="271" y="123"/>
                      <a:pt x="271" y="123"/>
                    </a:cubicBezTo>
                    <a:cubicBezTo>
                      <a:pt x="250" y="55"/>
                      <a:pt x="191" y="8"/>
                      <a:pt x="123" y="0"/>
                    </a:cubicBezTo>
                    <a:lnTo>
                      <a:pt x="234" y="112"/>
                    </a:lnTo>
                    <a:close/>
                    <a:moveTo>
                      <a:pt x="159" y="239"/>
                    </a:moveTo>
                    <a:cubicBezTo>
                      <a:pt x="153" y="237"/>
                      <a:pt x="153" y="237"/>
                      <a:pt x="153" y="237"/>
                    </a:cubicBezTo>
                    <a:cubicBezTo>
                      <a:pt x="148" y="233"/>
                      <a:pt x="148" y="233"/>
                      <a:pt x="148" y="233"/>
                    </a:cubicBezTo>
                    <a:cubicBezTo>
                      <a:pt x="19" y="131"/>
                      <a:pt x="19" y="131"/>
                      <a:pt x="19" y="131"/>
                    </a:cubicBezTo>
                    <a:cubicBezTo>
                      <a:pt x="73" y="421"/>
                      <a:pt x="73" y="421"/>
                      <a:pt x="73" y="421"/>
                    </a:cubicBezTo>
                    <a:cubicBezTo>
                      <a:pt x="190" y="407"/>
                      <a:pt x="297" y="370"/>
                      <a:pt x="339" y="350"/>
                    </a:cubicBezTo>
                    <a:cubicBezTo>
                      <a:pt x="320" y="287"/>
                      <a:pt x="320" y="287"/>
                      <a:pt x="320" y="287"/>
                    </a:cubicBezTo>
                    <a:lnTo>
                      <a:pt x="159" y="239"/>
                    </a:lnTo>
                    <a:close/>
                    <a:moveTo>
                      <a:pt x="1355" y="6"/>
                    </a:moveTo>
                    <a:cubicBezTo>
                      <a:pt x="1347" y="6"/>
                      <a:pt x="1339" y="8"/>
                      <a:pt x="1332" y="12"/>
                    </a:cubicBezTo>
                    <a:cubicBezTo>
                      <a:pt x="1297" y="29"/>
                      <a:pt x="1292" y="76"/>
                      <a:pt x="1323" y="100"/>
                    </a:cubicBezTo>
                    <a:cubicBezTo>
                      <a:pt x="1460" y="208"/>
                      <a:pt x="1460" y="208"/>
                      <a:pt x="1460" y="208"/>
                    </a:cubicBezTo>
                    <a:cubicBezTo>
                      <a:pt x="1799" y="309"/>
                      <a:pt x="1799" y="309"/>
                      <a:pt x="1799" y="309"/>
                    </a:cubicBezTo>
                    <a:cubicBezTo>
                      <a:pt x="1819" y="277"/>
                      <a:pt x="1819" y="277"/>
                      <a:pt x="1819" y="277"/>
                    </a:cubicBezTo>
                    <a:cubicBezTo>
                      <a:pt x="1828" y="263"/>
                      <a:pt x="1822" y="245"/>
                      <a:pt x="1807" y="239"/>
                    </a:cubicBezTo>
                    <a:cubicBezTo>
                      <a:pt x="1509" y="140"/>
                      <a:pt x="1509" y="140"/>
                      <a:pt x="1509" y="140"/>
                    </a:cubicBezTo>
                    <a:cubicBezTo>
                      <a:pt x="1392" y="22"/>
                      <a:pt x="1392" y="22"/>
                      <a:pt x="1392" y="22"/>
                    </a:cubicBezTo>
                    <a:cubicBezTo>
                      <a:pt x="1382" y="12"/>
                      <a:pt x="1369" y="6"/>
                      <a:pt x="1355" y="6"/>
                    </a:cubicBezTo>
                    <a:moveTo>
                      <a:pt x="1526" y="112"/>
                    </a:moveTo>
                    <a:cubicBezTo>
                      <a:pt x="1563" y="124"/>
                      <a:pt x="1563" y="124"/>
                      <a:pt x="1563" y="124"/>
                    </a:cubicBezTo>
                    <a:cubicBezTo>
                      <a:pt x="1563" y="123"/>
                      <a:pt x="1563" y="123"/>
                      <a:pt x="1563" y="123"/>
                    </a:cubicBezTo>
                    <a:cubicBezTo>
                      <a:pt x="1542" y="55"/>
                      <a:pt x="1483" y="8"/>
                      <a:pt x="1415" y="0"/>
                    </a:cubicBezTo>
                    <a:lnTo>
                      <a:pt x="1526" y="112"/>
                    </a:lnTo>
                    <a:close/>
                    <a:moveTo>
                      <a:pt x="1451" y="239"/>
                    </a:moveTo>
                    <a:cubicBezTo>
                      <a:pt x="1445" y="237"/>
                      <a:pt x="1445" y="237"/>
                      <a:pt x="1445" y="237"/>
                    </a:cubicBezTo>
                    <a:cubicBezTo>
                      <a:pt x="1440" y="233"/>
                      <a:pt x="1440" y="233"/>
                      <a:pt x="1440" y="233"/>
                    </a:cubicBezTo>
                    <a:cubicBezTo>
                      <a:pt x="1311" y="131"/>
                      <a:pt x="1311" y="131"/>
                      <a:pt x="1311" y="131"/>
                    </a:cubicBezTo>
                    <a:cubicBezTo>
                      <a:pt x="1365" y="421"/>
                      <a:pt x="1365" y="421"/>
                      <a:pt x="1365" y="421"/>
                    </a:cubicBezTo>
                    <a:cubicBezTo>
                      <a:pt x="1482" y="407"/>
                      <a:pt x="1589" y="370"/>
                      <a:pt x="1631" y="350"/>
                    </a:cubicBezTo>
                    <a:cubicBezTo>
                      <a:pt x="1612" y="287"/>
                      <a:pt x="1612" y="287"/>
                      <a:pt x="1612" y="287"/>
                    </a:cubicBezTo>
                    <a:lnTo>
                      <a:pt x="1451" y="239"/>
                    </a:lnTo>
                    <a:close/>
                    <a:moveTo>
                      <a:pt x="709" y="6"/>
                    </a:moveTo>
                    <a:cubicBezTo>
                      <a:pt x="701" y="6"/>
                      <a:pt x="693" y="8"/>
                      <a:pt x="686" y="12"/>
                    </a:cubicBezTo>
                    <a:cubicBezTo>
                      <a:pt x="651" y="29"/>
                      <a:pt x="646" y="76"/>
                      <a:pt x="677" y="100"/>
                    </a:cubicBezTo>
                    <a:cubicBezTo>
                      <a:pt x="814" y="208"/>
                      <a:pt x="814" y="208"/>
                      <a:pt x="814" y="208"/>
                    </a:cubicBezTo>
                    <a:cubicBezTo>
                      <a:pt x="1153" y="309"/>
                      <a:pt x="1153" y="309"/>
                      <a:pt x="1153" y="309"/>
                    </a:cubicBezTo>
                    <a:cubicBezTo>
                      <a:pt x="1173" y="277"/>
                      <a:pt x="1173" y="277"/>
                      <a:pt x="1173" y="277"/>
                    </a:cubicBezTo>
                    <a:cubicBezTo>
                      <a:pt x="1182" y="263"/>
                      <a:pt x="1176" y="245"/>
                      <a:pt x="1161" y="239"/>
                    </a:cubicBezTo>
                    <a:cubicBezTo>
                      <a:pt x="863" y="140"/>
                      <a:pt x="863" y="140"/>
                      <a:pt x="863" y="140"/>
                    </a:cubicBezTo>
                    <a:cubicBezTo>
                      <a:pt x="746" y="22"/>
                      <a:pt x="746" y="22"/>
                      <a:pt x="746" y="22"/>
                    </a:cubicBezTo>
                    <a:cubicBezTo>
                      <a:pt x="736" y="12"/>
                      <a:pt x="723" y="6"/>
                      <a:pt x="709" y="6"/>
                    </a:cubicBezTo>
                    <a:moveTo>
                      <a:pt x="880" y="112"/>
                    </a:moveTo>
                    <a:cubicBezTo>
                      <a:pt x="917" y="124"/>
                      <a:pt x="917" y="124"/>
                      <a:pt x="917" y="124"/>
                    </a:cubicBezTo>
                    <a:cubicBezTo>
                      <a:pt x="917" y="123"/>
                      <a:pt x="917" y="123"/>
                      <a:pt x="917" y="123"/>
                    </a:cubicBezTo>
                    <a:cubicBezTo>
                      <a:pt x="896" y="55"/>
                      <a:pt x="837" y="8"/>
                      <a:pt x="769" y="0"/>
                    </a:cubicBezTo>
                    <a:lnTo>
                      <a:pt x="880" y="112"/>
                    </a:lnTo>
                    <a:close/>
                    <a:moveTo>
                      <a:pt x="805" y="239"/>
                    </a:moveTo>
                    <a:cubicBezTo>
                      <a:pt x="799" y="237"/>
                      <a:pt x="799" y="237"/>
                      <a:pt x="799" y="237"/>
                    </a:cubicBezTo>
                    <a:cubicBezTo>
                      <a:pt x="794" y="233"/>
                      <a:pt x="794" y="233"/>
                      <a:pt x="794" y="233"/>
                    </a:cubicBezTo>
                    <a:cubicBezTo>
                      <a:pt x="665" y="131"/>
                      <a:pt x="665" y="131"/>
                      <a:pt x="665" y="131"/>
                    </a:cubicBezTo>
                    <a:cubicBezTo>
                      <a:pt x="719" y="421"/>
                      <a:pt x="719" y="421"/>
                      <a:pt x="719" y="421"/>
                    </a:cubicBezTo>
                    <a:cubicBezTo>
                      <a:pt x="836" y="407"/>
                      <a:pt x="943" y="370"/>
                      <a:pt x="985" y="350"/>
                    </a:cubicBezTo>
                    <a:cubicBezTo>
                      <a:pt x="966" y="287"/>
                      <a:pt x="966" y="287"/>
                      <a:pt x="966" y="287"/>
                    </a:cubicBezTo>
                    <a:lnTo>
                      <a:pt x="805" y="23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Freeform 27">
                <a:extLst>
                  <a:ext uri="{FF2B5EF4-FFF2-40B4-BE49-F238E27FC236}">
                    <a16:creationId xmlns:a16="http://schemas.microsoft.com/office/drawing/2014/main" id="{4384E72F-CF22-4BD9-8FD0-00A6960C8CF5}"/>
                  </a:ext>
                </a:extLst>
              </p:cNvPr>
              <p:cNvSpPr>
                <a:spLocks noEditPoints="1"/>
              </p:cNvSpPr>
              <p:nvPr/>
            </p:nvSpPr>
            <p:spPr bwMode="auto">
              <a:xfrm>
                <a:off x="5343905" y="2937510"/>
                <a:ext cx="1532763" cy="1001649"/>
              </a:xfrm>
              <a:custGeom>
                <a:avLst/>
                <a:gdLst>
                  <a:gd name="T0" fmla="*/ 744 w 2148"/>
                  <a:gd name="T1" fmla="*/ 1402 h 1402"/>
                  <a:gd name="T2" fmla="*/ 305 w 2148"/>
                  <a:gd name="T3" fmla="*/ 899 h 1402"/>
                  <a:gd name="T4" fmla="*/ 291 w 2148"/>
                  <a:gd name="T5" fmla="*/ 786 h 1402"/>
                  <a:gd name="T6" fmla="*/ 322 w 2148"/>
                  <a:gd name="T7" fmla="*/ 859 h 1402"/>
                  <a:gd name="T8" fmla="*/ 754 w 2148"/>
                  <a:gd name="T9" fmla="*/ 1350 h 1402"/>
                  <a:gd name="T10" fmla="*/ 648 w 2148"/>
                  <a:gd name="T11" fmla="*/ 944 h 1402"/>
                  <a:gd name="T12" fmla="*/ 683 w 2148"/>
                  <a:gd name="T13" fmla="*/ 917 h 1402"/>
                  <a:gd name="T14" fmla="*/ 805 w 2148"/>
                  <a:gd name="T15" fmla="*/ 1356 h 1402"/>
                  <a:gd name="T16" fmla="*/ 372 w 2148"/>
                  <a:gd name="T17" fmla="*/ 117 h 1402"/>
                  <a:gd name="T18" fmla="*/ 343 w 2148"/>
                  <a:gd name="T19" fmla="*/ 243 h 1402"/>
                  <a:gd name="T20" fmla="*/ 279 w 2148"/>
                  <a:gd name="T21" fmla="*/ 274 h 1402"/>
                  <a:gd name="T22" fmla="*/ 342 w 2148"/>
                  <a:gd name="T23" fmla="*/ 248 h 1402"/>
                  <a:gd name="T24" fmla="*/ 269 w 2148"/>
                  <a:gd name="T25" fmla="*/ 4 h 1402"/>
                  <a:gd name="T26" fmla="*/ 185 w 2148"/>
                  <a:gd name="T27" fmla="*/ 242 h 1402"/>
                  <a:gd name="T28" fmla="*/ 195 w 2148"/>
                  <a:gd name="T29" fmla="*/ 112 h 1402"/>
                  <a:gd name="T30" fmla="*/ 254 w 2148"/>
                  <a:gd name="T31" fmla="*/ 150 h 1402"/>
                  <a:gd name="T32" fmla="*/ 375 w 2148"/>
                  <a:gd name="T33" fmla="*/ 73 h 1402"/>
                  <a:gd name="T34" fmla="*/ 1980 w 2148"/>
                  <a:gd name="T35" fmla="*/ 925 h 1402"/>
                  <a:gd name="T36" fmla="*/ 1745 w 2148"/>
                  <a:gd name="T37" fmla="*/ 745 h 1402"/>
                  <a:gd name="T38" fmla="*/ 2057 w 2148"/>
                  <a:gd name="T39" fmla="*/ 1336 h 1402"/>
                  <a:gd name="T40" fmla="*/ 1863 w 2148"/>
                  <a:gd name="T41" fmla="*/ 993 h 1402"/>
                  <a:gd name="T42" fmla="*/ 1585 w 2148"/>
                  <a:gd name="T43" fmla="*/ 798 h 1402"/>
                  <a:gd name="T44" fmla="*/ 1542 w 2148"/>
                  <a:gd name="T45" fmla="*/ 804 h 1402"/>
                  <a:gd name="T46" fmla="*/ 2017 w 2148"/>
                  <a:gd name="T47" fmla="*/ 1390 h 1402"/>
                  <a:gd name="T48" fmla="*/ 2097 w 2148"/>
                  <a:gd name="T49" fmla="*/ 1356 h 1402"/>
                  <a:gd name="T50" fmla="*/ 1664 w 2148"/>
                  <a:gd name="T51" fmla="*/ 258 h 1402"/>
                  <a:gd name="T52" fmla="*/ 1636 w 2148"/>
                  <a:gd name="T53" fmla="*/ 133 h 1402"/>
                  <a:gd name="T54" fmla="*/ 1557 w 2148"/>
                  <a:gd name="T55" fmla="*/ 256 h 1402"/>
                  <a:gd name="T56" fmla="*/ 1652 w 2148"/>
                  <a:gd name="T57" fmla="*/ 273 h 1402"/>
                  <a:gd name="T58" fmla="*/ 1688 w 2148"/>
                  <a:gd name="T59" fmla="*/ 33 h 1402"/>
                  <a:gd name="T60" fmla="*/ 1475 w 2148"/>
                  <a:gd name="T61" fmla="*/ 243 h 1402"/>
                  <a:gd name="T62" fmla="*/ 1481 w 2148"/>
                  <a:gd name="T63" fmla="*/ 187 h 1402"/>
                  <a:gd name="T64" fmla="*/ 1525 w 2148"/>
                  <a:gd name="T65" fmla="*/ 150 h 1402"/>
                  <a:gd name="T66" fmla="*/ 1666 w 2148"/>
                  <a:gd name="T67" fmla="*/ 74 h 1402"/>
                  <a:gd name="T68" fmla="*/ 1456 w 2148"/>
                  <a:gd name="T69" fmla="*/ 1286 h 1402"/>
                  <a:gd name="T70" fmla="*/ 1144 w 2148"/>
                  <a:gd name="T71" fmla="*/ 728 h 1402"/>
                  <a:gd name="T72" fmla="*/ 1414 w 2148"/>
                  <a:gd name="T73" fmla="*/ 1300 h 1402"/>
                  <a:gd name="T74" fmla="*/ 1226 w 2148"/>
                  <a:gd name="T75" fmla="*/ 1002 h 1402"/>
                  <a:gd name="T76" fmla="*/ 940 w 2148"/>
                  <a:gd name="T77" fmla="*/ 802 h 1402"/>
                  <a:gd name="T78" fmla="*/ 894 w 2148"/>
                  <a:gd name="T79" fmla="*/ 793 h 1402"/>
                  <a:gd name="T80" fmla="*/ 1190 w 2148"/>
                  <a:gd name="T81" fmla="*/ 1028 h 1402"/>
                  <a:gd name="T82" fmla="*/ 1397 w 2148"/>
                  <a:gd name="T83" fmla="*/ 1401 h 1402"/>
                  <a:gd name="T84" fmla="*/ 1006 w 2148"/>
                  <a:gd name="T85" fmla="*/ 273 h 1402"/>
                  <a:gd name="T86" fmla="*/ 996 w 2148"/>
                  <a:gd name="T87" fmla="*/ 111 h 1402"/>
                  <a:gd name="T88" fmla="*/ 929 w 2148"/>
                  <a:gd name="T89" fmla="*/ 242 h 1402"/>
                  <a:gd name="T90" fmla="*/ 969 w 2148"/>
                  <a:gd name="T91" fmla="*/ 276 h 1402"/>
                  <a:gd name="T92" fmla="*/ 988 w 2148"/>
                  <a:gd name="T93" fmla="*/ 248 h 1402"/>
                  <a:gd name="T94" fmla="*/ 787 w 2148"/>
                  <a:gd name="T95" fmla="*/ 74 h 1402"/>
                  <a:gd name="T96" fmla="*/ 835 w 2148"/>
                  <a:gd name="T97" fmla="*/ 187 h 1402"/>
                  <a:gd name="T98" fmla="*/ 878 w 2148"/>
                  <a:gd name="T99" fmla="*/ 149 h 1402"/>
                  <a:gd name="T100" fmla="*/ 933 w 2148"/>
                  <a:gd name="T101" fmla="*/ 87 h 1402"/>
                  <a:gd name="T102" fmla="*/ 1042 w 2148"/>
                  <a:gd name="T103" fmla="*/ 33 h 1402"/>
                  <a:gd name="T104" fmla="*/ 0 w 2148"/>
                  <a:gd name="T105" fmla="*/ 1061 h 1402"/>
                  <a:gd name="T106" fmla="*/ 44 w 2148"/>
                  <a:gd name="T107" fmla="*/ 768 h 1402"/>
                  <a:gd name="T108" fmla="*/ 713 w 2148"/>
                  <a:gd name="T109" fmla="*/ 623 h 1402"/>
                  <a:gd name="T110" fmla="*/ 719 w 2148"/>
                  <a:gd name="T111" fmla="*/ 579 h 1402"/>
                  <a:gd name="T112" fmla="*/ 1454 w 2148"/>
                  <a:gd name="T113" fmla="*/ 623 h 1402"/>
                  <a:gd name="T114" fmla="*/ 1359 w 2148"/>
                  <a:gd name="T115" fmla="*/ 623 h 1402"/>
                  <a:gd name="T116" fmla="*/ 2005 w 2148"/>
                  <a:gd name="T117" fmla="*/ 623 h 1402"/>
                  <a:gd name="T118" fmla="*/ 2126 w 2148"/>
                  <a:gd name="T119" fmla="*/ 579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48" h="1402">
                    <a:moveTo>
                      <a:pt x="805" y="1356"/>
                    </a:moveTo>
                    <a:cubicBezTo>
                      <a:pt x="793" y="1378"/>
                      <a:pt x="774" y="1394"/>
                      <a:pt x="751" y="1401"/>
                    </a:cubicBezTo>
                    <a:cubicBezTo>
                      <a:pt x="749" y="1402"/>
                      <a:pt x="746" y="1402"/>
                      <a:pt x="744" y="1402"/>
                    </a:cubicBezTo>
                    <a:cubicBezTo>
                      <a:pt x="736" y="1402"/>
                      <a:pt x="728" y="1397"/>
                      <a:pt x="725" y="1390"/>
                    </a:cubicBezTo>
                    <a:cubicBezTo>
                      <a:pt x="544" y="1028"/>
                      <a:pt x="544" y="1028"/>
                      <a:pt x="544" y="1028"/>
                    </a:cubicBezTo>
                    <a:cubicBezTo>
                      <a:pt x="510" y="1009"/>
                      <a:pt x="343" y="916"/>
                      <a:pt x="305" y="899"/>
                    </a:cubicBezTo>
                    <a:cubicBezTo>
                      <a:pt x="254" y="877"/>
                      <a:pt x="250" y="817"/>
                      <a:pt x="250" y="804"/>
                    </a:cubicBezTo>
                    <a:cubicBezTo>
                      <a:pt x="248" y="793"/>
                      <a:pt x="248" y="793"/>
                      <a:pt x="248" y="793"/>
                    </a:cubicBezTo>
                    <a:cubicBezTo>
                      <a:pt x="262" y="791"/>
                      <a:pt x="277" y="789"/>
                      <a:pt x="291" y="786"/>
                    </a:cubicBezTo>
                    <a:cubicBezTo>
                      <a:pt x="293" y="798"/>
                      <a:pt x="293" y="798"/>
                      <a:pt x="293" y="798"/>
                    </a:cubicBezTo>
                    <a:cubicBezTo>
                      <a:pt x="293" y="799"/>
                      <a:pt x="294" y="801"/>
                      <a:pt x="294" y="802"/>
                    </a:cubicBezTo>
                    <a:cubicBezTo>
                      <a:pt x="294" y="803"/>
                      <a:pt x="293" y="846"/>
                      <a:pt x="322" y="859"/>
                    </a:cubicBezTo>
                    <a:cubicBezTo>
                      <a:pt x="367" y="878"/>
                      <a:pt x="563" y="988"/>
                      <a:pt x="571" y="993"/>
                    </a:cubicBezTo>
                    <a:cubicBezTo>
                      <a:pt x="575" y="995"/>
                      <a:pt x="578" y="998"/>
                      <a:pt x="580" y="1002"/>
                    </a:cubicBezTo>
                    <a:cubicBezTo>
                      <a:pt x="754" y="1350"/>
                      <a:pt x="754" y="1350"/>
                      <a:pt x="754" y="1350"/>
                    </a:cubicBezTo>
                    <a:cubicBezTo>
                      <a:pt x="759" y="1346"/>
                      <a:pt x="763" y="1342"/>
                      <a:pt x="765" y="1336"/>
                    </a:cubicBezTo>
                    <a:cubicBezTo>
                      <a:pt x="771" y="1325"/>
                      <a:pt x="772" y="1312"/>
                      <a:pt x="768" y="1300"/>
                    </a:cubicBezTo>
                    <a:cubicBezTo>
                      <a:pt x="648" y="944"/>
                      <a:pt x="648" y="944"/>
                      <a:pt x="648" y="944"/>
                    </a:cubicBezTo>
                    <a:cubicBezTo>
                      <a:pt x="453" y="745"/>
                      <a:pt x="453" y="745"/>
                      <a:pt x="453" y="745"/>
                    </a:cubicBezTo>
                    <a:cubicBezTo>
                      <a:pt x="470" y="739"/>
                      <a:pt x="485" y="733"/>
                      <a:pt x="498" y="728"/>
                    </a:cubicBezTo>
                    <a:cubicBezTo>
                      <a:pt x="683" y="917"/>
                      <a:pt x="683" y="917"/>
                      <a:pt x="683" y="917"/>
                    </a:cubicBezTo>
                    <a:cubicBezTo>
                      <a:pt x="685" y="919"/>
                      <a:pt x="687" y="922"/>
                      <a:pt x="688" y="925"/>
                    </a:cubicBezTo>
                    <a:cubicBezTo>
                      <a:pt x="810" y="1286"/>
                      <a:pt x="810" y="1286"/>
                      <a:pt x="810" y="1286"/>
                    </a:cubicBezTo>
                    <a:cubicBezTo>
                      <a:pt x="818" y="1310"/>
                      <a:pt x="816" y="1334"/>
                      <a:pt x="805" y="1356"/>
                    </a:cubicBezTo>
                    <a:close/>
                    <a:moveTo>
                      <a:pt x="360" y="273"/>
                    </a:moveTo>
                    <a:cubicBezTo>
                      <a:pt x="368" y="270"/>
                      <a:pt x="371" y="262"/>
                      <a:pt x="372" y="258"/>
                    </a:cubicBezTo>
                    <a:cubicBezTo>
                      <a:pt x="381" y="235"/>
                      <a:pt x="396" y="160"/>
                      <a:pt x="372" y="117"/>
                    </a:cubicBezTo>
                    <a:cubicBezTo>
                      <a:pt x="368" y="110"/>
                      <a:pt x="358" y="107"/>
                      <a:pt x="350" y="111"/>
                    </a:cubicBezTo>
                    <a:cubicBezTo>
                      <a:pt x="343" y="115"/>
                      <a:pt x="340" y="125"/>
                      <a:pt x="344" y="133"/>
                    </a:cubicBezTo>
                    <a:cubicBezTo>
                      <a:pt x="361" y="163"/>
                      <a:pt x="350" y="224"/>
                      <a:pt x="343" y="243"/>
                    </a:cubicBezTo>
                    <a:cubicBezTo>
                      <a:pt x="334" y="244"/>
                      <a:pt x="313" y="245"/>
                      <a:pt x="283" y="242"/>
                    </a:cubicBezTo>
                    <a:cubicBezTo>
                      <a:pt x="274" y="241"/>
                      <a:pt x="266" y="247"/>
                      <a:pt x="265" y="256"/>
                    </a:cubicBezTo>
                    <a:cubicBezTo>
                      <a:pt x="264" y="265"/>
                      <a:pt x="271" y="273"/>
                      <a:pt x="279" y="274"/>
                    </a:cubicBezTo>
                    <a:cubicBezTo>
                      <a:pt x="296" y="276"/>
                      <a:pt x="310" y="276"/>
                      <a:pt x="323" y="276"/>
                    </a:cubicBezTo>
                    <a:cubicBezTo>
                      <a:pt x="341" y="276"/>
                      <a:pt x="354" y="275"/>
                      <a:pt x="360" y="273"/>
                    </a:cubicBezTo>
                    <a:close/>
                    <a:moveTo>
                      <a:pt x="342" y="248"/>
                    </a:moveTo>
                    <a:cubicBezTo>
                      <a:pt x="342" y="248"/>
                      <a:pt x="342" y="248"/>
                      <a:pt x="342" y="248"/>
                    </a:cubicBezTo>
                    <a:close/>
                    <a:moveTo>
                      <a:pt x="396" y="33"/>
                    </a:moveTo>
                    <a:cubicBezTo>
                      <a:pt x="322" y="29"/>
                      <a:pt x="350" y="10"/>
                      <a:pt x="269" y="4"/>
                    </a:cubicBezTo>
                    <a:cubicBezTo>
                      <a:pt x="199" y="0"/>
                      <a:pt x="161" y="39"/>
                      <a:pt x="141" y="74"/>
                    </a:cubicBezTo>
                    <a:cubicBezTo>
                      <a:pt x="100" y="148"/>
                      <a:pt x="171" y="230"/>
                      <a:pt x="183" y="243"/>
                    </a:cubicBezTo>
                    <a:cubicBezTo>
                      <a:pt x="184" y="244"/>
                      <a:pt x="185" y="244"/>
                      <a:pt x="185" y="242"/>
                    </a:cubicBezTo>
                    <a:cubicBezTo>
                      <a:pt x="185" y="242"/>
                      <a:pt x="185" y="242"/>
                      <a:pt x="189" y="187"/>
                    </a:cubicBezTo>
                    <a:cubicBezTo>
                      <a:pt x="189" y="187"/>
                      <a:pt x="189" y="187"/>
                      <a:pt x="189" y="187"/>
                    </a:cubicBezTo>
                    <a:cubicBezTo>
                      <a:pt x="188" y="182"/>
                      <a:pt x="164" y="125"/>
                      <a:pt x="195" y="112"/>
                    </a:cubicBezTo>
                    <a:cubicBezTo>
                      <a:pt x="227" y="97"/>
                      <a:pt x="232" y="142"/>
                      <a:pt x="232" y="149"/>
                    </a:cubicBezTo>
                    <a:cubicBezTo>
                      <a:pt x="232" y="150"/>
                      <a:pt x="233" y="150"/>
                      <a:pt x="233" y="150"/>
                    </a:cubicBezTo>
                    <a:cubicBezTo>
                      <a:pt x="237" y="151"/>
                      <a:pt x="253" y="154"/>
                      <a:pt x="254" y="150"/>
                    </a:cubicBezTo>
                    <a:cubicBezTo>
                      <a:pt x="256" y="116"/>
                      <a:pt x="270" y="98"/>
                      <a:pt x="287" y="87"/>
                    </a:cubicBezTo>
                    <a:cubicBezTo>
                      <a:pt x="320" y="67"/>
                      <a:pt x="366" y="76"/>
                      <a:pt x="374" y="74"/>
                    </a:cubicBezTo>
                    <a:cubicBezTo>
                      <a:pt x="374" y="73"/>
                      <a:pt x="375" y="73"/>
                      <a:pt x="375" y="73"/>
                    </a:cubicBezTo>
                    <a:cubicBezTo>
                      <a:pt x="380" y="57"/>
                      <a:pt x="404" y="33"/>
                      <a:pt x="396" y="33"/>
                    </a:cubicBezTo>
                    <a:close/>
                    <a:moveTo>
                      <a:pt x="2102" y="1286"/>
                    </a:moveTo>
                    <a:cubicBezTo>
                      <a:pt x="1980" y="925"/>
                      <a:pt x="1980" y="925"/>
                      <a:pt x="1980" y="925"/>
                    </a:cubicBezTo>
                    <a:cubicBezTo>
                      <a:pt x="1979" y="922"/>
                      <a:pt x="1977" y="919"/>
                      <a:pt x="1975" y="917"/>
                    </a:cubicBezTo>
                    <a:cubicBezTo>
                      <a:pt x="1790" y="728"/>
                      <a:pt x="1790" y="728"/>
                      <a:pt x="1790" y="728"/>
                    </a:cubicBezTo>
                    <a:cubicBezTo>
                      <a:pt x="1777" y="733"/>
                      <a:pt x="1762" y="739"/>
                      <a:pt x="1745" y="745"/>
                    </a:cubicBezTo>
                    <a:cubicBezTo>
                      <a:pt x="1940" y="944"/>
                      <a:pt x="1940" y="944"/>
                      <a:pt x="1940" y="944"/>
                    </a:cubicBezTo>
                    <a:cubicBezTo>
                      <a:pt x="2060" y="1300"/>
                      <a:pt x="2060" y="1300"/>
                      <a:pt x="2060" y="1300"/>
                    </a:cubicBezTo>
                    <a:cubicBezTo>
                      <a:pt x="2064" y="1312"/>
                      <a:pt x="2063" y="1325"/>
                      <a:pt x="2057" y="1336"/>
                    </a:cubicBezTo>
                    <a:cubicBezTo>
                      <a:pt x="2055" y="1342"/>
                      <a:pt x="2051" y="1346"/>
                      <a:pt x="2046" y="1350"/>
                    </a:cubicBezTo>
                    <a:cubicBezTo>
                      <a:pt x="1872" y="1002"/>
                      <a:pt x="1872" y="1002"/>
                      <a:pt x="1872" y="1002"/>
                    </a:cubicBezTo>
                    <a:cubicBezTo>
                      <a:pt x="1870" y="998"/>
                      <a:pt x="1867" y="995"/>
                      <a:pt x="1863" y="993"/>
                    </a:cubicBezTo>
                    <a:cubicBezTo>
                      <a:pt x="1855" y="988"/>
                      <a:pt x="1659" y="878"/>
                      <a:pt x="1615" y="859"/>
                    </a:cubicBezTo>
                    <a:cubicBezTo>
                      <a:pt x="1585" y="846"/>
                      <a:pt x="1586" y="803"/>
                      <a:pt x="1586" y="802"/>
                    </a:cubicBezTo>
                    <a:cubicBezTo>
                      <a:pt x="1586" y="801"/>
                      <a:pt x="1585" y="799"/>
                      <a:pt x="1585" y="798"/>
                    </a:cubicBezTo>
                    <a:cubicBezTo>
                      <a:pt x="1583" y="786"/>
                      <a:pt x="1583" y="786"/>
                      <a:pt x="1583" y="786"/>
                    </a:cubicBezTo>
                    <a:cubicBezTo>
                      <a:pt x="1569" y="789"/>
                      <a:pt x="1554" y="791"/>
                      <a:pt x="1540" y="793"/>
                    </a:cubicBezTo>
                    <a:cubicBezTo>
                      <a:pt x="1542" y="804"/>
                      <a:pt x="1542" y="804"/>
                      <a:pt x="1542" y="804"/>
                    </a:cubicBezTo>
                    <a:cubicBezTo>
                      <a:pt x="1542" y="817"/>
                      <a:pt x="1546" y="877"/>
                      <a:pt x="1597" y="899"/>
                    </a:cubicBezTo>
                    <a:cubicBezTo>
                      <a:pt x="1635" y="916"/>
                      <a:pt x="1802" y="1009"/>
                      <a:pt x="1836" y="1028"/>
                    </a:cubicBezTo>
                    <a:cubicBezTo>
                      <a:pt x="2017" y="1390"/>
                      <a:pt x="2017" y="1390"/>
                      <a:pt x="2017" y="1390"/>
                    </a:cubicBezTo>
                    <a:cubicBezTo>
                      <a:pt x="2020" y="1397"/>
                      <a:pt x="2028" y="1402"/>
                      <a:pt x="2036" y="1402"/>
                    </a:cubicBezTo>
                    <a:cubicBezTo>
                      <a:pt x="2038" y="1402"/>
                      <a:pt x="2041" y="1402"/>
                      <a:pt x="2043" y="1401"/>
                    </a:cubicBezTo>
                    <a:cubicBezTo>
                      <a:pt x="2066" y="1394"/>
                      <a:pt x="2085" y="1378"/>
                      <a:pt x="2097" y="1356"/>
                    </a:cubicBezTo>
                    <a:cubicBezTo>
                      <a:pt x="2108" y="1334"/>
                      <a:pt x="2110" y="1310"/>
                      <a:pt x="2102" y="1286"/>
                    </a:cubicBezTo>
                    <a:close/>
                    <a:moveTo>
                      <a:pt x="1652" y="273"/>
                    </a:moveTo>
                    <a:cubicBezTo>
                      <a:pt x="1660" y="270"/>
                      <a:pt x="1663" y="262"/>
                      <a:pt x="1664" y="258"/>
                    </a:cubicBezTo>
                    <a:cubicBezTo>
                      <a:pt x="1673" y="235"/>
                      <a:pt x="1688" y="160"/>
                      <a:pt x="1664" y="117"/>
                    </a:cubicBezTo>
                    <a:cubicBezTo>
                      <a:pt x="1660" y="110"/>
                      <a:pt x="1650" y="107"/>
                      <a:pt x="1642" y="111"/>
                    </a:cubicBezTo>
                    <a:cubicBezTo>
                      <a:pt x="1635" y="115"/>
                      <a:pt x="1632" y="125"/>
                      <a:pt x="1636" y="133"/>
                    </a:cubicBezTo>
                    <a:cubicBezTo>
                      <a:pt x="1653" y="163"/>
                      <a:pt x="1642" y="224"/>
                      <a:pt x="1635" y="243"/>
                    </a:cubicBezTo>
                    <a:cubicBezTo>
                      <a:pt x="1626" y="244"/>
                      <a:pt x="1605" y="245"/>
                      <a:pt x="1575" y="242"/>
                    </a:cubicBezTo>
                    <a:cubicBezTo>
                      <a:pt x="1566" y="241"/>
                      <a:pt x="1558" y="247"/>
                      <a:pt x="1557" y="256"/>
                    </a:cubicBezTo>
                    <a:cubicBezTo>
                      <a:pt x="1556" y="265"/>
                      <a:pt x="1563" y="273"/>
                      <a:pt x="1571" y="274"/>
                    </a:cubicBezTo>
                    <a:cubicBezTo>
                      <a:pt x="1588" y="276"/>
                      <a:pt x="1602" y="276"/>
                      <a:pt x="1615" y="276"/>
                    </a:cubicBezTo>
                    <a:cubicBezTo>
                      <a:pt x="1633" y="276"/>
                      <a:pt x="1646" y="275"/>
                      <a:pt x="1652" y="273"/>
                    </a:cubicBezTo>
                    <a:close/>
                    <a:moveTo>
                      <a:pt x="1634" y="248"/>
                    </a:moveTo>
                    <a:cubicBezTo>
                      <a:pt x="1634" y="248"/>
                      <a:pt x="1634" y="248"/>
                      <a:pt x="1634" y="248"/>
                    </a:cubicBezTo>
                    <a:close/>
                    <a:moveTo>
                      <a:pt x="1688" y="33"/>
                    </a:moveTo>
                    <a:cubicBezTo>
                      <a:pt x="1614" y="29"/>
                      <a:pt x="1642" y="10"/>
                      <a:pt x="1561" y="4"/>
                    </a:cubicBezTo>
                    <a:cubicBezTo>
                      <a:pt x="1491" y="0"/>
                      <a:pt x="1453" y="39"/>
                      <a:pt x="1433" y="74"/>
                    </a:cubicBezTo>
                    <a:cubicBezTo>
                      <a:pt x="1392" y="148"/>
                      <a:pt x="1463" y="230"/>
                      <a:pt x="1475" y="243"/>
                    </a:cubicBezTo>
                    <a:cubicBezTo>
                      <a:pt x="1476" y="244"/>
                      <a:pt x="1477" y="244"/>
                      <a:pt x="1477" y="242"/>
                    </a:cubicBezTo>
                    <a:cubicBezTo>
                      <a:pt x="1477" y="242"/>
                      <a:pt x="1477" y="242"/>
                      <a:pt x="1481" y="187"/>
                    </a:cubicBezTo>
                    <a:cubicBezTo>
                      <a:pt x="1481" y="187"/>
                      <a:pt x="1481" y="187"/>
                      <a:pt x="1481" y="187"/>
                    </a:cubicBezTo>
                    <a:cubicBezTo>
                      <a:pt x="1480" y="182"/>
                      <a:pt x="1456" y="125"/>
                      <a:pt x="1487" y="112"/>
                    </a:cubicBezTo>
                    <a:cubicBezTo>
                      <a:pt x="1519" y="97"/>
                      <a:pt x="1524" y="142"/>
                      <a:pt x="1524" y="149"/>
                    </a:cubicBezTo>
                    <a:cubicBezTo>
                      <a:pt x="1524" y="150"/>
                      <a:pt x="1525" y="150"/>
                      <a:pt x="1525" y="150"/>
                    </a:cubicBezTo>
                    <a:cubicBezTo>
                      <a:pt x="1529" y="151"/>
                      <a:pt x="1545" y="154"/>
                      <a:pt x="1546" y="150"/>
                    </a:cubicBezTo>
                    <a:cubicBezTo>
                      <a:pt x="1548" y="116"/>
                      <a:pt x="1562" y="98"/>
                      <a:pt x="1579" y="87"/>
                    </a:cubicBezTo>
                    <a:cubicBezTo>
                      <a:pt x="1612" y="67"/>
                      <a:pt x="1658" y="76"/>
                      <a:pt x="1666" y="74"/>
                    </a:cubicBezTo>
                    <a:cubicBezTo>
                      <a:pt x="1666" y="73"/>
                      <a:pt x="1667" y="73"/>
                      <a:pt x="1667" y="73"/>
                    </a:cubicBezTo>
                    <a:cubicBezTo>
                      <a:pt x="1672" y="57"/>
                      <a:pt x="1696" y="33"/>
                      <a:pt x="1688" y="33"/>
                    </a:cubicBezTo>
                    <a:close/>
                    <a:moveTo>
                      <a:pt x="1456" y="1286"/>
                    </a:moveTo>
                    <a:cubicBezTo>
                      <a:pt x="1334" y="925"/>
                      <a:pt x="1334" y="925"/>
                      <a:pt x="1334" y="925"/>
                    </a:cubicBezTo>
                    <a:cubicBezTo>
                      <a:pt x="1333" y="922"/>
                      <a:pt x="1331" y="919"/>
                      <a:pt x="1329" y="917"/>
                    </a:cubicBezTo>
                    <a:cubicBezTo>
                      <a:pt x="1144" y="728"/>
                      <a:pt x="1144" y="728"/>
                      <a:pt x="1144" y="728"/>
                    </a:cubicBezTo>
                    <a:cubicBezTo>
                      <a:pt x="1131" y="733"/>
                      <a:pt x="1116" y="739"/>
                      <a:pt x="1099" y="745"/>
                    </a:cubicBezTo>
                    <a:cubicBezTo>
                      <a:pt x="1294" y="944"/>
                      <a:pt x="1294" y="944"/>
                      <a:pt x="1294" y="944"/>
                    </a:cubicBezTo>
                    <a:cubicBezTo>
                      <a:pt x="1414" y="1300"/>
                      <a:pt x="1414" y="1300"/>
                      <a:pt x="1414" y="1300"/>
                    </a:cubicBezTo>
                    <a:cubicBezTo>
                      <a:pt x="1418" y="1312"/>
                      <a:pt x="1417" y="1325"/>
                      <a:pt x="1411" y="1336"/>
                    </a:cubicBezTo>
                    <a:cubicBezTo>
                      <a:pt x="1409" y="1342"/>
                      <a:pt x="1405" y="1346"/>
                      <a:pt x="1400" y="1350"/>
                    </a:cubicBezTo>
                    <a:cubicBezTo>
                      <a:pt x="1226" y="1002"/>
                      <a:pt x="1226" y="1002"/>
                      <a:pt x="1226" y="1002"/>
                    </a:cubicBezTo>
                    <a:cubicBezTo>
                      <a:pt x="1224" y="998"/>
                      <a:pt x="1221" y="995"/>
                      <a:pt x="1217" y="993"/>
                    </a:cubicBezTo>
                    <a:cubicBezTo>
                      <a:pt x="1209" y="988"/>
                      <a:pt x="1013" y="878"/>
                      <a:pt x="969" y="859"/>
                    </a:cubicBezTo>
                    <a:cubicBezTo>
                      <a:pt x="939" y="846"/>
                      <a:pt x="940" y="803"/>
                      <a:pt x="940" y="802"/>
                    </a:cubicBezTo>
                    <a:cubicBezTo>
                      <a:pt x="940" y="801"/>
                      <a:pt x="939" y="799"/>
                      <a:pt x="939" y="798"/>
                    </a:cubicBezTo>
                    <a:cubicBezTo>
                      <a:pt x="937" y="786"/>
                      <a:pt x="937" y="786"/>
                      <a:pt x="937" y="786"/>
                    </a:cubicBezTo>
                    <a:cubicBezTo>
                      <a:pt x="923" y="789"/>
                      <a:pt x="908" y="791"/>
                      <a:pt x="894" y="793"/>
                    </a:cubicBezTo>
                    <a:cubicBezTo>
                      <a:pt x="896" y="804"/>
                      <a:pt x="896" y="804"/>
                      <a:pt x="896" y="804"/>
                    </a:cubicBezTo>
                    <a:cubicBezTo>
                      <a:pt x="896" y="817"/>
                      <a:pt x="900" y="877"/>
                      <a:pt x="951" y="899"/>
                    </a:cubicBezTo>
                    <a:cubicBezTo>
                      <a:pt x="989" y="916"/>
                      <a:pt x="1156" y="1009"/>
                      <a:pt x="1190" y="1028"/>
                    </a:cubicBezTo>
                    <a:cubicBezTo>
                      <a:pt x="1371" y="1390"/>
                      <a:pt x="1371" y="1390"/>
                      <a:pt x="1371" y="1390"/>
                    </a:cubicBezTo>
                    <a:cubicBezTo>
                      <a:pt x="1374" y="1397"/>
                      <a:pt x="1382" y="1402"/>
                      <a:pt x="1390" y="1402"/>
                    </a:cubicBezTo>
                    <a:cubicBezTo>
                      <a:pt x="1392" y="1402"/>
                      <a:pt x="1395" y="1402"/>
                      <a:pt x="1397" y="1401"/>
                    </a:cubicBezTo>
                    <a:cubicBezTo>
                      <a:pt x="1420" y="1394"/>
                      <a:pt x="1439" y="1378"/>
                      <a:pt x="1451" y="1356"/>
                    </a:cubicBezTo>
                    <a:cubicBezTo>
                      <a:pt x="1462" y="1334"/>
                      <a:pt x="1464" y="1310"/>
                      <a:pt x="1456" y="1286"/>
                    </a:cubicBezTo>
                    <a:close/>
                    <a:moveTo>
                      <a:pt x="1006" y="273"/>
                    </a:moveTo>
                    <a:cubicBezTo>
                      <a:pt x="1014" y="270"/>
                      <a:pt x="1017" y="262"/>
                      <a:pt x="1018" y="258"/>
                    </a:cubicBezTo>
                    <a:cubicBezTo>
                      <a:pt x="1027" y="235"/>
                      <a:pt x="1042" y="160"/>
                      <a:pt x="1018" y="117"/>
                    </a:cubicBezTo>
                    <a:cubicBezTo>
                      <a:pt x="1014" y="110"/>
                      <a:pt x="1004" y="107"/>
                      <a:pt x="996" y="111"/>
                    </a:cubicBezTo>
                    <a:cubicBezTo>
                      <a:pt x="989" y="115"/>
                      <a:pt x="986" y="125"/>
                      <a:pt x="990" y="133"/>
                    </a:cubicBezTo>
                    <a:cubicBezTo>
                      <a:pt x="1007" y="163"/>
                      <a:pt x="996" y="224"/>
                      <a:pt x="989" y="243"/>
                    </a:cubicBezTo>
                    <a:cubicBezTo>
                      <a:pt x="980" y="244"/>
                      <a:pt x="959" y="245"/>
                      <a:pt x="929" y="242"/>
                    </a:cubicBezTo>
                    <a:cubicBezTo>
                      <a:pt x="920" y="241"/>
                      <a:pt x="912" y="247"/>
                      <a:pt x="911" y="256"/>
                    </a:cubicBezTo>
                    <a:cubicBezTo>
                      <a:pt x="910" y="265"/>
                      <a:pt x="917" y="273"/>
                      <a:pt x="925" y="274"/>
                    </a:cubicBezTo>
                    <a:cubicBezTo>
                      <a:pt x="942" y="276"/>
                      <a:pt x="956" y="276"/>
                      <a:pt x="969" y="276"/>
                    </a:cubicBezTo>
                    <a:cubicBezTo>
                      <a:pt x="987" y="276"/>
                      <a:pt x="1000" y="275"/>
                      <a:pt x="1006" y="273"/>
                    </a:cubicBezTo>
                    <a:close/>
                    <a:moveTo>
                      <a:pt x="988" y="248"/>
                    </a:moveTo>
                    <a:cubicBezTo>
                      <a:pt x="988" y="248"/>
                      <a:pt x="988" y="248"/>
                      <a:pt x="988" y="248"/>
                    </a:cubicBezTo>
                    <a:close/>
                    <a:moveTo>
                      <a:pt x="1042" y="33"/>
                    </a:moveTo>
                    <a:cubicBezTo>
                      <a:pt x="968" y="29"/>
                      <a:pt x="996" y="10"/>
                      <a:pt x="915" y="4"/>
                    </a:cubicBezTo>
                    <a:cubicBezTo>
                      <a:pt x="845" y="0"/>
                      <a:pt x="807" y="39"/>
                      <a:pt x="787" y="74"/>
                    </a:cubicBezTo>
                    <a:cubicBezTo>
                      <a:pt x="746" y="148"/>
                      <a:pt x="817" y="230"/>
                      <a:pt x="829" y="243"/>
                    </a:cubicBezTo>
                    <a:cubicBezTo>
                      <a:pt x="830" y="244"/>
                      <a:pt x="831" y="244"/>
                      <a:pt x="831" y="242"/>
                    </a:cubicBezTo>
                    <a:cubicBezTo>
                      <a:pt x="831" y="242"/>
                      <a:pt x="831" y="242"/>
                      <a:pt x="835" y="187"/>
                    </a:cubicBezTo>
                    <a:cubicBezTo>
                      <a:pt x="835" y="187"/>
                      <a:pt x="835" y="187"/>
                      <a:pt x="835" y="187"/>
                    </a:cubicBezTo>
                    <a:cubicBezTo>
                      <a:pt x="834" y="182"/>
                      <a:pt x="810" y="125"/>
                      <a:pt x="841" y="112"/>
                    </a:cubicBezTo>
                    <a:cubicBezTo>
                      <a:pt x="873" y="97"/>
                      <a:pt x="878" y="142"/>
                      <a:pt x="878" y="149"/>
                    </a:cubicBezTo>
                    <a:cubicBezTo>
                      <a:pt x="878" y="150"/>
                      <a:pt x="879" y="150"/>
                      <a:pt x="879" y="150"/>
                    </a:cubicBezTo>
                    <a:cubicBezTo>
                      <a:pt x="883" y="151"/>
                      <a:pt x="899" y="154"/>
                      <a:pt x="900" y="150"/>
                    </a:cubicBezTo>
                    <a:cubicBezTo>
                      <a:pt x="902" y="116"/>
                      <a:pt x="916" y="98"/>
                      <a:pt x="933" y="87"/>
                    </a:cubicBezTo>
                    <a:cubicBezTo>
                      <a:pt x="966" y="67"/>
                      <a:pt x="1012" y="76"/>
                      <a:pt x="1020" y="74"/>
                    </a:cubicBezTo>
                    <a:cubicBezTo>
                      <a:pt x="1020" y="73"/>
                      <a:pt x="1021" y="73"/>
                      <a:pt x="1021" y="73"/>
                    </a:cubicBezTo>
                    <a:cubicBezTo>
                      <a:pt x="1026" y="57"/>
                      <a:pt x="1050" y="33"/>
                      <a:pt x="1042" y="33"/>
                    </a:cubicBezTo>
                    <a:close/>
                    <a:moveTo>
                      <a:pt x="155" y="582"/>
                    </a:moveTo>
                    <a:cubicBezTo>
                      <a:pt x="67" y="598"/>
                      <a:pt x="0" y="676"/>
                      <a:pt x="0" y="768"/>
                    </a:cubicBezTo>
                    <a:cubicBezTo>
                      <a:pt x="0" y="1061"/>
                      <a:pt x="0" y="1061"/>
                      <a:pt x="0" y="1061"/>
                    </a:cubicBezTo>
                    <a:cubicBezTo>
                      <a:pt x="0" y="1073"/>
                      <a:pt x="10" y="1083"/>
                      <a:pt x="22" y="1083"/>
                    </a:cubicBezTo>
                    <a:cubicBezTo>
                      <a:pt x="34" y="1083"/>
                      <a:pt x="44" y="1073"/>
                      <a:pt x="44" y="1061"/>
                    </a:cubicBezTo>
                    <a:cubicBezTo>
                      <a:pt x="44" y="768"/>
                      <a:pt x="44" y="768"/>
                      <a:pt x="44" y="768"/>
                    </a:cubicBezTo>
                    <a:cubicBezTo>
                      <a:pt x="44" y="697"/>
                      <a:pt x="95" y="638"/>
                      <a:pt x="163" y="625"/>
                    </a:cubicBezTo>
                    <a:lnTo>
                      <a:pt x="155" y="582"/>
                    </a:lnTo>
                    <a:close/>
                    <a:moveTo>
                      <a:pt x="713" y="623"/>
                    </a:moveTo>
                    <a:cubicBezTo>
                      <a:pt x="808" y="623"/>
                      <a:pt x="808" y="623"/>
                      <a:pt x="808" y="623"/>
                    </a:cubicBezTo>
                    <a:cubicBezTo>
                      <a:pt x="800" y="579"/>
                      <a:pt x="800" y="579"/>
                      <a:pt x="800" y="579"/>
                    </a:cubicBezTo>
                    <a:cubicBezTo>
                      <a:pt x="719" y="579"/>
                      <a:pt x="719" y="579"/>
                      <a:pt x="719" y="579"/>
                    </a:cubicBezTo>
                    <a:cubicBezTo>
                      <a:pt x="723" y="594"/>
                      <a:pt x="721" y="610"/>
                      <a:pt x="713" y="623"/>
                    </a:cubicBezTo>
                    <a:close/>
                    <a:moveTo>
                      <a:pt x="1359" y="623"/>
                    </a:moveTo>
                    <a:cubicBezTo>
                      <a:pt x="1454" y="623"/>
                      <a:pt x="1454" y="623"/>
                      <a:pt x="1454" y="623"/>
                    </a:cubicBezTo>
                    <a:cubicBezTo>
                      <a:pt x="1446" y="579"/>
                      <a:pt x="1446" y="579"/>
                      <a:pt x="1446" y="579"/>
                    </a:cubicBezTo>
                    <a:cubicBezTo>
                      <a:pt x="1365" y="579"/>
                      <a:pt x="1365" y="579"/>
                      <a:pt x="1365" y="579"/>
                    </a:cubicBezTo>
                    <a:cubicBezTo>
                      <a:pt x="1369" y="594"/>
                      <a:pt x="1367" y="610"/>
                      <a:pt x="1359" y="623"/>
                    </a:cubicBezTo>
                    <a:close/>
                    <a:moveTo>
                      <a:pt x="2126" y="579"/>
                    </a:moveTo>
                    <a:cubicBezTo>
                      <a:pt x="2011" y="579"/>
                      <a:pt x="2011" y="579"/>
                      <a:pt x="2011" y="579"/>
                    </a:cubicBezTo>
                    <a:cubicBezTo>
                      <a:pt x="2015" y="594"/>
                      <a:pt x="2013" y="610"/>
                      <a:pt x="2005" y="623"/>
                    </a:cubicBezTo>
                    <a:cubicBezTo>
                      <a:pt x="2126" y="623"/>
                      <a:pt x="2126" y="623"/>
                      <a:pt x="2126" y="623"/>
                    </a:cubicBezTo>
                    <a:cubicBezTo>
                      <a:pt x="2138" y="623"/>
                      <a:pt x="2148" y="613"/>
                      <a:pt x="2148" y="601"/>
                    </a:cubicBezTo>
                    <a:cubicBezTo>
                      <a:pt x="2148" y="589"/>
                      <a:pt x="2138" y="579"/>
                      <a:pt x="2126" y="57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23" name="Group 22">
            <a:extLst>
              <a:ext uri="{FF2B5EF4-FFF2-40B4-BE49-F238E27FC236}">
                <a16:creationId xmlns:a16="http://schemas.microsoft.com/office/drawing/2014/main" id="{3B8D892C-A32A-451A-B951-4A1403CAC279}"/>
              </a:ext>
            </a:extLst>
          </p:cNvPr>
          <p:cNvGrpSpPr>
            <a:grpSpLocks noChangeAspect="1"/>
          </p:cNvGrpSpPr>
          <p:nvPr/>
        </p:nvGrpSpPr>
        <p:grpSpPr>
          <a:xfrm>
            <a:off x="3068827" y="1151435"/>
            <a:ext cx="822960" cy="822960"/>
            <a:chOff x="1113743" y="1826004"/>
            <a:chExt cx="1644650" cy="1644650"/>
          </a:xfrm>
        </p:grpSpPr>
        <p:sp>
          <p:nvSpPr>
            <p:cNvPr id="24" name="AutoShape 77">
              <a:extLst>
                <a:ext uri="{FF2B5EF4-FFF2-40B4-BE49-F238E27FC236}">
                  <a16:creationId xmlns:a16="http://schemas.microsoft.com/office/drawing/2014/main" id="{1D45797D-F878-418E-AB01-0EFDCF5C015B}"/>
                </a:ext>
              </a:extLst>
            </p:cNvPr>
            <p:cNvSpPr>
              <a:spLocks noChangeAspect="1" noChangeArrowheads="1" noTextEdit="1"/>
            </p:cNvSpPr>
            <p:nvPr/>
          </p:nvSpPr>
          <p:spPr bwMode="auto">
            <a:xfrm>
              <a:off x="1113743" y="1826004"/>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5" name="Group 24">
              <a:extLst>
                <a:ext uri="{FF2B5EF4-FFF2-40B4-BE49-F238E27FC236}">
                  <a16:creationId xmlns:a16="http://schemas.microsoft.com/office/drawing/2014/main" id="{2AF7BC84-E6A5-43A8-A742-6C47C701C9BA}"/>
                </a:ext>
              </a:extLst>
            </p:cNvPr>
            <p:cNvGrpSpPr/>
            <p:nvPr/>
          </p:nvGrpSpPr>
          <p:grpSpPr>
            <a:xfrm>
              <a:off x="1486806" y="2108579"/>
              <a:ext cx="898525" cy="1192213"/>
              <a:chOff x="1486806" y="2108579"/>
              <a:chExt cx="898525" cy="1192213"/>
            </a:xfrm>
          </p:grpSpPr>
          <p:sp>
            <p:nvSpPr>
              <p:cNvPr id="26" name="Freeform 79">
                <a:extLst>
                  <a:ext uri="{FF2B5EF4-FFF2-40B4-BE49-F238E27FC236}">
                    <a16:creationId xmlns:a16="http://schemas.microsoft.com/office/drawing/2014/main" id="{F26B88EE-AC9D-4067-9833-317270FA97CE}"/>
                  </a:ext>
                </a:extLst>
              </p:cNvPr>
              <p:cNvSpPr>
                <a:spLocks noEditPoints="1"/>
              </p:cNvSpPr>
              <p:nvPr/>
            </p:nvSpPr>
            <p:spPr bwMode="auto">
              <a:xfrm>
                <a:off x="1486806" y="2108579"/>
                <a:ext cx="898525" cy="1192213"/>
              </a:xfrm>
              <a:custGeom>
                <a:avLst/>
                <a:gdLst>
                  <a:gd name="T0" fmla="*/ 1236 w 1258"/>
                  <a:gd name="T1" fmla="*/ 0 h 1671"/>
                  <a:gd name="T2" fmla="*/ 22 w 1258"/>
                  <a:gd name="T3" fmla="*/ 0 h 1671"/>
                  <a:gd name="T4" fmla="*/ 0 w 1258"/>
                  <a:gd name="T5" fmla="*/ 22 h 1671"/>
                  <a:gd name="T6" fmla="*/ 0 w 1258"/>
                  <a:gd name="T7" fmla="*/ 1649 h 1671"/>
                  <a:gd name="T8" fmla="*/ 22 w 1258"/>
                  <a:gd name="T9" fmla="*/ 1671 h 1671"/>
                  <a:gd name="T10" fmla="*/ 1236 w 1258"/>
                  <a:gd name="T11" fmla="*/ 1671 h 1671"/>
                  <a:gd name="T12" fmla="*/ 1258 w 1258"/>
                  <a:gd name="T13" fmla="*/ 1649 h 1671"/>
                  <a:gd name="T14" fmla="*/ 1258 w 1258"/>
                  <a:gd name="T15" fmla="*/ 22 h 1671"/>
                  <a:gd name="T16" fmla="*/ 1236 w 1258"/>
                  <a:gd name="T17" fmla="*/ 0 h 1671"/>
                  <a:gd name="T18" fmla="*/ 1213 w 1258"/>
                  <a:gd name="T19" fmla="*/ 1626 h 1671"/>
                  <a:gd name="T20" fmla="*/ 45 w 1258"/>
                  <a:gd name="T21" fmla="*/ 1626 h 1671"/>
                  <a:gd name="T22" fmla="*/ 45 w 1258"/>
                  <a:gd name="T23" fmla="*/ 44 h 1671"/>
                  <a:gd name="T24" fmla="*/ 1213 w 1258"/>
                  <a:gd name="T25" fmla="*/ 44 h 1671"/>
                  <a:gd name="T26" fmla="*/ 1213 w 1258"/>
                  <a:gd name="T27" fmla="*/ 1626 h 1671"/>
                  <a:gd name="T28" fmla="*/ 462 w 1258"/>
                  <a:gd name="T29" fmla="*/ 1175 h 1671"/>
                  <a:gd name="T30" fmla="*/ 472 w 1258"/>
                  <a:gd name="T31" fmla="*/ 1177 h 1671"/>
                  <a:gd name="T32" fmla="*/ 491 w 1258"/>
                  <a:gd name="T33" fmla="*/ 1165 h 1671"/>
                  <a:gd name="T34" fmla="*/ 825 w 1258"/>
                  <a:gd name="T35" fmla="*/ 525 h 1671"/>
                  <a:gd name="T36" fmla="*/ 816 w 1258"/>
                  <a:gd name="T37" fmla="*/ 495 h 1671"/>
                  <a:gd name="T38" fmla="*/ 786 w 1258"/>
                  <a:gd name="T39" fmla="*/ 504 h 1671"/>
                  <a:gd name="T40" fmla="*/ 452 w 1258"/>
                  <a:gd name="T41" fmla="*/ 1145 h 1671"/>
                  <a:gd name="T42" fmla="*/ 462 w 1258"/>
                  <a:gd name="T43" fmla="*/ 1175 h 1671"/>
                  <a:gd name="T44" fmla="*/ 214 w 1258"/>
                  <a:gd name="T45" fmla="*/ 879 h 1671"/>
                  <a:gd name="T46" fmla="*/ 392 w 1258"/>
                  <a:gd name="T47" fmla="*/ 1058 h 1671"/>
                  <a:gd name="T48" fmla="*/ 408 w 1258"/>
                  <a:gd name="T49" fmla="*/ 1064 h 1671"/>
                  <a:gd name="T50" fmla="*/ 423 w 1258"/>
                  <a:gd name="T51" fmla="*/ 1058 h 1671"/>
                  <a:gd name="T52" fmla="*/ 423 w 1258"/>
                  <a:gd name="T53" fmla="*/ 1027 h 1671"/>
                  <a:gd name="T54" fmla="*/ 259 w 1258"/>
                  <a:gd name="T55" fmla="*/ 862 h 1671"/>
                  <a:gd name="T56" fmla="*/ 510 w 1258"/>
                  <a:gd name="T57" fmla="*/ 608 h 1671"/>
                  <a:gd name="T58" fmla="*/ 510 w 1258"/>
                  <a:gd name="T59" fmla="*/ 577 h 1671"/>
                  <a:gd name="T60" fmla="*/ 479 w 1258"/>
                  <a:gd name="T61" fmla="*/ 577 h 1671"/>
                  <a:gd name="T62" fmla="*/ 214 w 1258"/>
                  <a:gd name="T63" fmla="*/ 844 h 1671"/>
                  <a:gd name="T64" fmla="*/ 212 w 1258"/>
                  <a:gd name="T65" fmla="*/ 846 h 1671"/>
                  <a:gd name="T66" fmla="*/ 206 w 1258"/>
                  <a:gd name="T67" fmla="*/ 862 h 1671"/>
                  <a:gd name="T68" fmla="*/ 212 w 1258"/>
                  <a:gd name="T69" fmla="*/ 877 h 1671"/>
                  <a:gd name="T70" fmla="*/ 214 w 1258"/>
                  <a:gd name="T71" fmla="*/ 879 h 1671"/>
                  <a:gd name="T72" fmla="*/ 998 w 1258"/>
                  <a:gd name="T73" fmla="*/ 861 h 1671"/>
                  <a:gd name="T74" fmla="*/ 747 w 1258"/>
                  <a:gd name="T75" fmla="*/ 1113 h 1671"/>
                  <a:gd name="T76" fmla="*/ 747 w 1258"/>
                  <a:gd name="T77" fmla="*/ 1144 h 1671"/>
                  <a:gd name="T78" fmla="*/ 763 w 1258"/>
                  <a:gd name="T79" fmla="*/ 1151 h 1671"/>
                  <a:gd name="T80" fmla="*/ 778 w 1258"/>
                  <a:gd name="T81" fmla="*/ 1144 h 1671"/>
                  <a:gd name="T82" fmla="*/ 1043 w 1258"/>
                  <a:gd name="T83" fmla="*/ 878 h 1671"/>
                  <a:gd name="T84" fmla="*/ 1045 w 1258"/>
                  <a:gd name="T85" fmla="*/ 877 h 1671"/>
                  <a:gd name="T86" fmla="*/ 1052 w 1258"/>
                  <a:gd name="T87" fmla="*/ 861 h 1671"/>
                  <a:gd name="T88" fmla="*/ 1045 w 1258"/>
                  <a:gd name="T89" fmla="*/ 845 h 1671"/>
                  <a:gd name="T90" fmla="*/ 1043 w 1258"/>
                  <a:gd name="T91" fmla="*/ 843 h 1671"/>
                  <a:gd name="T92" fmla="*/ 865 w 1258"/>
                  <a:gd name="T93" fmla="*/ 665 h 1671"/>
                  <a:gd name="T94" fmla="*/ 834 w 1258"/>
                  <a:gd name="T95" fmla="*/ 665 h 1671"/>
                  <a:gd name="T96" fmla="*/ 834 w 1258"/>
                  <a:gd name="T97" fmla="*/ 696 h 1671"/>
                  <a:gd name="T98" fmla="*/ 998 w 1258"/>
                  <a:gd name="T99" fmla="*/ 86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8" h="1671">
                    <a:moveTo>
                      <a:pt x="1236" y="0"/>
                    </a:moveTo>
                    <a:cubicBezTo>
                      <a:pt x="22" y="0"/>
                      <a:pt x="22" y="0"/>
                      <a:pt x="22" y="0"/>
                    </a:cubicBezTo>
                    <a:cubicBezTo>
                      <a:pt x="9" y="0"/>
                      <a:pt x="0" y="10"/>
                      <a:pt x="0" y="22"/>
                    </a:cubicBezTo>
                    <a:cubicBezTo>
                      <a:pt x="0" y="1649"/>
                      <a:pt x="0" y="1649"/>
                      <a:pt x="0" y="1649"/>
                    </a:cubicBezTo>
                    <a:cubicBezTo>
                      <a:pt x="0" y="1662"/>
                      <a:pt x="9" y="1671"/>
                      <a:pt x="22" y="1671"/>
                    </a:cubicBezTo>
                    <a:cubicBezTo>
                      <a:pt x="1236" y="1671"/>
                      <a:pt x="1236" y="1671"/>
                      <a:pt x="1236" y="1671"/>
                    </a:cubicBezTo>
                    <a:cubicBezTo>
                      <a:pt x="1249" y="1671"/>
                      <a:pt x="1258" y="1662"/>
                      <a:pt x="1258" y="1649"/>
                    </a:cubicBezTo>
                    <a:cubicBezTo>
                      <a:pt x="1258" y="22"/>
                      <a:pt x="1258" y="22"/>
                      <a:pt x="1258" y="22"/>
                    </a:cubicBezTo>
                    <a:cubicBezTo>
                      <a:pt x="1258" y="10"/>
                      <a:pt x="1249" y="0"/>
                      <a:pt x="1236" y="0"/>
                    </a:cubicBezTo>
                    <a:close/>
                    <a:moveTo>
                      <a:pt x="1213" y="1626"/>
                    </a:moveTo>
                    <a:cubicBezTo>
                      <a:pt x="45" y="1626"/>
                      <a:pt x="45" y="1626"/>
                      <a:pt x="45" y="1626"/>
                    </a:cubicBezTo>
                    <a:cubicBezTo>
                      <a:pt x="45" y="44"/>
                      <a:pt x="45" y="44"/>
                      <a:pt x="45" y="44"/>
                    </a:cubicBezTo>
                    <a:cubicBezTo>
                      <a:pt x="1213" y="44"/>
                      <a:pt x="1213" y="44"/>
                      <a:pt x="1213" y="44"/>
                    </a:cubicBezTo>
                    <a:lnTo>
                      <a:pt x="1213" y="1626"/>
                    </a:lnTo>
                    <a:close/>
                    <a:moveTo>
                      <a:pt x="462" y="1175"/>
                    </a:moveTo>
                    <a:cubicBezTo>
                      <a:pt x="465" y="1176"/>
                      <a:pt x="468" y="1177"/>
                      <a:pt x="472" y="1177"/>
                    </a:cubicBezTo>
                    <a:cubicBezTo>
                      <a:pt x="480" y="1177"/>
                      <a:pt x="487" y="1173"/>
                      <a:pt x="491" y="1165"/>
                    </a:cubicBezTo>
                    <a:cubicBezTo>
                      <a:pt x="491" y="1165"/>
                      <a:pt x="491" y="1165"/>
                      <a:pt x="825" y="525"/>
                    </a:cubicBezTo>
                    <a:cubicBezTo>
                      <a:pt x="831" y="514"/>
                      <a:pt x="827" y="501"/>
                      <a:pt x="816" y="495"/>
                    </a:cubicBezTo>
                    <a:cubicBezTo>
                      <a:pt x="805" y="490"/>
                      <a:pt x="792" y="494"/>
                      <a:pt x="786" y="504"/>
                    </a:cubicBezTo>
                    <a:cubicBezTo>
                      <a:pt x="786" y="504"/>
                      <a:pt x="786" y="504"/>
                      <a:pt x="452" y="1145"/>
                    </a:cubicBezTo>
                    <a:cubicBezTo>
                      <a:pt x="447" y="1156"/>
                      <a:pt x="451" y="1169"/>
                      <a:pt x="462" y="1175"/>
                    </a:cubicBezTo>
                    <a:close/>
                    <a:moveTo>
                      <a:pt x="214" y="879"/>
                    </a:moveTo>
                    <a:cubicBezTo>
                      <a:pt x="214" y="879"/>
                      <a:pt x="214" y="879"/>
                      <a:pt x="392" y="1058"/>
                    </a:cubicBezTo>
                    <a:cubicBezTo>
                      <a:pt x="397" y="1062"/>
                      <a:pt x="402" y="1064"/>
                      <a:pt x="408" y="1064"/>
                    </a:cubicBezTo>
                    <a:cubicBezTo>
                      <a:pt x="413" y="1064"/>
                      <a:pt x="419" y="1062"/>
                      <a:pt x="423" y="1058"/>
                    </a:cubicBezTo>
                    <a:cubicBezTo>
                      <a:pt x="432" y="1049"/>
                      <a:pt x="432" y="1035"/>
                      <a:pt x="423" y="1027"/>
                    </a:cubicBezTo>
                    <a:cubicBezTo>
                      <a:pt x="423" y="1027"/>
                      <a:pt x="423" y="1027"/>
                      <a:pt x="259" y="862"/>
                    </a:cubicBezTo>
                    <a:cubicBezTo>
                      <a:pt x="259" y="862"/>
                      <a:pt x="259" y="862"/>
                      <a:pt x="510" y="608"/>
                    </a:cubicBezTo>
                    <a:cubicBezTo>
                      <a:pt x="519" y="600"/>
                      <a:pt x="519" y="586"/>
                      <a:pt x="510" y="577"/>
                    </a:cubicBezTo>
                    <a:cubicBezTo>
                      <a:pt x="502" y="569"/>
                      <a:pt x="488" y="569"/>
                      <a:pt x="479" y="577"/>
                    </a:cubicBezTo>
                    <a:cubicBezTo>
                      <a:pt x="479" y="577"/>
                      <a:pt x="479" y="577"/>
                      <a:pt x="214" y="844"/>
                    </a:cubicBezTo>
                    <a:cubicBezTo>
                      <a:pt x="214" y="845"/>
                      <a:pt x="213" y="845"/>
                      <a:pt x="212" y="846"/>
                    </a:cubicBezTo>
                    <a:cubicBezTo>
                      <a:pt x="208" y="850"/>
                      <a:pt x="206" y="856"/>
                      <a:pt x="206" y="862"/>
                    </a:cubicBezTo>
                    <a:cubicBezTo>
                      <a:pt x="206" y="867"/>
                      <a:pt x="208" y="873"/>
                      <a:pt x="212" y="877"/>
                    </a:cubicBezTo>
                    <a:cubicBezTo>
                      <a:pt x="213" y="878"/>
                      <a:pt x="214" y="878"/>
                      <a:pt x="214" y="879"/>
                    </a:cubicBezTo>
                    <a:close/>
                    <a:moveTo>
                      <a:pt x="998" y="861"/>
                    </a:moveTo>
                    <a:cubicBezTo>
                      <a:pt x="998" y="861"/>
                      <a:pt x="998" y="861"/>
                      <a:pt x="747" y="1113"/>
                    </a:cubicBezTo>
                    <a:cubicBezTo>
                      <a:pt x="739" y="1122"/>
                      <a:pt x="739" y="1136"/>
                      <a:pt x="747" y="1144"/>
                    </a:cubicBezTo>
                    <a:cubicBezTo>
                      <a:pt x="751" y="1148"/>
                      <a:pt x="757" y="1151"/>
                      <a:pt x="763" y="1151"/>
                    </a:cubicBezTo>
                    <a:cubicBezTo>
                      <a:pt x="768" y="1151"/>
                      <a:pt x="774" y="1148"/>
                      <a:pt x="778" y="1144"/>
                    </a:cubicBezTo>
                    <a:cubicBezTo>
                      <a:pt x="778" y="1144"/>
                      <a:pt x="778" y="1144"/>
                      <a:pt x="1043" y="878"/>
                    </a:cubicBezTo>
                    <a:cubicBezTo>
                      <a:pt x="1044" y="878"/>
                      <a:pt x="1045" y="877"/>
                      <a:pt x="1045" y="877"/>
                    </a:cubicBezTo>
                    <a:cubicBezTo>
                      <a:pt x="1050" y="872"/>
                      <a:pt x="1052" y="867"/>
                      <a:pt x="1052" y="861"/>
                    </a:cubicBezTo>
                    <a:cubicBezTo>
                      <a:pt x="1052" y="855"/>
                      <a:pt x="1050" y="849"/>
                      <a:pt x="1045" y="845"/>
                    </a:cubicBezTo>
                    <a:cubicBezTo>
                      <a:pt x="1045" y="844"/>
                      <a:pt x="1044" y="844"/>
                      <a:pt x="1043" y="843"/>
                    </a:cubicBezTo>
                    <a:cubicBezTo>
                      <a:pt x="1043" y="843"/>
                      <a:pt x="1043" y="843"/>
                      <a:pt x="865" y="665"/>
                    </a:cubicBezTo>
                    <a:cubicBezTo>
                      <a:pt x="857" y="656"/>
                      <a:pt x="843" y="656"/>
                      <a:pt x="834" y="665"/>
                    </a:cubicBezTo>
                    <a:cubicBezTo>
                      <a:pt x="826" y="673"/>
                      <a:pt x="826" y="687"/>
                      <a:pt x="834" y="696"/>
                    </a:cubicBezTo>
                    <a:cubicBezTo>
                      <a:pt x="834" y="696"/>
                      <a:pt x="834" y="696"/>
                      <a:pt x="998" y="8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7" name="Freeform 80">
                <a:extLst>
                  <a:ext uri="{FF2B5EF4-FFF2-40B4-BE49-F238E27FC236}">
                    <a16:creationId xmlns:a16="http://schemas.microsoft.com/office/drawing/2014/main" id="{68FE617E-42E7-4D36-B914-918D6D6C2F41}"/>
                  </a:ext>
                </a:extLst>
              </p:cNvPr>
              <p:cNvSpPr>
                <a:spLocks noEditPoints="1"/>
              </p:cNvSpPr>
              <p:nvPr/>
            </p:nvSpPr>
            <p:spPr bwMode="auto">
              <a:xfrm>
                <a:off x="1648731" y="2294317"/>
                <a:ext cx="574675" cy="820738"/>
              </a:xfrm>
              <a:custGeom>
                <a:avLst/>
                <a:gdLst>
                  <a:gd name="T0" fmla="*/ 767 w 806"/>
                  <a:gd name="T1" fmla="*/ 729 h 1149"/>
                  <a:gd name="T2" fmla="*/ 776 w 806"/>
                  <a:gd name="T3" fmla="*/ 784 h 1149"/>
                  <a:gd name="T4" fmla="*/ 776 w 806"/>
                  <a:gd name="T5" fmla="*/ 729 h 1149"/>
                  <a:gd name="T6" fmla="*/ 28 w 806"/>
                  <a:gd name="T7" fmla="*/ 1093 h 1149"/>
                  <a:gd name="T8" fmla="*/ 2 w 806"/>
                  <a:gd name="T9" fmla="*/ 1131 h 1149"/>
                  <a:gd name="T10" fmla="*/ 778 w 806"/>
                  <a:gd name="T11" fmla="*/ 1149 h 1149"/>
                  <a:gd name="T12" fmla="*/ 804 w 806"/>
                  <a:gd name="T13" fmla="*/ 1115 h 1149"/>
                  <a:gd name="T14" fmla="*/ 28 w 806"/>
                  <a:gd name="T15" fmla="*/ 784 h 1149"/>
                  <a:gd name="T16" fmla="*/ 37 w 806"/>
                  <a:gd name="T17" fmla="*/ 729 h 1149"/>
                  <a:gd name="T18" fmla="*/ 0 w 806"/>
                  <a:gd name="T19" fmla="*/ 756 h 1149"/>
                  <a:gd name="T20" fmla="*/ 28 w 806"/>
                  <a:gd name="T21" fmla="*/ 967 h 1149"/>
                  <a:gd name="T22" fmla="*/ 806 w 806"/>
                  <a:gd name="T23" fmla="*/ 939 h 1149"/>
                  <a:gd name="T24" fmla="*/ 777 w 806"/>
                  <a:gd name="T25" fmla="*/ 911 h 1149"/>
                  <a:gd name="T26" fmla="*/ 583 w 806"/>
                  <a:gd name="T27" fmla="*/ 913 h 1149"/>
                  <a:gd name="T28" fmla="*/ 490 w 806"/>
                  <a:gd name="T29" fmla="*/ 913 h 1149"/>
                  <a:gd name="T30" fmla="*/ 311 w 806"/>
                  <a:gd name="T31" fmla="*/ 911 h 1149"/>
                  <a:gd name="T32" fmla="*/ 246 w 806"/>
                  <a:gd name="T33" fmla="*/ 959 h 1149"/>
                  <a:gd name="T34" fmla="*/ 218 w 806"/>
                  <a:gd name="T35" fmla="*/ 954 h 1149"/>
                  <a:gd name="T36" fmla="*/ 182 w 806"/>
                  <a:gd name="T37" fmla="*/ 911 h 1149"/>
                  <a:gd name="T38" fmla="*/ 0 w 806"/>
                  <a:gd name="T39" fmla="*/ 938 h 1149"/>
                  <a:gd name="T40" fmla="*/ 28 w 806"/>
                  <a:gd name="T41" fmla="*/ 967 h 1149"/>
                  <a:gd name="T42" fmla="*/ 513 w 806"/>
                  <a:gd name="T43" fmla="*/ 238 h 1149"/>
                  <a:gd name="T44" fmla="*/ 522 w 806"/>
                  <a:gd name="T45" fmla="*/ 220 h 1149"/>
                  <a:gd name="T46" fmla="*/ 608 w 806"/>
                  <a:gd name="T47" fmla="*/ 193 h 1149"/>
                  <a:gd name="T48" fmla="*/ 611 w 806"/>
                  <a:gd name="T49" fmla="*/ 195 h 1149"/>
                  <a:gd name="T50" fmla="*/ 776 w 806"/>
                  <a:gd name="T51" fmla="*/ 238 h 1149"/>
                  <a:gd name="T52" fmla="*/ 776 w 806"/>
                  <a:gd name="T53" fmla="*/ 182 h 1149"/>
                  <a:gd name="T54" fmla="*/ 0 w 806"/>
                  <a:gd name="T55" fmla="*/ 209 h 1149"/>
                  <a:gd name="T56" fmla="*/ 28 w 806"/>
                  <a:gd name="T57" fmla="*/ 418 h 1149"/>
                  <a:gd name="T58" fmla="*/ 142 w 806"/>
                  <a:gd name="T59" fmla="*/ 364 h 1149"/>
                  <a:gd name="T60" fmla="*/ 0 w 806"/>
                  <a:gd name="T61" fmla="*/ 392 h 1149"/>
                  <a:gd name="T62" fmla="*/ 28 w 806"/>
                  <a:gd name="T63" fmla="*/ 56 h 1149"/>
                  <a:gd name="T64" fmla="*/ 804 w 806"/>
                  <a:gd name="T65" fmla="*/ 28 h 1149"/>
                  <a:gd name="T66" fmla="*/ 28 w 806"/>
                  <a:gd name="T67" fmla="*/ 0 h 1149"/>
                  <a:gd name="T68" fmla="*/ 28 w 806"/>
                  <a:gd name="T69" fmla="*/ 56 h 1149"/>
                  <a:gd name="T70" fmla="*/ 662 w 806"/>
                  <a:gd name="T71" fmla="*/ 364 h 1149"/>
                  <a:gd name="T72" fmla="*/ 716 w 806"/>
                  <a:gd name="T73" fmla="*/ 418 h 1149"/>
                  <a:gd name="T74" fmla="*/ 804 w 806"/>
                  <a:gd name="T75" fmla="*/ 392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6" h="1149">
                    <a:moveTo>
                      <a:pt x="776" y="729"/>
                    </a:moveTo>
                    <a:cubicBezTo>
                      <a:pt x="776" y="729"/>
                      <a:pt x="776" y="729"/>
                      <a:pt x="767" y="729"/>
                    </a:cubicBezTo>
                    <a:cubicBezTo>
                      <a:pt x="712" y="784"/>
                      <a:pt x="712" y="784"/>
                      <a:pt x="712" y="784"/>
                    </a:cubicBezTo>
                    <a:cubicBezTo>
                      <a:pt x="776" y="784"/>
                      <a:pt x="776" y="784"/>
                      <a:pt x="776" y="784"/>
                    </a:cubicBezTo>
                    <a:cubicBezTo>
                      <a:pt x="793" y="784"/>
                      <a:pt x="804" y="771"/>
                      <a:pt x="804" y="756"/>
                    </a:cubicBezTo>
                    <a:cubicBezTo>
                      <a:pt x="804" y="741"/>
                      <a:pt x="793" y="729"/>
                      <a:pt x="776" y="729"/>
                    </a:cubicBezTo>
                    <a:close/>
                    <a:moveTo>
                      <a:pt x="777" y="1093"/>
                    </a:moveTo>
                    <a:cubicBezTo>
                      <a:pt x="777" y="1093"/>
                      <a:pt x="777" y="1093"/>
                      <a:pt x="28" y="1093"/>
                    </a:cubicBezTo>
                    <a:cubicBezTo>
                      <a:pt x="13" y="1093"/>
                      <a:pt x="0" y="1105"/>
                      <a:pt x="0" y="1120"/>
                    </a:cubicBezTo>
                    <a:cubicBezTo>
                      <a:pt x="0" y="1124"/>
                      <a:pt x="1" y="1127"/>
                      <a:pt x="2" y="1131"/>
                    </a:cubicBezTo>
                    <a:cubicBezTo>
                      <a:pt x="6" y="1141"/>
                      <a:pt x="16" y="1149"/>
                      <a:pt x="28" y="1149"/>
                    </a:cubicBezTo>
                    <a:cubicBezTo>
                      <a:pt x="28" y="1149"/>
                      <a:pt x="28" y="1149"/>
                      <a:pt x="778" y="1149"/>
                    </a:cubicBezTo>
                    <a:cubicBezTo>
                      <a:pt x="794" y="1149"/>
                      <a:pt x="806" y="1137"/>
                      <a:pt x="806" y="1123"/>
                    </a:cubicBezTo>
                    <a:cubicBezTo>
                      <a:pt x="806" y="1120"/>
                      <a:pt x="805" y="1117"/>
                      <a:pt x="804" y="1115"/>
                    </a:cubicBezTo>
                    <a:cubicBezTo>
                      <a:pt x="802" y="1102"/>
                      <a:pt x="791" y="1093"/>
                      <a:pt x="777" y="1093"/>
                    </a:cubicBezTo>
                    <a:close/>
                    <a:moveTo>
                      <a:pt x="28" y="784"/>
                    </a:moveTo>
                    <a:cubicBezTo>
                      <a:pt x="28" y="784"/>
                      <a:pt x="28" y="784"/>
                      <a:pt x="92" y="784"/>
                    </a:cubicBezTo>
                    <a:cubicBezTo>
                      <a:pt x="37" y="729"/>
                      <a:pt x="37" y="729"/>
                      <a:pt x="37" y="729"/>
                    </a:cubicBezTo>
                    <a:cubicBezTo>
                      <a:pt x="28" y="729"/>
                      <a:pt x="28" y="729"/>
                      <a:pt x="28" y="729"/>
                    </a:cubicBezTo>
                    <a:cubicBezTo>
                      <a:pt x="13" y="729"/>
                      <a:pt x="0" y="741"/>
                      <a:pt x="0" y="756"/>
                    </a:cubicBezTo>
                    <a:cubicBezTo>
                      <a:pt x="0" y="771"/>
                      <a:pt x="13" y="784"/>
                      <a:pt x="28" y="784"/>
                    </a:cubicBezTo>
                    <a:close/>
                    <a:moveTo>
                      <a:pt x="28" y="967"/>
                    </a:moveTo>
                    <a:cubicBezTo>
                      <a:pt x="28" y="967"/>
                      <a:pt x="28" y="967"/>
                      <a:pt x="778" y="967"/>
                    </a:cubicBezTo>
                    <a:cubicBezTo>
                      <a:pt x="794" y="967"/>
                      <a:pt x="806" y="954"/>
                      <a:pt x="806" y="939"/>
                    </a:cubicBezTo>
                    <a:cubicBezTo>
                      <a:pt x="806" y="934"/>
                      <a:pt x="804" y="930"/>
                      <a:pt x="802" y="926"/>
                    </a:cubicBezTo>
                    <a:cubicBezTo>
                      <a:pt x="797" y="917"/>
                      <a:pt x="789" y="911"/>
                      <a:pt x="777" y="911"/>
                    </a:cubicBezTo>
                    <a:cubicBezTo>
                      <a:pt x="777" y="911"/>
                      <a:pt x="777" y="911"/>
                      <a:pt x="586" y="911"/>
                    </a:cubicBezTo>
                    <a:cubicBezTo>
                      <a:pt x="583" y="913"/>
                      <a:pt x="583" y="913"/>
                      <a:pt x="583" y="913"/>
                    </a:cubicBezTo>
                    <a:cubicBezTo>
                      <a:pt x="571" y="926"/>
                      <a:pt x="554" y="933"/>
                      <a:pt x="537" y="933"/>
                    </a:cubicBezTo>
                    <a:cubicBezTo>
                      <a:pt x="520" y="933"/>
                      <a:pt x="503" y="926"/>
                      <a:pt x="490" y="913"/>
                    </a:cubicBezTo>
                    <a:cubicBezTo>
                      <a:pt x="489" y="913"/>
                      <a:pt x="488" y="912"/>
                      <a:pt x="488" y="911"/>
                    </a:cubicBezTo>
                    <a:cubicBezTo>
                      <a:pt x="311" y="911"/>
                      <a:pt x="311" y="911"/>
                      <a:pt x="311" y="911"/>
                    </a:cubicBezTo>
                    <a:cubicBezTo>
                      <a:pt x="304" y="924"/>
                      <a:pt x="304" y="924"/>
                      <a:pt x="304" y="924"/>
                    </a:cubicBezTo>
                    <a:cubicBezTo>
                      <a:pt x="293" y="946"/>
                      <a:pt x="271" y="959"/>
                      <a:pt x="246" y="959"/>
                    </a:cubicBezTo>
                    <a:cubicBezTo>
                      <a:pt x="235" y="959"/>
                      <a:pt x="227" y="957"/>
                      <a:pt x="222" y="955"/>
                    </a:cubicBezTo>
                    <a:cubicBezTo>
                      <a:pt x="218" y="954"/>
                      <a:pt x="218" y="954"/>
                      <a:pt x="218" y="954"/>
                    </a:cubicBezTo>
                    <a:cubicBezTo>
                      <a:pt x="215" y="952"/>
                      <a:pt x="215" y="952"/>
                      <a:pt x="215" y="952"/>
                    </a:cubicBezTo>
                    <a:cubicBezTo>
                      <a:pt x="198" y="943"/>
                      <a:pt x="187" y="928"/>
                      <a:pt x="182" y="911"/>
                    </a:cubicBezTo>
                    <a:cubicBezTo>
                      <a:pt x="28" y="911"/>
                      <a:pt x="28" y="911"/>
                      <a:pt x="28" y="911"/>
                    </a:cubicBezTo>
                    <a:cubicBezTo>
                      <a:pt x="13" y="911"/>
                      <a:pt x="0" y="924"/>
                      <a:pt x="0" y="938"/>
                    </a:cubicBezTo>
                    <a:cubicBezTo>
                      <a:pt x="0" y="945"/>
                      <a:pt x="3" y="951"/>
                      <a:pt x="7" y="956"/>
                    </a:cubicBezTo>
                    <a:cubicBezTo>
                      <a:pt x="12" y="963"/>
                      <a:pt x="20" y="967"/>
                      <a:pt x="28" y="967"/>
                    </a:cubicBezTo>
                    <a:close/>
                    <a:moveTo>
                      <a:pt x="28" y="238"/>
                    </a:moveTo>
                    <a:cubicBezTo>
                      <a:pt x="28" y="238"/>
                      <a:pt x="28" y="238"/>
                      <a:pt x="513" y="238"/>
                    </a:cubicBezTo>
                    <a:cubicBezTo>
                      <a:pt x="522" y="221"/>
                      <a:pt x="522" y="221"/>
                      <a:pt x="522" y="221"/>
                    </a:cubicBezTo>
                    <a:cubicBezTo>
                      <a:pt x="522" y="220"/>
                      <a:pt x="522" y="220"/>
                      <a:pt x="522" y="220"/>
                    </a:cubicBezTo>
                    <a:cubicBezTo>
                      <a:pt x="534" y="200"/>
                      <a:pt x="556" y="187"/>
                      <a:pt x="580" y="187"/>
                    </a:cubicBezTo>
                    <a:cubicBezTo>
                      <a:pt x="590" y="187"/>
                      <a:pt x="599" y="189"/>
                      <a:pt x="608" y="193"/>
                    </a:cubicBezTo>
                    <a:cubicBezTo>
                      <a:pt x="610" y="194"/>
                      <a:pt x="610" y="194"/>
                      <a:pt x="610" y="194"/>
                    </a:cubicBezTo>
                    <a:cubicBezTo>
                      <a:pt x="611" y="195"/>
                      <a:pt x="611" y="195"/>
                      <a:pt x="611" y="195"/>
                    </a:cubicBezTo>
                    <a:cubicBezTo>
                      <a:pt x="629" y="204"/>
                      <a:pt x="640" y="220"/>
                      <a:pt x="644" y="238"/>
                    </a:cubicBezTo>
                    <a:cubicBezTo>
                      <a:pt x="776" y="238"/>
                      <a:pt x="776" y="238"/>
                      <a:pt x="776" y="238"/>
                    </a:cubicBezTo>
                    <a:cubicBezTo>
                      <a:pt x="793" y="238"/>
                      <a:pt x="804" y="225"/>
                      <a:pt x="804" y="209"/>
                    </a:cubicBezTo>
                    <a:cubicBezTo>
                      <a:pt x="804" y="194"/>
                      <a:pt x="793" y="182"/>
                      <a:pt x="776" y="182"/>
                    </a:cubicBezTo>
                    <a:cubicBezTo>
                      <a:pt x="776" y="182"/>
                      <a:pt x="776" y="182"/>
                      <a:pt x="28" y="182"/>
                    </a:cubicBezTo>
                    <a:cubicBezTo>
                      <a:pt x="13" y="182"/>
                      <a:pt x="0" y="194"/>
                      <a:pt x="0" y="209"/>
                    </a:cubicBezTo>
                    <a:cubicBezTo>
                      <a:pt x="0" y="225"/>
                      <a:pt x="13" y="238"/>
                      <a:pt x="28" y="238"/>
                    </a:cubicBezTo>
                    <a:close/>
                    <a:moveTo>
                      <a:pt x="28" y="418"/>
                    </a:moveTo>
                    <a:cubicBezTo>
                      <a:pt x="28" y="418"/>
                      <a:pt x="28" y="418"/>
                      <a:pt x="89" y="418"/>
                    </a:cubicBezTo>
                    <a:cubicBezTo>
                      <a:pt x="142" y="364"/>
                      <a:pt x="142" y="364"/>
                      <a:pt x="142" y="364"/>
                    </a:cubicBezTo>
                    <a:cubicBezTo>
                      <a:pt x="28" y="364"/>
                      <a:pt x="28" y="364"/>
                      <a:pt x="28" y="364"/>
                    </a:cubicBezTo>
                    <a:cubicBezTo>
                      <a:pt x="13" y="364"/>
                      <a:pt x="0" y="377"/>
                      <a:pt x="0" y="392"/>
                    </a:cubicBezTo>
                    <a:cubicBezTo>
                      <a:pt x="0" y="406"/>
                      <a:pt x="13" y="418"/>
                      <a:pt x="28" y="418"/>
                    </a:cubicBezTo>
                    <a:close/>
                    <a:moveTo>
                      <a:pt x="28" y="56"/>
                    </a:moveTo>
                    <a:cubicBezTo>
                      <a:pt x="28" y="56"/>
                      <a:pt x="28" y="56"/>
                      <a:pt x="776" y="56"/>
                    </a:cubicBezTo>
                    <a:cubicBezTo>
                      <a:pt x="793" y="56"/>
                      <a:pt x="804" y="43"/>
                      <a:pt x="804" y="28"/>
                    </a:cubicBezTo>
                    <a:cubicBezTo>
                      <a:pt x="804" y="11"/>
                      <a:pt x="793" y="0"/>
                      <a:pt x="776" y="0"/>
                    </a:cubicBezTo>
                    <a:cubicBezTo>
                      <a:pt x="776" y="0"/>
                      <a:pt x="776" y="0"/>
                      <a:pt x="28" y="0"/>
                    </a:cubicBezTo>
                    <a:cubicBezTo>
                      <a:pt x="13" y="0"/>
                      <a:pt x="0" y="11"/>
                      <a:pt x="0" y="28"/>
                    </a:cubicBezTo>
                    <a:cubicBezTo>
                      <a:pt x="0" y="43"/>
                      <a:pt x="13" y="56"/>
                      <a:pt x="28" y="56"/>
                    </a:cubicBezTo>
                    <a:close/>
                    <a:moveTo>
                      <a:pt x="776" y="364"/>
                    </a:moveTo>
                    <a:cubicBezTo>
                      <a:pt x="776" y="364"/>
                      <a:pt x="776" y="364"/>
                      <a:pt x="662" y="364"/>
                    </a:cubicBezTo>
                    <a:cubicBezTo>
                      <a:pt x="665" y="367"/>
                      <a:pt x="668" y="369"/>
                      <a:pt x="671" y="372"/>
                    </a:cubicBezTo>
                    <a:cubicBezTo>
                      <a:pt x="716" y="418"/>
                      <a:pt x="716" y="418"/>
                      <a:pt x="716" y="418"/>
                    </a:cubicBezTo>
                    <a:cubicBezTo>
                      <a:pt x="776" y="418"/>
                      <a:pt x="776" y="418"/>
                      <a:pt x="776" y="418"/>
                    </a:cubicBezTo>
                    <a:cubicBezTo>
                      <a:pt x="793" y="418"/>
                      <a:pt x="804" y="406"/>
                      <a:pt x="804" y="392"/>
                    </a:cubicBezTo>
                    <a:cubicBezTo>
                      <a:pt x="804" y="377"/>
                      <a:pt x="793" y="364"/>
                      <a:pt x="776" y="36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28" name="Group 27">
            <a:extLst>
              <a:ext uri="{FF2B5EF4-FFF2-40B4-BE49-F238E27FC236}">
                <a16:creationId xmlns:a16="http://schemas.microsoft.com/office/drawing/2014/main" id="{FCBD2AFF-64A4-49C7-B39A-846C8BEA46B7}"/>
              </a:ext>
            </a:extLst>
          </p:cNvPr>
          <p:cNvGrpSpPr>
            <a:grpSpLocks noChangeAspect="1"/>
          </p:cNvGrpSpPr>
          <p:nvPr/>
        </p:nvGrpSpPr>
        <p:grpSpPr>
          <a:xfrm>
            <a:off x="5252215" y="1151435"/>
            <a:ext cx="823754" cy="822960"/>
            <a:chOff x="5273675" y="2606675"/>
            <a:chExt cx="1646238" cy="1644650"/>
          </a:xfrm>
        </p:grpSpPr>
        <p:sp>
          <p:nvSpPr>
            <p:cNvPr id="29" name="AutoShape 3">
              <a:extLst>
                <a:ext uri="{FF2B5EF4-FFF2-40B4-BE49-F238E27FC236}">
                  <a16:creationId xmlns:a16="http://schemas.microsoft.com/office/drawing/2014/main" id="{B98309B5-6301-4191-9FF1-8F18E42338F4}"/>
                </a:ext>
              </a:extLst>
            </p:cNvPr>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30" name="Group 29">
              <a:extLst>
                <a:ext uri="{FF2B5EF4-FFF2-40B4-BE49-F238E27FC236}">
                  <a16:creationId xmlns:a16="http://schemas.microsoft.com/office/drawing/2014/main" id="{07B5ED94-4221-4A2E-8CBA-A9B12BD149AA}"/>
                </a:ext>
              </a:extLst>
            </p:cNvPr>
            <p:cNvGrpSpPr/>
            <p:nvPr/>
          </p:nvGrpSpPr>
          <p:grpSpPr>
            <a:xfrm>
              <a:off x="5646738" y="2774950"/>
              <a:ext cx="900113" cy="1306513"/>
              <a:chOff x="5646738" y="2774950"/>
              <a:chExt cx="900113" cy="1306513"/>
            </a:xfrm>
          </p:grpSpPr>
          <p:sp>
            <p:nvSpPr>
              <p:cNvPr id="31" name="Freeform 5">
                <a:extLst>
                  <a:ext uri="{FF2B5EF4-FFF2-40B4-BE49-F238E27FC236}">
                    <a16:creationId xmlns:a16="http://schemas.microsoft.com/office/drawing/2014/main" id="{CDA4D245-91E0-4632-B344-83F92C97F1E9}"/>
                  </a:ext>
                </a:extLst>
              </p:cNvPr>
              <p:cNvSpPr>
                <a:spLocks/>
              </p:cNvSpPr>
              <p:nvPr/>
            </p:nvSpPr>
            <p:spPr bwMode="auto">
              <a:xfrm>
                <a:off x="5646738" y="2889250"/>
                <a:ext cx="900113" cy="1192213"/>
              </a:xfrm>
              <a:custGeom>
                <a:avLst/>
                <a:gdLst>
                  <a:gd name="T0" fmla="*/ 1236 w 1258"/>
                  <a:gd name="T1" fmla="*/ 0 h 1670"/>
                  <a:gd name="T2" fmla="*/ 876 w 1258"/>
                  <a:gd name="T3" fmla="*/ 0 h 1670"/>
                  <a:gd name="T4" fmla="*/ 876 w 1258"/>
                  <a:gd name="T5" fmla="*/ 44 h 1670"/>
                  <a:gd name="T6" fmla="*/ 1214 w 1258"/>
                  <a:gd name="T7" fmla="*/ 44 h 1670"/>
                  <a:gd name="T8" fmla="*/ 1214 w 1258"/>
                  <a:gd name="T9" fmla="*/ 1626 h 1670"/>
                  <a:gd name="T10" fmla="*/ 44 w 1258"/>
                  <a:gd name="T11" fmla="*/ 1626 h 1670"/>
                  <a:gd name="T12" fmla="*/ 44 w 1258"/>
                  <a:gd name="T13" fmla="*/ 44 h 1670"/>
                  <a:gd name="T14" fmla="*/ 382 w 1258"/>
                  <a:gd name="T15" fmla="*/ 44 h 1670"/>
                  <a:gd name="T16" fmla="*/ 382 w 1258"/>
                  <a:gd name="T17" fmla="*/ 0 h 1670"/>
                  <a:gd name="T18" fmla="*/ 22 w 1258"/>
                  <a:gd name="T19" fmla="*/ 0 h 1670"/>
                  <a:gd name="T20" fmla="*/ 0 w 1258"/>
                  <a:gd name="T21" fmla="*/ 22 h 1670"/>
                  <a:gd name="T22" fmla="*/ 0 w 1258"/>
                  <a:gd name="T23" fmla="*/ 1648 h 1670"/>
                  <a:gd name="T24" fmla="*/ 22 w 1258"/>
                  <a:gd name="T25" fmla="*/ 1670 h 1670"/>
                  <a:gd name="T26" fmla="*/ 1236 w 1258"/>
                  <a:gd name="T27" fmla="*/ 1670 h 1670"/>
                  <a:gd name="T28" fmla="*/ 1258 w 1258"/>
                  <a:gd name="T29" fmla="*/ 1648 h 1670"/>
                  <a:gd name="T30" fmla="*/ 1258 w 1258"/>
                  <a:gd name="T31" fmla="*/ 22 h 1670"/>
                  <a:gd name="T32" fmla="*/ 1236 w 1258"/>
                  <a:gd name="T33"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8" h="167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 name="Freeform 21">
                <a:extLst>
                  <a:ext uri="{FF2B5EF4-FFF2-40B4-BE49-F238E27FC236}">
                    <a16:creationId xmlns:a16="http://schemas.microsoft.com/office/drawing/2014/main" id="{50F92C84-AA8D-4B34-B5EE-BDDA429EA4A9}"/>
                  </a:ext>
                </a:extLst>
              </p:cNvPr>
              <p:cNvSpPr>
                <a:spLocks/>
              </p:cNvSpPr>
              <p:nvPr/>
            </p:nvSpPr>
            <p:spPr bwMode="auto">
              <a:xfrm>
                <a:off x="5783263" y="2774950"/>
                <a:ext cx="627063" cy="1089025"/>
              </a:xfrm>
              <a:custGeom>
                <a:avLst/>
                <a:gdLst>
                  <a:gd name="connsiteX0" fmla="*/ 15713 w 627063"/>
                  <a:gd name="connsiteY0" fmla="*/ 1057275 h 1089025"/>
                  <a:gd name="connsiteX1" fmla="*/ 611351 w 627063"/>
                  <a:gd name="connsiteY1" fmla="*/ 1057275 h 1089025"/>
                  <a:gd name="connsiteX2" fmla="*/ 627063 w 627063"/>
                  <a:gd name="connsiteY2" fmla="*/ 1073150 h 1089025"/>
                  <a:gd name="connsiteX3" fmla="*/ 611351 w 627063"/>
                  <a:gd name="connsiteY3" fmla="*/ 1089025 h 1089025"/>
                  <a:gd name="connsiteX4" fmla="*/ 15713 w 627063"/>
                  <a:gd name="connsiteY4" fmla="*/ 1089025 h 1089025"/>
                  <a:gd name="connsiteX5" fmla="*/ 0 w 627063"/>
                  <a:gd name="connsiteY5" fmla="*/ 1073150 h 1089025"/>
                  <a:gd name="connsiteX6" fmla="*/ 15713 w 627063"/>
                  <a:gd name="connsiteY6" fmla="*/ 1057275 h 1089025"/>
                  <a:gd name="connsiteX7" fmla="*/ 15713 w 627063"/>
                  <a:gd name="connsiteY7" fmla="*/ 941388 h 1089025"/>
                  <a:gd name="connsiteX8" fmla="*/ 611351 w 627063"/>
                  <a:gd name="connsiteY8" fmla="*/ 941388 h 1089025"/>
                  <a:gd name="connsiteX9" fmla="*/ 627063 w 627063"/>
                  <a:gd name="connsiteY9" fmla="*/ 957263 h 1089025"/>
                  <a:gd name="connsiteX10" fmla="*/ 611351 w 627063"/>
                  <a:gd name="connsiteY10" fmla="*/ 973138 h 1089025"/>
                  <a:gd name="connsiteX11" fmla="*/ 15713 w 627063"/>
                  <a:gd name="connsiteY11" fmla="*/ 973138 h 1089025"/>
                  <a:gd name="connsiteX12" fmla="*/ 0 w 627063"/>
                  <a:gd name="connsiteY12" fmla="*/ 957263 h 1089025"/>
                  <a:gd name="connsiteX13" fmla="*/ 15713 w 627063"/>
                  <a:gd name="connsiteY13" fmla="*/ 941388 h 1089025"/>
                  <a:gd name="connsiteX14" fmla="*/ 15713 w 627063"/>
                  <a:gd name="connsiteY14" fmla="*/ 825500 h 1089025"/>
                  <a:gd name="connsiteX15" fmla="*/ 611351 w 627063"/>
                  <a:gd name="connsiteY15" fmla="*/ 825500 h 1089025"/>
                  <a:gd name="connsiteX16" fmla="*/ 627063 w 627063"/>
                  <a:gd name="connsiteY16" fmla="*/ 841375 h 1089025"/>
                  <a:gd name="connsiteX17" fmla="*/ 611351 w 627063"/>
                  <a:gd name="connsiteY17" fmla="*/ 857250 h 1089025"/>
                  <a:gd name="connsiteX18" fmla="*/ 15713 w 627063"/>
                  <a:gd name="connsiteY18" fmla="*/ 857250 h 1089025"/>
                  <a:gd name="connsiteX19" fmla="*/ 0 w 627063"/>
                  <a:gd name="connsiteY19" fmla="*/ 841375 h 1089025"/>
                  <a:gd name="connsiteX20" fmla="*/ 15713 w 627063"/>
                  <a:gd name="connsiteY20" fmla="*/ 825500 h 1089025"/>
                  <a:gd name="connsiteX21" fmla="*/ 15713 w 627063"/>
                  <a:gd name="connsiteY21" fmla="*/ 709613 h 1089025"/>
                  <a:gd name="connsiteX22" fmla="*/ 611351 w 627063"/>
                  <a:gd name="connsiteY22" fmla="*/ 709613 h 1089025"/>
                  <a:gd name="connsiteX23" fmla="*/ 627063 w 627063"/>
                  <a:gd name="connsiteY23" fmla="*/ 725488 h 1089025"/>
                  <a:gd name="connsiteX24" fmla="*/ 611351 w 627063"/>
                  <a:gd name="connsiteY24" fmla="*/ 741363 h 1089025"/>
                  <a:gd name="connsiteX25" fmla="*/ 15713 w 627063"/>
                  <a:gd name="connsiteY25" fmla="*/ 741363 h 1089025"/>
                  <a:gd name="connsiteX26" fmla="*/ 0 w 627063"/>
                  <a:gd name="connsiteY26" fmla="*/ 725488 h 1089025"/>
                  <a:gd name="connsiteX27" fmla="*/ 15713 w 627063"/>
                  <a:gd name="connsiteY27" fmla="*/ 709613 h 1089025"/>
                  <a:gd name="connsiteX28" fmla="*/ 15713 w 627063"/>
                  <a:gd name="connsiteY28" fmla="*/ 593725 h 1089025"/>
                  <a:gd name="connsiteX29" fmla="*/ 611351 w 627063"/>
                  <a:gd name="connsiteY29" fmla="*/ 593725 h 1089025"/>
                  <a:gd name="connsiteX30" fmla="*/ 627063 w 627063"/>
                  <a:gd name="connsiteY30" fmla="*/ 609600 h 1089025"/>
                  <a:gd name="connsiteX31" fmla="*/ 611351 w 627063"/>
                  <a:gd name="connsiteY31" fmla="*/ 625475 h 1089025"/>
                  <a:gd name="connsiteX32" fmla="*/ 15713 w 627063"/>
                  <a:gd name="connsiteY32" fmla="*/ 625475 h 1089025"/>
                  <a:gd name="connsiteX33" fmla="*/ 0 w 627063"/>
                  <a:gd name="connsiteY33" fmla="*/ 609600 h 1089025"/>
                  <a:gd name="connsiteX34" fmla="*/ 15713 w 627063"/>
                  <a:gd name="connsiteY34" fmla="*/ 593725 h 1089025"/>
                  <a:gd name="connsiteX35" fmla="*/ 15713 w 627063"/>
                  <a:gd name="connsiteY35" fmla="*/ 477838 h 1089025"/>
                  <a:gd name="connsiteX36" fmla="*/ 611351 w 627063"/>
                  <a:gd name="connsiteY36" fmla="*/ 477838 h 1089025"/>
                  <a:gd name="connsiteX37" fmla="*/ 627063 w 627063"/>
                  <a:gd name="connsiteY37" fmla="*/ 493713 h 1089025"/>
                  <a:gd name="connsiteX38" fmla="*/ 611351 w 627063"/>
                  <a:gd name="connsiteY38" fmla="*/ 509588 h 1089025"/>
                  <a:gd name="connsiteX39" fmla="*/ 15713 w 627063"/>
                  <a:gd name="connsiteY39" fmla="*/ 509588 h 1089025"/>
                  <a:gd name="connsiteX40" fmla="*/ 0 w 627063"/>
                  <a:gd name="connsiteY40" fmla="*/ 493713 h 1089025"/>
                  <a:gd name="connsiteX41" fmla="*/ 15713 w 627063"/>
                  <a:gd name="connsiteY41" fmla="*/ 477838 h 1089025"/>
                  <a:gd name="connsiteX42" fmla="*/ 15713 w 627063"/>
                  <a:gd name="connsiteY42" fmla="*/ 361950 h 1089025"/>
                  <a:gd name="connsiteX43" fmla="*/ 611351 w 627063"/>
                  <a:gd name="connsiteY43" fmla="*/ 361950 h 1089025"/>
                  <a:gd name="connsiteX44" fmla="*/ 627063 w 627063"/>
                  <a:gd name="connsiteY44" fmla="*/ 377825 h 1089025"/>
                  <a:gd name="connsiteX45" fmla="*/ 611351 w 627063"/>
                  <a:gd name="connsiteY45" fmla="*/ 393700 h 1089025"/>
                  <a:gd name="connsiteX46" fmla="*/ 15713 w 627063"/>
                  <a:gd name="connsiteY46" fmla="*/ 393700 h 1089025"/>
                  <a:gd name="connsiteX47" fmla="*/ 0 w 627063"/>
                  <a:gd name="connsiteY47" fmla="*/ 377825 h 1089025"/>
                  <a:gd name="connsiteX48" fmla="*/ 15713 w 627063"/>
                  <a:gd name="connsiteY48" fmla="*/ 361950 h 1089025"/>
                  <a:gd name="connsiteX49" fmla="*/ 313532 w 627063"/>
                  <a:gd name="connsiteY49" fmla="*/ 31750 h 1089025"/>
                  <a:gd name="connsiteX50" fmla="*/ 291134 w 627063"/>
                  <a:gd name="connsiteY50" fmla="*/ 35314 h 1089025"/>
                  <a:gd name="connsiteX51" fmla="*/ 257175 w 627063"/>
                  <a:gd name="connsiteY51" fmla="*/ 66675 h 1089025"/>
                  <a:gd name="connsiteX52" fmla="*/ 369888 w 627063"/>
                  <a:gd name="connsiteY52" fmla="*/ 66675 h 1089025"/>
                  <a:gd name="connsiteX53" fmla="*/ 335930 w 627063"/>
                  <a:gd name="connsiteY53" fmla="*/ 35314 h 1089025"/>
                  <a:gd name="connsiteX54" fmla="*/ 313532 w 627063"/>
                  <a:gd name="connsiteY54" fmla="*/ 31750 h 1089025"/>
                  <a:gd name="connsiteX55" fmla="*/ 313532 w 627063"/>
                  <a:gd name="connsiteY55" fmla="*/ 0 h 1089025"/>
                  <a:gd name="connsiteX56" fmla="*/ 386160 w 627063"/>
                  <a:gd name="connsiteY56" fmla="*/ 34890 h 1089025"/>
                  <a:gd name="connsiteX57" fmla="*/ 402537 w 627063"/>
                  <a:gd name="connsiteY57" fmla="*/ 66220 h 1089025"/>
                  <a:gd name="connsiteX58" fmla="*/ 451668 w 627063"/>
                  <a:gd name="connsiteY58" fmla="*/ 66220 h 1089025"/>
                  <a:gd name="connsiteX59" fmla="*/ 458788 w 627063"/>
                  <a:gd name="connsiteY59" fmla="*/ 73340 h 1089025"/>
                  <a:gd name="connsiteX60" fmla="*/ 458788 w 627063"/>
                  <a:gd name="connsiteY60" fmla="*/ 113927 h 1089025"/>
                  <a:gd name="connsiteX61" fmla="*/ 458788 w 627063"/>
                  <a:gd name="connsiteY61" fmla="*/ 145256 h 1089025"/>
                  <a:gd name="connsiteX62" fmla="*/ 458788 w 627063"/>
                  <a:gd name="connsiteY62" fmla="*/ 178010 h 1089025"/>
                  <a:gd name="connsiteX63" fmla="*/ 443123 w 627063"/>
                  <a:gd name="connsiteY63" fmla="*/ 193675 h 1089025"/>
                  <a:gd name="connsiteX64" fmla="*/ 183940 w 627063"/>
                  <a:gd name="connsiteY64" fmla="*/ 193675 h 1089025"/>
                  <a:gd name="connsiteX65" fmla="*/ 168275 w 627063"/>
                  <a:gd name="connsiteY65" fmla="*/ 178010 h 1089025"/>
                  <a:gd name="connsiteX66" fmla="*/ 168275 w 627063"/>
                  <a:gd name="connsiteY66" fmla="*/ 145256 h 1089025"/>
                  <a:gd name="connsiteX67" fmla="*/ 168275 w 627063"/>
                  <a:gd name="connsiteY67" fmla="*/ 113927 h 1089025"/>
                  <a:gd name="connsiteX68" fmla="*/ 168275 w 627063"/>
                  <a:gd name="connsiteY68" fmla="*/ 73340 h 1089025"/>
                  <a:gd name="connsiteX69" fmla="*/ 175396 w 627063"/>
                  <a:gd name="connsiteY69" fmla="*/ 66220 h 1089025"/>
                  <a:gd name="connsiteX70" fmla="*/ 224527 w 627063"/>
                  <a:gd name="connsiteY70" fmla="*/ 66220 h 1089025"/>
                  <a:gd name="connsiteX71" fmla="*/ 240903 w 627063"/>
                  <a:gd name="connsiteY71" fmla="*/ 34890 h 1089025"/>
                  <a:gd name="connsiteX72" fmla="*/ 313532 w 627063"/>
                  <a:gd name="connsiteY72" fmla="*/ 0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27063" h="1089025">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33" name="bcgIcons_QualityAssurance">
            <a:extLst>
              <a:ext uri="{FF2B5EF4-FFF2-40B4-BE49-F238E27FC236}">
                <a16:creationId xmlns:a16="http://schemas.microsoft.com/office/drawing/2014/main" id="{8F5EDD2F-AA55-467B-AB50-67128455DAA5}"/>
              </a:ext>
            </a:extLst>
          </p:cNvPr>
          <p:cNvGrpSpPr>
            <a:grpSpLocks noChangeAspect="1"/>
          </p:cNvGrpSpPr>
          <p:nvPr/>
        </p:nvGrpSpPr>
        <p:grpSpPr bwMode="auto">
          <a:xfrm>
            <a:off x="7436880" y="1151435"/>
            <a:ext cx="822197" cy="822960"/>
            <a:chOff x="1682" y="0"/>
            <a:chExt cx="4316" cy="4320"/>
          </a:xfrm>
        </p:grpSpPr>
        <p:sp>
          <p:nvSpPr>
            <p:cNvPr id="34" name="AutoShape 8">
              <a:extLst>
                <a:ext uri="{FF2B5EF4-FFF2-40B4-BE49-F238E27FC236}">
                  <a16:creationId xmlns:a16="http://schemas.microsoft.com/office/drawing/2014/main" id="{6E3F58CF-AB62-4224-AC50-6018C718724B}"/>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5" name="Freeform 10">
              <a:extLst>
                <a:ext uri="{FF2B5EF4-FFF2-40B4-BE49-F238E27FC236}">
                  <a16:creationId xmlns:a16="http://schemas.microsoft.com/office/drawing/2014/main" id="{2AE98FF2-73A5-4471-9C78-82BBF3609D51}"/>
                </a:ext>
              </a:extLst>
            </p:cNvPr>
            <p:cNvSpPr>
              <a:spLocks noEditPoints="1"/>
            </p:cNvSpPr>
            <p:nvPr/>
          </p:nvSpPr>
          <p:spPr bwMode="auto">
            <a:xfrm>
              <a:off x="2980" y="649"/>
              <a:ext cx="1716" cy="1674"/>
            </a:xfrm>
            <a:custGeom>
              <a:avLst/>
              <a:gdLst>
                <a:gd name="T0" fmla="*/ 350 w 916"/>
                <a:gd name="T1" fmla="*/ 751 h 893"/>
                <a:gd name="T2" fmla="*/ 184 w 916"/>
                <a:gd name="T3" fmla="*/ 808 h 893"/>
                <a:gd name="T4" fmla="*/ 172 w 916"/>
                <a:gd name="T5" fmla="*/ 799 h 893"/>
                <a:gd name="T6" fmla="*/ 176 w 916"/>
                <a:gd name="T7" fmla="*/ 643 h 893"/>
                <a:gd name="T8" fmla="*/ 169 w 916"/>
                <a:gd name="T9" fmla="*/ 634 h 893"/>
                <a:gd name="T10" fmla="*/ 9 w 916"/>
                <a:gd name="T11" fmla="*/ 590 h 893"/>
                <a:gd name="T12" fmla="*/ 4 w 916"/>
                <a:gd name="T13" fmla="*/ 575 h 893"/>
                <a:gd name="T14" fmla="*/ 107 w 916"/>
                <a:gd name="T15" fmla="*/ 454 h 893"/>
                <a:gd name="T16" fmla="*/ 107 w 916"/>
                <a:gd name="T17" fmla="*/ 442 h 893"/>
                <a:gd name="T18" fmla="*/ 4 w 916"/>
                <a:gd name="T19" fmla="*/ 317 h 893"/>
                <a:gd name="T20" fmla="*/ 9 w 916"/>
                <a:gd name="T21" fmla="*/ 303 h 893"/>
                <a:gd name="T22" fmla="*/ 169 w 916"/>
                <a:gd name="T23" fmla="*/ 261 h 893"/>
                <a:gd name="T24" fmla="*/ 176 w 916"/>
                <a:gd name="T25" fmla="*/ 252 h 893"/>
                <a:gd name="T26" fmla="*/ 172 w 916"/>
                <a:gd name="T27" fmla="*/ 95 h 893"/>
                <a:gd name="T28" fmla="*/ 184 w 916"/>
                <a:gd name="T29" fmla="*/ 86 h 893"/>
                <a:gd name="T30" fmla="*/ 344 w 916"/>
                <a:gd name="T31" fmla="*/ 140 h 893"/>
                <a:gd name="T32" fmla="*/ 354 w 916"/>
                <a:gd name="T33" fmla="*/ 137 h 893"/>
                <a:gd name="T34" fmla="*/ 449 w 916"/>
                <a:gd name="T35" fmla="*/ 6 h 893"/>
                <a:gd name="T36" fmla="*/ 463 w 916"/>
                <a:gd name="T37" fmla="*/ 5 h 893"/>
                <a:gd name="T38" fmla="*/ 560 w 916"/>
                <a:gd name="T39" fmla="*/ 137 h 893"/>
                <a:gd name="T40" fmla="*/ 571 w 916"/>
                <a:gd name="T41" fmla="*/ 140 h 893"/>
                <a:gd name="T42" fmla="*/ 731 w 916"/>
                <a:gd name="T43" fmla="*/ 86 h 893"/>
                <a:gd name="T44" fmla="*/ 744 w 916"/>
                <a:gd name="T45" fmla="*/ 95 h 893"/>
                <a:gd name="T46" fmla="*/ 738 w 916"/>
                <a:gd name="T47" fmla="*/ 252 h 893"/>
                <a:gd name="T48" fmla="*/ 744 w 916"/>
                <a:gd name="T49" fmla="*/ 261 h 893"/>
                <a:gd name="T50" fmla="*/ 907 w 916"/>
                <a:gd name="T51" fmla="*/ 303 h 893"/>
                <a:gd name="T52" fmla="*/ 912 w 916"/>
                <a:gd name="T53" fmla="*/ 317 h 893"/>
                <a:gd name="T54" fmla="*/ 808 w 916"/>
                <a:gd name="T55" fmla="*/ 442 h 893"/>
                <a:gd name="T56" fmla="*/ 808 w 916"/>
                <a:gd name="T57" fmla="*/ 454 h 893"/>
                <a:gd name="T58" fmla="*/ 912 w 916"/>
                <a:gd name="T59" fmla="*/ 575 h 893"/>
                <a:gd name="T60" fmla="*/ 907 w 916"/>
                <a:gd name="T61" fmla="*/ 590 h 893"/>
                <a:gd name="T62" fmla="*/ 744 w 916"/>
                <a:gd name="T63" fmla="*/ 634 h 893"/>
                <a:gd name="T64" fmla="*/ 738 w 916"/>
                <a:gd name="T65" fmla="*/ 643 h 893"/>
                <a:gd name="T66" fmla="*/ 744 w 916"/>
                <a:gd name="T67" fmla="*/ 799 h 893"/>
                <a:gd name="T68" fmla="*/ 731 w 916"/>
                <a:gd name="T69" fmla="*/ 808 h 893"/>
                <a:gd name="T70" fmla="*/ 571 w 916"/>
                <a:gd name="T71" fmla="*/ 754 h 893"/>
                <a:gd name="T72" fmla="*/ 560 w 916"/>
                <a:gd name="T73" fmla="*/ 757 h 893"/>
                <a:gd name="T74" fmla="*/ 463 w 916"/>
                <a:gd name="T75" fmla="*/ 888 h 893"/>
                <a:gd name="T76" fmla="*/ 449 w 916"/>
                <a:gd name="T77" fmla="*/ 888 h 893"/>
                <a:gd name="T78" fmla="*/ 350 w 916"/>
                <a:gd name="T79" fmla="*/ 751 h 893"/>
                <a:gd name="T80" fmla="*/ 350 w 916"/>
                <a:gd name="T81" fmla="*/ 751 h 893"/>
                <a:gd name="T82" fmla="*/ 458 w 916"/>
                <a:gd name="T83" fmla="*/ 230 h 893"/>
                <a:gd name="T84" fmla="*/ 242 w 916"/>
                <a:gd name="T85" fmla="*/ 446 h 893"/>
                <a:gd name="T86" fmla="*/ 458 w 916"/>
                <a:gd name="T87" fmla="*/ 663 h 893"/>
                <a:gd name="T88" fmla="*/ 674 w 916"/>
                <a:gd name="T89" fmla="*/ 446 h 893"/>
                <a:gd name="T90" fmla="*/ 458 w 916"/>
                <a:gd name="T91" fmla="*/ 23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6" h="893">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6" name="Freeform 11">
              <a:extLst>
                <a:ext uri="{FF2B5EF4-FFF2-40B4-BE49-F238E27FC236}">
                  <a16:creationId xmlns:a16="http://schemas.microsoft.com/office/drawing/2014/main" id="{A0D3A973-3A46-4FD4-9FE8-BC090766C2B4}"/>
                </a:ext>
              </a:extLst>
            </p:cNvPr>
            <p:cNvSpPr>
              <a:spLocks noEditPoints="1"/>
            </p:cNvSpPr>
            <p:nvPr/>
          </p:nvSpPr>
          <p:spPr bwMode="auto">
            <a:xfrm>
              <a:off x="2737" y="412"/>
              <a:ext cx="2203" cy="3486"/>
            </a:xfrm>
            <a:custGeom>
              <a:avLst/>
              <a:gdLst>
                <a:gd name="T0" fmla="*/ 844 w 1176"/>
                <a:gd name="T1" fmla="*/ 1847 h 1859"/>
                <a:gd name="T2" fmla="*/ 588 w 1176"/>
                <a:gd name="T3" fmla="*/ 1660 h 1859"/>
                <a:gd name="T4" fmla="*/ 332 w 1176"/>
                <a:gd name="T5" fmla="*/ 1847 h 1859"/>
                <a:gd name="T6" fmla="*/ 433 w 1176"/>
                <a:gd name="T7" fmla="*/ 1019 h 1859"/>
                <a:gd name="T8" fmla="*/ 585 w 1176"/>
                <a:gd name="T9" fmla="*/ 1185 h 1859"/>
                <a:gd name="T10" fmla="*/ 638 w 1176"/>
                <a:gd name="T11" fmla="*/ 1159 h 1859"/>
                <a:gd name="T12" fmla="*/ 844 w 1176"/>
                <a:gd name="T13" fmla="*/ 1053 h 1859"/>
                <a:gd name="T14" fmla="*/ 726 w 1176"/>
                <a:gd name="T15" fmla="*/ 970 h 1859"/>
                <a:gd name="T16" fmla="*/ 950 w 1176"/>
                <a:gd name="T17" fmla="*/ 1036 h 1859"/>
                <a:gd name="T18" fmla="*/ 951 w 1176"/>
                <a:gd name="T19" fmla="*/ 820 h 1859"/>
                <a:gd name="T20" fmla="*/ 1174 w 1176"/>
                <a:gd name="T21" fmla="*/ 749 h 1859"/>
                <a:gd name="T22" fmla="*/ 1037 w 1176"/>
                <a:gd name="T23" fmla="*/ 574 h 1859"/>
                <a:gd name="T24" fmla="*/ 1174 w 1176"/>
                <a:gd name="T25" fmla="*/ 395 h 1859"/>
                <a:gd name="T26" fmla="*/ 951 w 1176"/>
                <a:gd name="T27" fmla="*/ 327 h 1859"/>
                <a:gd name="T28" fmla="*/ 950 w 1176"/>
                <a:gd name="T29" fmla="*/ 110 h 1859"/>
                <a:gd name="T30" fmla="*/ 726 w 1176"/>
                <a:gd name="T31" fmla="*/ 175 h 1859"/>
                <a:gd name="T32" fmla="*/ 585 w 1176"/>
                <a:gd name="T33" fmla="*/ 0 h 1859"/>
                <a:gd name="T34" fmla="*/ 568 w 1176"/>
                <a:gd name="T35" fmla="*/ 9 h 1859"/>
                <a:gd name="T36" fmla="*/ 245 w 1176"/>
                <a:gd name="T37" fmla="*/ 106 h 1859"/>
                <a:gd name="T38" fmla="*/ 216 w 1176"/>
                <a:gd name="T39" fmla="*/ 128 h 1859"/>
                <a:gd name="T40" fmla="*/ 17 w 1176"/>
                <a:gd name="T41" fmla="*/ 380 h 1859"/>
                <a:gd name="T42" fmla="*/ 6 w 1176"/>
                <a:gd name="T43" fmla="*/ 415 h 1859"/>
                <a:gd name="T44" fmla="*/ 6 w 1176"/>
                <a:gd name="T45" fmla="*/ 728 h 1859"/>
                <a:gd name="T46" fmla="*/ 17 w 1176"/>
                <a:gd name="T47" fmla="*/ 763 h 1859"/>
                <a:gd name="T48" fmla="*/ 216 w 1176"/>
                <a:gd name="T49" fmla="*/ 1018 h 1859"/>
                <a:gd name="T50" fmla="*/ 245 w 1176"/>
                <a:gd name="T51" fmla="*/ 1039 h 1859"/>
                <a:gd name="T52" fmla="*/ 568 w 1176"/>
                <a:gd name="T53" fmla="*/ 1137 h 1859"/>
                <a:gd name="T54" fmla="*/ 585 w 1176"/>
                <a:gd name="T55" fmla="*/ 1146 h 1859"/>
                <a:gd name="T56" fmla="*/ 449 w 1176"/>
                <a:gd name="T57" fmla="*/ 924 h 1859"/>
                <a:gd name="T58" fmla="*/ 266 w 1176"/>
                <a:gd name="T59" fmla="*/ 804 h 1859"/>
                <a:gd name="T60" fmla="*/ 62 w 1176"/>
                <a:gd name="T61" fmla="*/ 730 h 1859"/>
                <a:gd name="T62" fmla="*/ 182 w 1176"/>
                <a:gd name="T63" fmla="*/ 560 h 1859"/>
                <a:gd name="T64" fmla="*/ 250 w 1176"/>
                <a:gd name="T65" fmla="*/ 365 h 1859"/>
                <a:gd name="T66" fmla="*/ 261 w 1176"/>
                <a:gd name="T67" fmla="*/ 158 h 1859"/>
                <a:gd name="T68" fmla="*/ 474 w 1176"/>
                <a:gd name="T69" fmla="*/ 214 h 1859"/>
                <a:gd name="T70" fmla="*/ 700 w 1176"/>
                <a:gd name="T71" fmla="*/ 214 h 1859"/>
                <a:gd name="T72" fmla="*/ 914 w 1176"/>
                <a:gd name="T73" fmla="*/ 158 h 1859"/>
                <a:gd name="T74" fmla="*/ 923 w 1176"/>
                <a:gd name="T75" fmla="*/ 365 h 1859"/>
                <a:gd name="T76" fmla="*/ 992 w 1176"/>
                <a:gd name="T77" fmla="*/ 560 h 1859"/>
                <a:gd name="T78" fmla="*/ 1114 w 1176"/>
                <a:gd name="T79" fmla="*/ 730 h 1859"/>
                <a:gd name="T80" fmla="*/ 907 w 1176"/>
                <a:gd name="T81" fmla="*/ 805 h 1859"/>
                <a:gd name="T82" fmla="*/ 724 w 1176"/>
                <a:gd name="T83" fmla="*/ 924 h 1859"/>
                <a:gd name="T84" fmla="*/ 586 w 1176"/>
                <a:gd name="T85" fmla="*/ 1086 h 1859"/>
                <a:gd name="T86" fmla="*/ 456 w 1176"/>
                <a:gd name="T87" fmla="*/ 922 h 1859"/>
                <a:gd name="T88" fmla="*/ 563 w 1176"/>
                <a:gd name="T89" fmla="*/ 672 h 1859"/>
                <a:gd name="T90" fmla="*/ 720 w 1176"/>
                <a:gd name="T91" fmla="*/ 483 h 1859"/>
                <a:gd name="T92" fmla="*/ 547 w 1176"/>
                <a:gd name="T93" fmla="*/ 626 h 1859"/>
                <a:gd name="T94" fmla="*/ 456 w 1176"/>
                <a:gd name="T95" fmla="*/ 565 h 1859"/>
                <a:gd name="T96" fmla="*/ 531 w 1176"/>
                <a:gd name="T97" fmla="*/ 672 h 1859"/>
                <a:gd name="T98" fmla="*/ 563 w 1176"/>
                <a:gd name="T99" fmla="*/ 672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 h="1859">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37" name="bcgIcons_Heart">
            <a:extLst>
              <a:ext uri="{FF2B5EF4-FFF2-40B4-BE49-F238E27FC236}">
                <a16:creationId xmlns:a16="http://schemas.microsoft.com/office/drawing/2014/main" id="{EA60F8DC-B34A-4177-8B56-87BB2A1ED1D0}"/>
              </a:ext>
            </a:extLst>
          </p:cNvPr>
          <p:cNvGrpSpPr>
            <a:grpSpLocks noChangeAspect="1"/>
          </p:cNvGrpSpPr>
          <p:nvPr/>
        </p:nvGrpSpPr>
        <p:grpSpPr bwMode="auto">
          <a:xfrm>
            <a:off x="1977291" y="2715074"/>
            <a:ext cx="822197" cy="822960"/>
            <a:chOff x="1682" y="0"/>
            <a:chExt cx="4316" cy="4320"/>
          </a:xfrm>
        </p:grpSpPr>
        <p:sp>
          <p:nvSpPr>
            <p:cNvPr id="38" name="AutoShape 28">
              <a:extLst>
                <a:ext uri="{FF2B5EF4-FFF2-40B4-BE49-F238E27FC236}">
                  <a16:creationId xmlns:a16="http://schemas.microsoft.com/office/drawing/2014/main" id="{9B479BA3-6817-4BFC-A087-C99E8A001C73}"/>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9" name="Freeform 30">
              <a:extLst>
                <a:ext uri="{FF2B5EF4-FFF2-40B4-BE49-F238E27FC236}">
                  <a16:creationId xmlns:a16="http://schemas.microsoft.com/office/drawing/2014/main" id="{0F167CDE-104A-47D9-9FAB-CB3594F2D032}"/>
                </a:ext>
              </a:extLst>
            </p:cNvPr>
            <p:cNvSpPr>
              <a:spLocks noEditPoints="1"/>
            </p:cNvSpPr>
            <p:nvPr/>
          </p:nvSpPr>
          <p:spPr bwMode="auto">
            <a:xfrm>
              <a:off x="2143" y="797"/>
              <a:ext cx="3394" cy="2979"/>
            </a:xfrm>
            <a:custGeom>
              <a:avLst/>
              <a:gdLst>
                <a:gd name="T0" fmla="*/ 906 w 1812"/>
                <a:gd name="T1" fmla="*/ 1589 h 1589"/>
                <a:gd name="T2" fmla="*/ 894 w 1812"/>
                <a:gd name="T3" fmla="*/ 1586 h 1589"/>
                <a:gd name="T4" fmla="*/ 846 w 1812"/>
                <a:gd name="T5" fmla="*/ 1554 h 1589"/>
                <a:gd name="T6" fmla="*/ 846 w 1812"/>
                <a:gd name="T7" fmla="*/ 1554 h 1589"/>
                <a:gd name="T8" fmla="*/ 152 w 1812"/>
                <a:gd name="T9" fmla="*/ 897 h 1589"/>
                <a:gd name="T10" fmla="*/ 46 w 1812"/>
                <a:gd name="T11" fmla="*/ 335 h 1589"/>
                <a:gd name="T12" fmla="*/ 494 w 1812"/>
                <a:gd name="T13" fmla="*/ 0 h 1589"/>
                <a:gd name="T14" fmla="*/ 789 w 1812"/>
                <a:gd name="T15" fmla="*/ 99 h 1589"/>
                <a:gd name="T16" fmla="*/ 906 w 1812"/>
                <a:gd name="T17" fmla="*/ 213 h 1589"/>
                <a:gd name="T18" fmla="*/ 1023 w 1812"/>
                <a:gd name="T19" fmla="*/ 99 h 1589"/>
                <a:gd name="T20" fmla="*/ 1318 w 1812"/>
                <a:gd name="T21" fmla="*/ 0 h 1589"/>
                <a:gd name="T22" fmla="*/ 1766 w 1812"/>
                <a:gd name="T23" fmla="*/ 335 h 1589"/>
                <a:gd name="T24" fmla="*/ 1660 w 1812"/>
                <a:gd name="T25" fmla="*/ 897 h 1589"/>
                <a:gd name="T26" fmla="*/ 966 w 1812"/>
                <a:gd name="T27" fmla="*/ 1554 h 1589"/>
                <a:gd name="T28" fmla="*/ 918 w 1812"/>
                <a:gd name="T29" fmla="*/ 1586 h 1589"/>
                <a:gd name="T30" fmla="*/ 906 w 1812"/>
                <a:gd name="T31" fmla="*/ 1589 h 1589"/>
                <a:gd name="T32" fmla="*/ 870 w 1812"/>
                <a:gd name="T33" fmla="*/ 1517 h 1589"/>
                <a:gd name="T34" fmla="*/ 906 w 1812"/>
                <a:gd name="T35" fmla="*/ 1541 h 1589"/>
                <a:gd name="T36" fmla="*/ 942 w 1812"/>
                <a:gd name="T37" fmla="*/ 1517 h 1589"/>
                <a:gd name="T38" fmla="*/ 1622 w 1812"/>
                <a:gd name="T39" fmla="*/ 874 h 1589"/>
                <a:gd name="T40" fmla="*/ 1724 w 1812"/>
                <a:gd name="T41" fmla="*/ 347 h 1589"/>
                <a:gd name="T42" fmla="*/ 1318 w 1812"/>
                <a:gd name="T43" fmla="*/ 44 h 1589"/>
                <a:gd name="T44" fmla="*/ 1049 w 1812"/>
                <a:gd name="T45" fmla="*/ 134 h 1589"/>
                <a:gd name="T46" fmla="*/ 924 w 1812"/>
                <a:gd name="T47" fmla="*/ 263 h 1589"/>
                <a:gd name="T48" fmla="*/ 906 w 1812"/>
                <a:gd name="T49" fmla="*/ 272 h 1589"/>
                <a:gd name="T50" fmla="*/ 906 w 1812"/>
                <a:gd name="T51" fmla="*/ 272 h 1589"/>
                <a:gd name="T52" fmla="*/ 888 w 1812"/>
                <a:gd name="T53" fmla="*/ 263 h 1589"/>
                <a:gd name="T54" fmla="*/ 763 w 1812"/>
                <a:gd name="T55" fmla="*/ 134 h 1589"/>
                <a:gd name="T56" fmla="*/ 494 w 1812"/>
                <a:gd name="T57" fmla="*/ 44 h 1589"/>
                <a:gd name="T58" fmla="*/ 88 w 1812"/>
                <a:gd name="T59" fmla="*/ 347 h 1589"/>
                <a:gd name="T60" fmla="*/ 190 w 1812"/>
                <a:gd name="T61" fmla="*/ 874 h 1589"/>
                <a:gd name="T62" fmla="*/ 870 w 1812"/>
                <a:gd name="T63" fmla="*/ 1517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12" h="1589">
                  <a:moveTo>
                    <a:pt x="906" y="1589"/>
                  </a:moveTo>
                  <a:cubicBezTo>
                    <a:pt x="902" y="1589"/>
                    <a:pt x="898" y="1588"/>
                    <a:pt x="894" y="1586"/>
                  </a:cubicBezTo>
                  <a:cubicBezTo>
                    <a:pt x="846" y="1554"/>
                    <a:pt x="846" y="1554"/>
                    <a:pt x="846" y="1554"/>
                  </a:cubicBezTo>
                  <a:cubicBezTo>
                    <a:pt x="846" y="1554"/>
                    <a:pt x="846" y="1554"/>
                    <a:pt x="846" y="1554"/>
                  </a:cubicBezTo>
                  <a:cubicBezTo>
                    <a:pt x="519" y="1340"/>
                    <a:pt x="286" y="1119"/>
                    <a:pt x="152" y="897"/>
                  </a:cubicBezTo>
                  <a:cubicBezTo>
                    <a:pt x="0" y="646"/>
                    <a:pt x="10" y="453"/>
                    <a:pt x="46" y="335"/>
                  </a:cubicBezTo>
                  <a:cubicBezTo>
                    <a:pt x="105" y="135"/>
                    <a:pt x="286" y="0"/>
                    <a:pt x="494" y="0"/>
                  </a:cubicBezTo>
                  <a:cubicBezTo>
                    <a:pt x="599" y="0"/>
                    <a:pt x="701" y="34"/>
                    <a:pt x="789" y="99"/>
                  </a:cubicBezTo>
                  <a:cubicBezTo>
                    <a:pt x="832" y="130"/>
                    <a:pt x="872" y="169"/>
                    <a:pt x="906" y="213"/>
                  </a:cubicBezTo>
                  <a:cubicBezTo>
                    <a:pt x="940" y="169"/>
                    <a:pt x="980" y="130"/>
                    <a:pt x="1023" y="99"/>
                  </a:cubicBezTo>
                  <a:cubicBezTo>
                    <a:pt x="1111" y="34"/>
                    <a:pt x="1213" y="0"/>
                    <a:pt x="1318" y="0"/>
                  </a:cubicBezTo>
                  <a:cubicBezTo>
                    <a:pt x="1526" y="0"/>
                    <a:pt x="1707" y="135"/>
                    <a:pt x="1766" y="335"/>
                  </a:cubicBezTo>
                  <a:cubicBezTo>
                    <a:pt x="1802" y="453"/>
                    <a:pt x="1812" y="646"/>
                    <a:pt x="1660" y="897"/>
                  </a:cubicBezTo>
                  <a:cubicBezTo>
                    <a:pt x="1526" y="1119"/>
                    <a:pt x="1293" y="1340"/>
                    <a:pt x="966" y="1554"/>
                  </a:cubicBezTo>
                  <a:cubicBezTo>
                    <a:pt x="918" y="1586"/>
                    <a:pt x="918" y="1586"/>
                    <a:pt x="918" y="1586"/>
                  </a:cubicBezTo>
                  <a:cubicBezTo>
                    <a:pt x="914" y="1588"/>
                    <a:pt x="910" y="1589"/>
                    <a:pt x="906" y="1589"/>
                  </a:cubicBezTo>
                  <a:close/>
                  <a:moveTo>
                    <a:pt x="870" y="1517"/>
                  </a:moveTo>
                  <a:cubicBezTo>
                    <a:pt x="906" y="1541"/>
                    <a:pt x="906" y="1541"/>
                    <a:pt x="906" y="1541"/>
                  </a:cubicBezTo>
                  <a:cubicBezTo>
                    <a:pt x="942" y="1517"/>
                    <a:pt x="942" y="1517"/>
                    <a:pt x="942" y="1517"/>
                  </a:cubicBezTo>
                  <a:cubicBezTo>
                    <a:pt x="1263" y="1307"/>
                    <a:pt x="1492" y="1090"/>
                    <a:pt x="1622" y="874"/>
                  </a:cubicBezTo>
                  <a:cubicBezTo>
                    <a:pt x="1766" y="637"/>
                    <a:pt x="1757" y="457"/>
                    <a:pt x="1724" y="347"/>
                  </a:cubicBezTo>
                  <a:cubicBezTo>
                    <a:pt x="1670" y="166"/>
                    <a:pt x="1507" y="44"/>
                    <a:pt x="1318" y="44"/>
                  </a:cubicBezTo>
                  <a:cubicBezTo>
                    <a:pt x="1223" y="44"/>
                    <a:pt x="1130" y="75"/>
                    <a:pt x="1049" y="134"/>
                  </a:cubicBezTo>
                  <a:cubicBezTo>
                    <a:pt x="1002" y="169"/>
                    <a:pt x="960" y="212"/>
                    <a:pt x="924" y="263"/>
                  </a:cubicBezTo>
                  <a:cubicBezTo>
                    <a:pt x="920" y="269"/>
                    <a:pt x="913" y="272"/>
                    <a:pt x="906" y="272"/>
                  </a:cubicBezTo>
                  <a:cubicBezTo>
                    <a:pt x="906" y="272"/>
                    <a:pt x="906" y="272"/>
                    <a:pt x="906" y="272"/>
                  </a:cubicBezTo>
                  <a:cubicBezTo>
                    <a:pt x="899" y="272"/>
                    <a:pt x="892" y="269"/>
                    <a:pt x="888" y="263"/>
                  </a:cubicBezTo>
                  <a:cubicBezTo>
                    <a:pt x="852" y="212"/>
                    <a:pt x="810" y="169"/>
                    <a:pt x="763" y="134"/>
                  </a:cubicBezTo>
                  <a:cubicBezTo>
                    <a:pt x="683" y="75"/>
                    <a:pt x="590" y="44"/>
                    <a:pt x="494" y="44"/>
                  </a:cubicBezTo>
                  <a:cubicBezTo>
                    <a:pt x="305" y="44"/>
                    <a:pt x="142" y="166"/>
                    <a:pt x="88" y="347"/>
                  </a:cubicBezTo>
                  <a:cubicBezTo>
                    <a:pt x="55" y="457"/>
                    <a:pt x="46" y="637"/>
                    <a:pt x="190" y="874"/>
                  </a:cubicBezTo>
                  <a:cubicBezTo>
                    <a:pt x="320" y="1090"/>
                    <a:pt x="549" y="1307"/>
                    <a:pt x="870" y="15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0" name="Freeform 31">
              <a:extLst>
                <a:ext uri="{FF2B5EF4-FFF2-40B4-BE49-F238E27FC236}">
                  <a16:creationId xmlns:a16="http://schemas.microsoft.com/office/drawing/2014/main" id="{0C3A9EB4-1184-42E2-8B80-D27ABCBEC99E}"/>
                </a:ext>
              </a:extLst>
            </p:cNvPr>
            <p:cNvSpPr>
              <a:spLocks/>
            </p:cNvSpPr>
            <p:nvPr/>
          </p:nvSpPr>
          <p:spPr bwMode="auto">
            <a:xfrm>
              <a:off x="2323" y="952"/>
              <a:ext cx="3034" cy="2627"/>
            </a:xfrm>
            <a:custGeom>
              <a:avLst/>
              <a:gdLst>
                <a:gd name="T0" fmla="*/ 1484 w 1620"/>
                <a:gd name="T1" fmla="*/ 777 h 1401"/>
                <a:gd name="T2" fmla="*/ 822 w 1620"/>
                <a:gd name="T3" fmla="*/ 1397 h 1401"/>
                <a:gd name="T4" fmla="*/ 810 w 1620"/>
                <a:gd name="T5" fmla="*/ 1401 h 1401"/>
                <a:gd name="T6" fmla="*/ 798 w 1620"/>
                <a:gd name="T7" fmla="*/ 1397 h 1401"/>
                <a:gd name="T8" fmla="*/ 136 w 1620"/>
                <a:gd name="T9" fmla="*/ 777 h 1401"/>
                <a:gd name="T10" fmla="*/ 31 w 1620"/>
                <a:gd name="T11" fmla="*/ 289 h 1401"/>
                <a:gd name="T12" fmla="*/ 375 w 1620"/>
                <a:gd name="T13" fmla="*/ 6 h 1401"/>
                <a:gd name="T14" fmla="*/ 630 w 1620"/>
                <a:gd name="T15" fmla="*/ 79 h 1401"/>
                <a:gd name="T16" fmla="*/ 810 w 1620"/>
                <a:gd name="T17" fmla="*/ 298 h 1401"/>
                <a:gd name="T18" fmla="*/ 990 w 1620"/>
                <a:gd name="T19" fmla="*/ 79 h 1401"/>
                <a:gd name="T20" fmla="*/ 1245 w 1620"/>
                <a:gd name="T21" fmla="*/ 6 h 1401"/>
                <a:gd name="T22" fmla="*/ 1589 w 1620"/>
                <a:gd name="T23" fmla="*/ 289 h 1401"/>
                <a:gd name="T24" fmla="*/ 1484 w 1620"/>
                <a:gd name="T25" fmla="*/ 777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0" h="1401">
                  <a:moveTo>
                    <a:pt x="1484" y="777"/>
                  </a:moveTo>
                  <a:cubicBezTo>
                    <a:pt x="1355" y="985"/>
                    <a:pt x="1133" y="1194"/>
                    <a:pt x="822" y="1397"/>
                  </a:cubicBezTo>
                  <a:cubicBezTo>
                    <a:pt x="818" y="1400"/>
                    <a:pt x="814" y="1401"/>
                    <a:pt x="810" y="1401"/>
                  </a:cubicBezTo>
                  <a:cubicBezTo>
                    <a:pt x="806" y="1401"/>
                    <a:pt x="802" y="1400"/>
                    <a:pt x="798" y="1397"/>
                  </a:cubicBezTo>
                  <a:cubicBezTo>
                    <a:pt x="487" y="1194"/>
                    <a:pt x="265" y="985"/>
                    <a:pt x="136" y="777"/>
                  </a:cubicBezTo>
                  <a:cubicBezTo>
                    <a:pt x="0" y="556"/>
                    <a:pt x="4" y="390"/>
                    <a:pt x="31" y="289"/>
                  </a:cubicBezTo>
                  <a:cubicBezTo>
                    <a:pt x="74" y="127"/>
                    <a:pt x="209" y="16"/>
                    <a:pt x="375" y="6"/>
                  </a:cubicBezTo>
                  <a:cubicBezTo>
                    <a:pt x="464" y="0"/>
                    <a:pt x="553" y="26"/>
                    <a:pt x="630" y="79"/>
                  </a:cubicBezTo>
                  <a:cubicBezTo>
                    <a:pt x="703" y="129"/>
                    <a:pt x="765" y="204"/>
                    <a:pt x="810" y="298"/>
                  </a:cubicBezTo>
                  <a:cubicBezTo>
                    <a:pt x="855" y="204"/>
                    <a:pt x="917" y="129"/>
                    <a:pt x="990" y="79"/>
                  </a:cubicBezTo>
                  <a:cubicBezTo>
                    <a:pt x="1067" y="26"/>
                    <a:pt x="1156" y="0"/>
                    <a:pt x="1245" y="6"/>
                  </a:cubicBezTo>
                  <a:cubicBezTo>
                    <a:pt x="1411" y="16"/>
                    <a:pt x="1546" y="127"/>
                    <a:pt x="1589" y="289"/>
                  </a:cubicBezTo>
                  <a:cubicBezTo>
                    <a:pt x="1616" y="390"/>
                    <a:pt x="1620" y="556"/>
                    <a:pt x="1484" y="77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41" name="bcgIcons_PadlockLocked">
            <a:extLst>
              <a:ext uri="{FF2B5EF4-FFF2-40B4-BE49-F238E27FC236}">
                <a16:creationId xmlns:a16="http://schemas.microsoft.com/office/drawing/2014/main" id="{A8C04F0F-BCBD-4A6C-8E00-EDE6D36ADAAF}"/>
              </a:ext>
            </a:extLst>
          </p:cNvPr>
          <p:cNvGrpSpPr>
            <a:grpSpLocks noChangeAspect="1"/>
          </p:cNvGrpSpPr>
          <p:nvPr/>
        </p:nvGrpSpPr>
        <p:grpSpPr bwMode="auto">
          <a:xfrm>
            <a:off x="4161126" y="2715074"/>
            <a:ext cx="822197" cy="822960"/>
            <a:chOff x="1682" y="0"/>
            <a:chExt cx="4316" cy="4320"/>
          </a:xfrm>
        </p:grpSpPr>
        <p:sp>
          <p:nvSpPr>
            <p:cNvPr id="42" name="AutoShape 8">
              <a:extLst>
                <a:ext uri="{FF2B5EF4-FFF2-40B4-BE49-F238E27FC236}">
                  <a16:creationId xmlns:a16="http://schemas.microsoft.com/office/drawing/2014/main" id="{A6288888-C058-4450-BB39-49EB81D01CBE}"/>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3" name="Freeform 10">
              <a:extLst>
                <a:ext uri="{FF2B5EF4-FFF2-40B4-BE49-F238E27FC236}">
                  <a16:creationId xmlns:a16="http://schemas.microsoft.com/office/drawing/2014/main" id="{0BC8EB44-1C4D-4142-A566-F1E692034E5A}"/>
                </a:ext>
              </a:extLst>
            </p:cNvPr>
            <p:cNvSpPr>
              <a:spLocks noEditPoints="1"/>
            </p:cNvSpPr>
            <p:nvPr/>
          </p:nvSpPr>
          <p:spPr bwMode="auto">
            <a:xfrm>
              <a:off x="2808" y="1911"/>
              <a:ext cx="2068" cy="1700"/>
            </a:xfrm>
            <a:custGeom>
              <a:avLst/>
              <a:gdLst>
                <a:gd name="T0" fmla="*/ 1060 w 1104"/>
                <a:gd name="T1" fmla="*/ 907 h 907"/>
                <a:gd name="T2" fmla="*/ 44 w 1104"/>
                <a:gd name="T3" fmla="*/ 907 h 907"/>
                <a:gd name="T4" fmla="*/ 0 w 1104"/>
                <a:gd name="T5" fmla="*/ 863 h 907"/>
                <a:gd name="T6" fmla="*/ 0 w 1104"/>
                <a:gd name="T7" fmla="*/ 44 h 907"/>
                <a:gd name="T8" fmla="*/ 44 w 1104"/>
                <a:gd name="T9" fmla="*/ 0 h 907"/>
                <a:gd name="T10" fmla="*/ 1060 w 1104"/>
                <a:gd name="T11" fmla="*/ 0 h 907"/>
                <a:gd name="T12" fmla="*/ 1104 w 1104"/>
                <a:gd name="T13" fmla="*/ 44 h 907"/>
                <a:gd name="T14" fmla="*/ 1104 w 1104"/>
                <a:gd name="T15" fmla="*/ 863 h 907"/>
                <a:gd name="T16" fmla="*/ 1060 w 1104"/>
                <a:gd name="T17" fmla="*/ 907 h 907"/>
                <a:gd name="T18" fmla="*/ 44 w 1104"/>
                <a:gd name="T19" fmla="*/ 44 h 907"/>
                <a:gd name="T20" fmla="*/ 44 w 1104"/>
                <a:gd name="T21" fmla="*/ 863 h 907"/>
                <a:gd name="T22" fmla="*/ 1060 w 1104"/>
                <a:gd name="T23" fmla="*/ 863 h 907"/>
                <a:gd name="T24" fmla="*/ 1060 w 1104"/>
                <a:gd name="T25" fmla="*/ 44 h 907"/>
                <a:gd name="T26" fmla="*/ 44 w 1104"/>
                <a:gd name="T27" fmla="*/ 4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4" h="907">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4" name="Freeform 11">
              <a:extLst>
                <a:ext uri="{FF2B5EF4-FFF2-40B4-BE49-F238E27FC236}">
                  <a16:creationId xmlns:a16="http://schemas.microsoft.com/office/drawing/2014/main" id="{7E3F898A-4E8A-495D-83F6-630E45D27157}"/>
                </a:ext>
              </a:extLst>
            </p:cNvPr>
            <p:cNvSpPr>
              <a:spLocks noEditPoints="1"/>
            </p:cNvSpPr>
            <p:nvPr/>
          </p:nvSpPr>
          <p:spPr bwMode="auto">
            <a:xfrm>
              <a:off x="2961" y="728"/>
              <a:ext cx="1761" cy="2728"/>
            </a:xfrm>
            <a:custGeom>
              <a:avLst/>
              <a:gdLst>
                <a:gd name="T0" fmla="*/ 16 w 940"/>
                <a:gd name="T1" fmla="*/ 587 h 1455"/>
                <a:gd name="T2" fmla="*/ 16 w 940"/>
                <a:gd name="T3" fmla="*/ 447 h 1455"/>
                <a:gd name="T4" fmla="*/ 246 w 940"/>
                <a:gd name="T5" fmla="*/ 56 h 1455"/>
                <a:gd name="T6" fmla="*/ 470 w 940"/>
                <a:gd name="T7" fmla="*/ 0 h 1455"/>
                <a:gd name="T8" fmla="*/ 470 w 940"/>
                <a:gd name="T9" fmla="*/ 0 h 1455"/>
                <a:gd name="T10" fmla="*/ 470 w 940"/>
                <a:gd name="T11" fmla="*/ 0 h 1455"/>
                <a:gd name="T12" fmla="*/ 694 w 940"/>
                <a:gd name="T13" fmla="*/ 56 h 1455"/>
                <a:gd name="T14" fmla="*/ 924 w 940"/>
                <a:gd name="T15" fmla="*/ 447 h 1455"/>
                <a:gd name="T16" fmla="*/ 924 w 940"/>
                <a:gd name="T17" fmla="*/ 587 h 1455"/>
                <a:gd name="T18" fmla="*/ 824 w 940"/>
                <a:gd name="T19" fmla="*/ 587 h 1455"/>
                <a:gd name="T20" fmla="*/ 824 w 940"/>
                <a:gd name="T21" fmla="*/ 447 h 1455"/>
                <a:gd name="T22" fmla="*/ 470 w 940"/>
                <a:gd name="T23" fmla="*/ 100 h 1455"/>
                <a:gd name="T24" fmla="*/ 116 w 940"/>
                <a:gd name="T25" fmla="*/ 447 h 1455"/>
                <a:gd name="T26" fmla="*/ 116 w 940"/>
                <a:gd name="T27" fmla="*/ 587 h 1455"/>
                <a:gd name="T28" fmla="*/ 16 w 940"/>
                <a:gd name="T29" fmla="*/ 587 h 1455"/>
                <a:gd name="T30" fmla="*/ 940 w 940"/>
                <a:gd name="T31" fmla="*/ 1367 h 1455"/>
                <a:gd name="T32" fmla="*/ 930 w 940"/>
                <a:gd name="T33" fmla="*/ 1357 h 1455"/>
                <a:gd name="T34" fmla="*/ 10 w 940"/>
                <a:gd name="T35" fmla="*/ 1357 h 1455"/>
                <a:gd name="T36" fmla="*/ 0 w 940"/>
                <a:gd name="T37" fmla="*/ 1367 h 1455"/>
                <a:gd name="T38" fmla="*/ 0 w 940"/>
                <a:gd name="T39" fmla="*/ 1445 h 1455"/>
                <a:gd name="T40" fmla="*/ 10 w 940"/>
                <a:gd name="T41" fmla="*/ 1455 h 1455"/>
                <a:gd name="T42" fmla="*/ 930 w 940"/>
                <a:gd name="T43" fmla="*/ 1455 h 1455"/>
                <a:gd name="T44" fmla="*/ 940 w 940"/>
                <a:gd name="T45" fmla="*/ 1445 h 1455"/>
                <a:gd name="T46" fmla="*/ 940 w 940"/>
                <a:gd name="T47" fmla="*/ 1367 h 1455"/>
                <a:gd name="T48" fmla="*/ 940 w 940"/>
                <a:gd name="T49" fmla="*/ 720 h 1455"/>
                <a:gd name="T50" fmla="*/ 940 w 940"/>
                <a:gd name="T51" fmla="*/ 1296 h 1455"/>
                <a:gd name="T52" fmla="*/ 930 w 940"/>
                <a:gd name="T53" fmla="*/ 1306 h 1455"/>
                <a:gd name="T54" fmla="*/ 10 w 940"/>
                <a:gd name="T55" fmla="*/ 1306 h 1455"/>
                <a:gd name="T56" fmla="*/ 0 w 940"/>
                <a:gd name="T57" fmla="*/ 1296 h 1455"/>
                <a:gd name="T58" fmla="*/ 0 w 940"/>
                <a:gd name="T59" fmla="*/ 720 h 1455"/>
                <a:gd name="T60" fmla="*/ 10 w 940"/>
                <a:gd name="T61" fmla="*/ 710 h 1455"/>
                <a:gd name="T62" fmla="*/ 930 w 940"/>
                <a:gd name="T63" fmla="*/ 710 h 1455"/>
                <a:gd name="T64" fmla="*/ 940 w 940"/>
                <a:gd name="T65" fmla="*/ 720 h 1455"/>
                <a:gd name="T66" fmla="*/ 568 w 940"/>
                <a:gd name="T67" fmla="*/ 885 h 1455"/>
                <a:gd name="T68" fmla="*/ 470 w 940"/>
                <a:gd name="T69" fmla="*/ 787 h 1455"/>
                <a:gd name="T70" fmla="*/ 372 w 940"/>
                <a:gd name="T71" fmla="*/ 885 h 1455"/>
                <a:gd name="T72" fmla="*/ 429 w 940"/>
                <a:gd name="T73" fmla="*/ 974 h 1455"/>
                <a:gd name="T74" fmla="*/ 429 w 940"/>
                <a:gd name="T75" fmla="*/ 1211 h 1455"/>
                <a:gd name="T76" fmla="*/ 439 w 940"/>
                <a:gd name="T77" fmla="*/ 1221 h 1455"/>
                <a:gd name="T78" fmla="*/ 501 w 940"/>
                <a:gd name="T79" fmla="*/ 1221 h 1455"/>
                <a:gd name="T80" fmla="*/ 511 w 940"/>
                <a:gd name="T81" fmla="*/ 1211 h 1455"/>
                <a:gd name="T82" fmla="*/ 511 w 940"/>
                <a:gd name="T83" fmla="*/ 974 h 1455"/>
                <a:gd name="T84" fmla="*/ 568 w 940"/>
                <a:gd name="T85" fmla="*/ 88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455">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45" name="Group 44">
            <a:extLst>
              <a:ext uri="{FF2B5EF4-FFF2-40B4-BE49-F238E27FC236}">
                <a16:creationId xmlns:a16="http://schemas.microsoft.com/office/drawing/2014/main" id="{B063FE5E-9CD7-43E5-B603-9BBC3D41349C}"/>
              </a:ext>
            </a:extLst>
          </p:cNvPr>
          <p:cNvGrpSpPr>
            <a:grpSpLocks noChangeAspect="1"/>
          </p:cNvGrpSpPr>
          <p:nvPr/>
        </p:nvGrpSpPr>
        <p:grpSpPr>
          <a:xfrm>
            <a:off x="6343750" y="2715074"/>
            <a:ext cx="822960" cy="822960"/>
            <a:chOff x="5273675" y="2606675"/>
            <a:chExt cx="1644650" cy="1644650"/>
          </a:xfrm>
        </p:grpSpPr>
        <p:sp>
          <p:nvSpPr>
            <p:cNvPr id="46" name="AutoShape 3">
              <a:extLst>
                <a:ext uri="{FF2B5EF4-FFF2-40B4-BE49-F238E27FC236}">
                  <a16:creationId xmlns:a16="http://schemas.microsoft.com/office/drawing/2014/main" id="{088D9DA0-D0E6-4E11-A2CC-9AA90B3127A0}"/>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47" name="Group 46">
              <a:extLst>
                <a:ext uri="{FF2B5EF4-FFF2-40B4-BE49-F238E27FC236}">
                  <a16:creationId xmlns:a16="http://schemas.microsoft.com/office/drawing/2014/main" id="{15F635E4-B996-48B8-AE34-F42D3D3D373D}"/>
                </a:ext>
              </a:extLst>
            </p:cNvPr>
            <p:cNvGrpSpPr/>
            <p:nvPr/>
          </p:nvGrpSpPr>
          <p:grpSpPr>
            <a:xfrm>
              <a:off x="5444599" y="3152775"/>
              <a:ext cx="1302803" cy="552451"/>
              <a:chOff x="5445125" y="3152775"/>
              <a:chExt cx="1302803" cy="552451"/>
            </a:xfrm>
          </p:grpSpPr>
          <p:sp>
            <p:nvSpPr>
              <p:cNvPr id="48" name="Freeform 6">
                <a:extLst>
                  <a:ext uri="{FF2B5EF4-FFF2-40B4-BE49-F238E27FC236}">
                    <a16:creationId xmlns:a16="http://schemas.microsoft.com/office/drawing/2014/main" id="{891BE301-30F3-4FF4-8669-2FB1DE085CCF}"/>
                  </a:ext>
                </a:extLst>
              </p:cNvPr>
              <p:cNvSpPr>
                <a:spLocks/>
              </p:cNvSpPr>
              <p:nvPr/>
            </p:nvSpPr>
            <p:spPr bwMode="auto">
              <a:xfrm>
                <a:off x="5858175" y="3152775"/>
                <a:ext cx="470652" cy="550863"/>
              </a:xfrm>
              <a:custGeom>
                <a:avLst/>
                <a:gdLst>
                  <a:gd name="connsiteX0" fmla="*/ 153002 w 470652"/>
                  <a:gd name="connsiteY0" fmla="*/ 388952 h 550863"/>
                  <a:gd name="connsiteX1" fmla="*/ 141936 w 470652"/>
                  <a:gd name="connsiteY1" fmla="*/ 393758 h 550863"/>
                  <a:gd name="connsiteX2" fmla="*/ 141936 w 470652"/>
                  <a:gd name="connsiteY2" fmla="*/ 415117 h 550863"/>
                  <a:gd name="connsiteX3" fmla="*/ 174776 w 470652"/>
                  <a:gd name="connsiteY3" fmla="*/ 447868 h 550863"/>
                  <a:gd name="connsiteX4" fmla="*/ 141936 w 470652"/>
                  <a:gd name="connsiteY4" fmla="*/ 479194 h 550863"/>
                  <a:gd name="connsiteX5" fmla="*/ 141936 w 470652"/>
                  <a:gd name="connsiteY5" fmla="*/ 499841 h 550863"/>
                  <a:gd name="connsiteX6" fmla="*/ 153359 w 470652"/>
                  <a:gd name="connsiteY6" fmla="*/ 504825 h 550863"/>
                  <a:gd name="connsiteX7" fmla="*/ 164068 w 470652"/>
                  <a:gd name="connsiteY7" fmla="*/ 499841 h 550863"/>
                  <a:gd name="connsiteX8" fmla="*/ 196907 w 470652"/>
                  <a:gd name="connsiteY8" fmla="*/ 469227 h 550863"/>
                  <a:gd name="connsiteX9" fmla="*/ 229033 w 470652"/>
                  <a:gd name="connsiteY9" fmla="*/ 499841 h 550863"/>
                  <a:gd name="connsiteX10" fmla="*/ 239742 w 470652"/>
                  <a:gd name="connsiteY10" fmla="*/ 504825 h 550863"/>
                  <a:gd name="connsiteX11" fmla="*/ 250450 w 470652"/>
                  <a:gd name="connsiteY11" fmla="*/ 499841 h 550863"/>
                  <a:gd name="connsiteX12" fmla="*/ 250450 w 470652"/>
                  <a:gd name="connsiteY12" fmla="*/ 479194 h 550863"/>
                  <a:gd name="connsiteX13" fmla="*/ 218324 w 470652"/>
                  <a:gd name="connsiteY13" fmla="*/ 447868 h 550863"/>
                  <a:gd name="connsiteX14" fmla="*/ 250450 w 470652"/>
                  <a:gd name="connsiteY14" fmla="*/ 415117 h 550863"/>
                  <a:gd name="connsiteX15" fmla="*/ 250450 w 470652"/>
                  <a:gd name="connsiteY15" fmla="*/ 393758 h 550863"/>
                  <a:gd name="connsiteX16" fmla="*/ 229033 w 470652"/>
                  <a:gd name="connsiteY16" fmla="*/ 393758 h 550863"/>
                  <a:gd name="connsiteX17" fmla="*/ 196907 w 470652"/>
                  <a:gd name="connsiteY17" fmla="*/ 425796 h 550863"/>
                  <a:gd name="connsiteX18" fmla="*/ 164068 w 470652"/>
                  <a:gd name="connsiteY18" fmla="*/ 393758 h 550863"/>
                  <a:gd name="connsiteX19" fmla="*/ 153002 w 470652"/>
                  <a:gd name="connsiteY19" fmla="*/ 388952 h 550863"/>
                  <a:gd name="connsiteX20" fmla="*/ 196909 w 470652"/>
                  <a:gd name="connsiteY20" fmla="*/ 342900 h 550863"/>
                  <a:gd name="connsiteX21" fmla="*/ 302913 w 470652"/>
                  <a:gd name="connsiteY21" fmla="*/ 447594 h 550863"/>
                  <a:gd name="connsiteX22" fmla="*/ 196909 w 470652"/>
                  <a:gd name="connsiteY22" fmla="*/ 550863 h 550863"/>
                  <a:gd name="connsiteX23" fmla="*/ 90188 w 470652"/>
                  <a:gd name="connsiteY23" fmla="*/ 447594 h 550863"/>
                  <a:gd name="connsiteX24" fmla="*/ 196909 w 470652"/>
                  <a:gd name="connsiteY24" fmla="*/ 342900 h 550863"/>
                  <a:gd name="connsiteX25" fmla="*/ 17225 w 470652"/>
                  <a:gd name="connsiteY25" fmla="*/ 0 h 550863"/>
                  <a:gd name="connsiteX26" fmla="*/ 361980 w 470652"/>
                  <a:gd name="connsiteY26" fmla="*/ 0 h 550863"/>
                  <a:gd name="connsiteX27" fmla="*/ 377683 w 470652"/>
                  <a:gd name="connsiteY27" fmla="*/ 9278 h 550863"/>
                  <a:gd name="connsiteX28" fmla="*/ 469047 w 470652"/>
                  <a:gd name="connsiteY28" fmla="*/ 194833 h 550863"/>
                  <a:gd name="connsiteX29" fmla="*/ 469047 w 470652"/>
                  <a:gd name="connsiteY29" fmla="*/ 207679 h 550863"/>
                  <a:gd name="connsiteX30" fmla="*/ 377683 w 470652"/>
                  <a:gd name="connsiteY30" fmla="*/ 394661 h 550863"/>
                  <a:gd name="connsiteX31" fmla="*/ 361980 w 470652"/>
                  <a:gd name="connsiteY31" fmla="*/ 403225 h 550863"/>
                  <a:gd name="connsiteX32" fmla="*/ 325577 w 470652"/>
                  <a:gd name="connsiteY32" fmla="*/ 403225 h 550863"/>
                  <a:gd name="connsiteX33" fmla="*/ 197097 w 470652"/>
                  <a:gd name="connsiteY33" fmla="*/ 311161 h 550863"/>
                  <a:gd name="connsiteX34" fmla="*/ 69331 w 470652"/>
                  <a:gd name="connsiteY34" fmla="*/ 403225 h 550863"/>
                  <a:gd name="connsiteX35" fmla="*/ 17225 w 470652"/>
                  <a:gd name="connsiteY35" fmla="*/ 403225 h 550863"/>
                  <a:gd name="connsiteX36" fmla="*/ 1522 w 470652"/>
                  <a:gd name="connsiteY36" fmla="*/ 380388 h 550863"/>
                  <a:gd name="connsiteX37" fmla="*/ 87175 w 470652"/>
                  <a:gd name="connsiteY37" fmla="*/ 207679 h 550863"/>
                  <a:gd name="connsiteX38" fmla="*/ 87175 w 470652"/>
                  <a:gd name="connsiteY38" fmla="*/ 194833 h 550863"/>
                  <a:gd name="connsiteX39" fmla="*/ 1522 w 470652"/>
                  <a:gd name="connsiteY39" fmla="*/ 22838 h 550863"/>
                  <a:gd name="connsiteX40" fmla="*/ 17225 w 470652"/>
                  <a:gd name="connsiteY40" fmla="*/ 0 h 55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0652" h="550863">
                    <a:moveTo>
                      <a:pt x="153002" y="388952"/>
                    </a:moveTo>
                    <a:cubicBezTo>
                      <a:pt x="148897" y="388952"/>
                      <a:pt x="144792" y="390554"/>
                      <a:pt x="141936" y="393758"/>
                    </a:cubicBezTo>
                    <a:cubicBezTo>
                      <a:pt x="136225" y="398742"/>
                      <a:pt x="136225" y="408709"/>
                      <a:pt x="141936" y="415117"/>
                    </a:cubicBezTo>
                    <a:cubicBezTo>
                      <a:pt x="141936" y="415117"/>
                      <a:pt x="141936" y="415117"/>
                      <a:pt x="174776" y="447868"/>
                    </a:cubicBezTo>
                    <a:cubicBezTo>
                      <a:pt x="174776" y="447868"/>
                      <a:pt x="174776" y="447868"/>
                      <a:pt x="141936" y="479194"/>
                    </a:cubicBezTo>
                    <a:cubicBezTo>
                      <a:pt x="136225" y="485602"/>
                      <a:pt x="136225" y="494858"/>
                      <a:pt x="141936" y="499841"/>
                    </a:cubicBezTo>
                    <a:cubicBezTo>
                      <a:pt x="145506" y="503401"/>
                      <a:pt x="148362" y="504825"/>
                      <a:pt x="153359" y="504825"/>
                    </a:cubicBezTo>
                    <a:cubicBezTo>
                      <a:pt x="157642" y="504825"/>
                      <a:pt x="161212" y="503401"/>
                      <a:pt x="164068" y="499841"/>
                    </a:cubicBezTo>
                    <a:cubicBezTo>
                      <a:pt x="164068" y="499841"/>
                      <a:pt x="164068" y="499841"/>
                      <a:pt x="196907" y="469227"/>
                    </a:cubicBezTo>
                    <a:cubicBezTo>
                      <a:pt x="196907" y="469227"/>
                      <a:pt x="196907" y="469227"/>
                      <a:pt x="229033" y="499841"/>
                    </a:cubicBezTo>
                    <a:cubicBezTo>
                      <a:pt x="231889" y="503401"/>
                      <a:pt x="236172" y="504825"/>
                      <a:pt x="239742" y="504825"/>
                    </a:cubicBezTo>
                    <a:cubicBezTo>
                      <a:pt x="244025" y="504825"/>
                      <a:pt x="248308" y="503401"/>
                      <a:pt x="250450" y="499841"/>
                    </a:cubicBezTo>
                    <a:cubicBezTo>
                      <a:pt x="256875" y="494858"/>
                      <a:pt x="256875" y="485602"/>
                      <a:pt x="250450" y="479194"/>
                    </a:cubicBezTo>
                    <a:cubicBezTo>
                      <a:pt x="250450" y="479194"/>
                      <a:pt x="250450" y="479194"/>
                      <a:pt x="218324" y="447868"/>
                    </a:cubicBezTo>
                    <a:cubicBezTo>
                      <a:pt x="218324" y="447868"/>
                      <a:pt x="218324" y="447868"/>
                      <a:pt x="250450" y="415117"/>
                    </a:cubicBezTo>
                    <a:cubicBezTo>
                      <a:pt x="256875" y="408709"/>
                      <a:pt x="256875" y="398742"/>
                      <a:pt x="250450" y="393758"/>
                    </a:cubicBezTo>
                    <a:cubicBezTo>
                      <a:pt x="244739" y="387350"/>
                      <a:pt x="234744" y="387350"/>
                      <a:pt x="229033" y="393758"/>
                    </a:cubicBezTo>
                    <a:cubicBezTo>
                      <a:pt x="229033" y="393758"/>
                      <a:pt x="229033" y="393758"/>
                      <a:pt x="196907" y="425796"/>
                    </a:cubicBezTo>
                    <a:cubicBezTo>
                      <a:pt x="196907" y="425796"/>
                      <a:pt x="196907" y="425796"/>
                      <a:pt x="164068" y="393758"/>
                    </a:cubicBezTo>
                    <a:cubicBezTo>
                      <a:pt x="161212" y="390554"/>
                      <a:pt x="157107" y="388952"/>
                      <a:pt x="153002" y="388952"/>
                    </a:cubicBezTo>
                    <a:close/>
                    <a:moveTo>
                      <a:pt x="196909" y="342900"/>
                    </a:moveTo>
                    <a:cubicBezTo>
                      <a:pt x="254925" y="342900"/>
                      <a:pt x="302913" y="389193"/>
                      <a:pt x="302913" y="447594"/>
                    </a:cubicBezTo>
                    <a:cubicBezTo>
                      <a:pt x="302913" y="503858"/>
                      <a:pt x="254925" y="550863"/>
                      <a:pt x="196909" y="550863"/>
                    </a:cubicBezTo>
                    <a:cubicBezTo>
                      <a:pt x="137460" y="550863"/>
                      <a:pt x="90188" y="503858"/>
                      <a:pt x="90188" y="447594"/>
                    </a:cubicBezTo>
                    <a:cubicBezTo>
                      <a:pt x="90188" y="389193"/>
                      <a:pt x="137460" y="342900"/>
                      <a:pt x="196909" y="342900"/>
                    </a:cubicBezTo>
                    <a:close/>
                    <a:moveTo>
                      <a:pt x="17225" y="0"/>
                    </a:moveTo>
                    <a:cubicBezTo>
                      <a:pt x="17225" y="0"/>
                      <a:pt x="17225" y="0"/>
                      <a:pt x="361980" y="0"/>
                    </a:cubicBezTo>
                    <a:cubicBezTo>
                      <a:pt x="368404" y="0"/>
                      <a:pt x="374828" y="3568"/>
                      <a:pt x="377683" y="9278"/>
                    </a:cubicBezTo>
                    <a:cubicBezTo>
                      <a:pt x="377683" y="9278"/>
                      <a:pt x="377683" y="9278"/>
                      <a:pt x="469047" y="194833"/>
                    </a:cubicBezTo>
                    <a:cubicBezTo>
                      <a:pt x="471188" y="199115"/>
                      <a:pt x="471188" y="203397"/>
                      <a:pt x="469047" y="207679"/>
                    </a:cubicBezTo>
                    <a:cubicBezTo>
                      <a:pt x="469047" y="207679"/>
                      <a:pt x="469047" y="207679"/>
                      <a:pt x="377683" y="394661"/>
                    </a:cubicBezTo>
                    <a:cubicBezTo>
                      <a:pt x="374828" y="398943"/>
                      <a:pt x="368404" y="403225"/>
                      <a:pt x="361980" y="403225"/>
                    </a:cubicBezTo>
                    <a:cubicBezTo>
                      <a:pt x="361980" y="403225"/>
                      <a:pt x="361980" y="403225"/>
                      <a:pt x="325577" y="403225"/>
                    </a:cubicBezTo>
                    <a:cubicBezTo>
                      <a:pt x="307019" y="349700"/>
                      <a:pt x="256341" y="311161"/>
                      <a:pt x="197097" y="311161"/>
                    </a:cubicBezTo>
                    <a:cubicBezTo>
                      <a:pt x="137140" y="311161"/>
                      <a:pt x="87175" y="349700"/>
                      <a:pt x="69331" y="403225"/>
                    </a:cubicBezTo>
                    <a:cubicBezTo>
                      <a:pt x="69331" y="403225"/>
                      <a:pt x="69331" y="403225"/>
                      <a:pt x="17225" y="403225"/>
                    </a:cubicBezTo>
                    <a:cubicBezTo>
                      <a:pt x="4377" y="403225"/>
                      <a:pt x="-3475" y="391093"/>
                      <a:pt x="1522" y="380388"/>
                    </a:cubicBezTo>
                    <a:cubicBezTo>
                      <a:pt x="1522" y="380388"/>
                      <a:pt x="1522" y="380388"/>
                      <a:pt x="87175" y="207679"/>
                    </a:cubicBezTo>
                    <a:cubicBezTo>
                      <a:pt x="89317" y="203397"/>
                      <a:pt x="89317" y="199115"/>
                      <a:pt x="87175" y="194833"/>
                    </a:cubicBezTo>
                    <a:cubicBezTo>
                      <a:pt x="87175" y="194833"/>
                      <a:pt x="87175" y="194833"/>
                      <a:pt x="1522" y="22838"/>
                    </a:cubicBezTo>
                    <a:cubicBezTo>
                      <a:pt x="-3475" y="12133"/>
                      <a:pt x="4377" y="0"/>
                      <a:pt x="1722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49" name="Freeform 7">
                <a:extLst>
                  <a:ext uri="{FF2B5EF4-FFF2-40B4-BE49-F238E27FC236}">
                    <a16:creationId xmlns:a16="http://schemas.microsoft.com/office/drawing/2014/main" id="{396B6289-A594-4290-A8E0-F2A1042DD916}"/>
                  </a:ext>
                </a:extLst>
              </p:cNvPr>
              <p:cNvSpPr>
                <a:spLocks noChangeArrowheads="1"/>
              </p:cNvSpPr>
              <p:nvPr/>
            </p:nvSpPr>
            <p:spPr bwMode="auto">
              <a:xfrm>
                <a:off x="5445125" y="3152775"/>
                <a:ext cx="1302803" cy="552451"/>
              </a:xfrm>
              <a:custGeom>
                <a:avLst/>
                <a:gdLst>
                  <a:gd name="connsiteX0" fmla="*/ 1086933 w 1302803"/>
                  <a:gd name="connsiteY0" fmla="*/ 406063 h 552451"/>
                  <a:gd name="connsiteX1" fmla="*/ 1076251 w 1302803"/>
                  <a:gd name="connsiteY1" fmla="*/ 409816 h 552451"/>
                  <a:gd name="connsiteX2" fmla="*/ 1008596 w 1302803"/>
                  <a:gd name="connsiteY2" fmla="*/ 477732 h 552451"/>
                  <a:gd name="connsiteX3" fmla="*/ 977974 w 1302803"/>
                  <a:gd name="connsiteY3" fmla="*/ 446991 h 552451"/>
                  <a:gd name="connsiteX4" fmla="*/ 956609 w 1302803"/>
                  <a:gd name="connsiteY4" fmla="*/ 446991 h 552451"/>
                  <a:gd name="connsiteX5" fmla="*/ 956609 w 1302803"/>
                  <a:gd name="connsiteY5" fmla="*/ 468438 h 552451"/>
                  <a:gd name="connsiteX6" fmla="*/ 995778 w 1302803"/>
                  <a:gd name="connsiteY6" fmla="*/ 507758 h 552451"/>
                  <a:gd name="connsiteX7" fmla="*/ 1000763 w 1302803"/>
                  <a:gd name="connsiteY7" fmla="*/ 510617 h 552451"/>
                  <a:gd name="connsiteX8" fmla="*/ 1009309 w 1302803"/>
                  <a:gd name="connsiteY8" fmla="*/ 512762 h 552451"/>
                  <a:gd name="connsiteX9" fmla="*/ 1019279 w 1302803"/>
                  <a:gd name="connsiteY9" fmla="*/ 509188 h 552451"/>
                  <a:gd name="connsiteX10" fmla="*/ 1097615 w 1302803"/>
                  <a:gd name="connsiteY10" fmla="*/ 431263 h 552451"/>
                  <a:gd name="connsiteX11" fmla="*/ 1097615 w 1302803"/>
                  <a:gd name="connsiteY11" fmla="*/ 409816 h 552451"/>
                  <a:gd name="connsiteX12" fmla="*/ 1086933 w 1302803"/>
                  <a:gd name="connsiteY12" fmla="*/ 406063 h 552451"/>
                  <a:gd name="connsiteX13" fmla="*/ 249702 w 1302803"/>
                  <a:gd name="connsiteY13" fmla="*/ 406063 h 552451"/>
                  <a:gd name="connsiteX14" fmla="*/ 238638 w 1302803"/>
                  <a:gd name="connsiteY14" fmla="*/ 409816 h 552451"/>
                  <a:gd name="connsiteX15" fmla="*/ 171718 w 1302803"/>
                  <a:gd name="connsiteY15" fmla="*/ 477732 h 552451"/>
                  <a:gd name="connsiteX16" fmla="*/ 140776 w 1302803"/>
                  <a:gd name="connsiteY16" fmla="*/ 446991 h 552451"/>
                  <a:gd name="connsiteX17" fmla="*/ 118470 w 1302803"/>
                  <a:gd name="connsiteY17" fmla="*/ 446991 h 552451"/>
                  <a:gd name="connsiteX18" fmla="*/ 118470 w 1302803"/>
                  <a:gd name="connsiteY18" fmla="*/ 468438 h 552451"/>
                  <a:gd name="connsiteX19" fmla="*/ 158046 w 1302803"/>
                  <a:gd name="connsiteY19" fmla="*/ 507758 h 552451"/>
                  <a:gd name="connsiteX20" fmla="*/ 163803 w 1302803"/>
                  <a:gd name="connsiteY20" fmla="*/ 510617 h 552451"/>
                  <a:gd name="connsiteX21" fmla="*/ 171718 w 1302803"/>
                  <a:gd name="connsiteY21" fmla="*/ 512762 h 552451"/>
                  <a:gd name="connsiteX22" fmla="*/ 182512 w 1302803"/>
                  <a:gd name="connsiteY22" fmla="*/ 509188 h 552451"/>
                  <a:gd name="connsiteX23" fmla="*/ 260225 w 1302803"/>
                  <a:gd name="connsiteY23" fmla="*/ 431263 h 552451"/>
                  <a:gd name="connsiteX24" fmla="*/ 260225 w 1302803"/>
                  <a:gd name="connsiteY24" fmla="*/ 409816 h 552451"/>
                  <a:gd name="connsiteX25" fmla="*/ 249702 w 1302803"/>
                  <a:gd name="connsiteY25" fmla="*/ 406063 h 552451"/>
                  <a:gd name="connsiteX26" fmla="*/ 1027112 w 1302803"/>
                  <a:gd name="connsiteY26" fmla="*/ 344487 h 552451"/>
                  <a:gd name="connsiteX27" fmla="*/ 1133475 w 1302803"/>
                  <a:gd name="connsiteY27" fmla="*/ 448469 h 552451"/>
                  <a:gd name="connsiteX28" fmla="*/ 1027112 w 1302803"/>
                  <a:gd name="connsiteY28" fmla="*/ 552451 h 552451"/>
                  <a:gd name="connsiteX29" fmla="*/ 920749 w 1302803"/>
                  <a:gd name="connsiteY29" fmla="*/ 448469 h 552451"/>
                  <a:gd name="connsiteX30" fmla="*/ 1027112 w 1302803"/>
                  <a:gd name="connsiteY30" fmla="*/ 344487 h 552451"/>
                  <a:gd name="connsiteX31" fmla="*/ 192882 w 1302803"/>
                  <a:gd name="connsiteY31" fmla="*/ 344487 h 552451"/>
                  <a:gd name="connsiteX32" fmla="*/ 298451 w 1302803"/>
                  <a:gd name="connsiteY32" fmla="*/ 448469 h 552451"/>
                  <a:gd name="connsiteX33" fmla="*/ 192882 w 1302803"/>
                  <a:gd name="connsiteY33" fmla="*/ 552451 h 552451"/>
                  <a:gd name="connsiteX34" fmla="*/ 87313 w 1302803"/>
                  <a:gd name="connsiteY34" fmla="*/ 448469 h 552451"/>
                  <a:gd name="connsiteX35" fmla="*/ 192882 w 1302803"/>
                  <a:gd name="connsiteY35" fmla="*/ 344487 h 552451"/>
                  <a:gd name="connsiteX36" fmla="*/ 848631 w 1302803"/>
                  <a:gd name="connsiteY36" fmla="*/ 0 h 552451"/>
                  <a:gd name="connsiteX37" fmla="*/ 1193581 w 1302803"/>
                  <a:gd name="connsiteY37" fmla="*/ 0 h 552451"/>
                  <a:gd name="connsiteX38" fmla="*/ 1208548 w 1302803"/>
                  <a:gd name="connsiteY38" fmla="*/ 9278 h 552451"/>
                  <a:gd name="connsiteX39" fmla="*/ 1301200 w 1302803"/>
                  <a:gd name="connsiteY39" fmla="*/ 194119 h 552451"/>
                  <a:gd name="connsiteX40" fmla="*/ 1301200 w 1302803"/>
                  <a:gd name="connsiteY40" fmla="*/ 207679 h 552451"/>
                  <a:gd name="connsiteX41" fmla="*/ 1208548 w 1302803"/>
                  <a:gd name="connsiteY41" fmla="*/ 393947 h 552451"/>
                  <a:gd name="connsiteX42" fmla="*/ 1193581 w 1302803"/>
                  <a:gd name="connsiteY42" fmla="*/ 403225 h 552451"/>
                  <a:gd name="connsiteX43" fmla="*/ 1155095 w 1302803"/>
                  <a:gd name="connsiteY43" fmla="*/ 403225 h 552451"/>
                  <a:gd name="connsiteX44" fmla="*/ 1027521 w 1302803"/>
                  <a:gd name="connsiteY44" fmla="*/ 312588 h 552451"/>
                  <a:gd name="connsiteX45" fmla="*/ 899233 w 1302803"/>
                  <a:gd name="connsiteY45" fmla="*/ 403225 h 552451"/>
                  <a:gd name="connsiteX46" fmla="*/ 848631 w 1302803"/>
                  <a:gd name="connsiteY46" fmla="*/ 403225 h 552451"/>
                  <a:gd name="connsiteX47" fmla="*/ 833664 w 1302803"/>
                  <a:gd name="connsiteY47" fmla="*/ 380388 h 552451"/>
                  <a:gd name="connsiteX48" fmla="*/ 919189 w 1302803"/>
                  <a:gd name="connsiteY48" fmla="*/ 207679 h 552451"/>
                  <a:gd name="connsiteX49" fmla="*/ 919189 w 1302803"/>
                  <a:gd name="connsiteY49" fmla="*/ 194119 h 552451"/>
                  <a:gd name="connsiteX50" fmla="*/ 833664 w 1302803"/>
                  <a:gd name="connsiteY50" fmla="*/ 22837 h 552451"/>
                  <a:gd name="connsiteX51" fmla="*/ 848631 w 1302803"/>
                  <a:gd name="connsiteY51" fmla="*/ 0 h 552451"/>
                  <a:gd name="connsiteX52" fmla="*/ 15719 w 1302803"/>
                  <a:gd name="connsiteY52" fmla="*/ 0 h 552451"/>
                  <a:gd name="connsiteX53" fmla="*/ 357249 w 1302803"/>
                  <a:gd name="connsiteY53" fmla="*/ 0 h 552451"/>
                  <a:gd name="connsiteX54" fmla="*/ 371539 w 1302803"/>
                  <a:gd name="connsiteY54" fmla="*/ 9278 h 552451"/>
                  <a:gd name="connsiteX55" fmla="*/ 462995 w 1302803"/>
                  <a:gd name="connsiteY55" fmla="*/ 194119 h 552451"/>
                  <a:gd name="connsiteX56" fmla="*/ 462995 w 1302803"/>
                  <a:gd name="connsiteY56" fmla="*/ 207679 h 552451"/>
                  <a:gd name="connsiteX57" fmla="*/ 371539 w 1302803"/>
                  <a:gd name="connsiteY57" fmla="*/ 393947 h 552451"/>
                  <a:gd name="connsiteX58" fmla="*/ 357249 w 1302803"/>
                  <a:gd name="connsiteY58" fmla="*/ 403225 h 552451"/>
                  <a:gd name="connsiteX59" fmla="*/ 320095 w 1302803"/>
                  <a:gd name="connsiteY59" fmla="*/ 403225 h 552451"/>
                  <a:gd name="connsiteX60" fmla="*/ 192915 w 1302803"/>
                  <a:gd name="connsiteY60" fmla="*/ 312588 h 552451"/>
                  <a:gd name="connsiteX61" fmla="*/ 65734 w 1302803"/>
                  <a:gd name="connsiteY61" fmla="*/ 403225 h 552451"/>
                  <a:gd name="connsiteX62" fmla="*/ 15719 w 1302803"/>
                  <a:gd name="connsiteY62" fmla="*/ 403225 h 552451"/>
                  <a:gd name="connsiteX63" fmla="*/ 0 w 1302803"/>
                  <a:gd name="connsiteY63" fmla="*/ 386811 h 552451"/>
                  <a:gd name="connsiteX64" fmla="*/ 0 w 1302803"/>
                  <a:gd name="connsiteY64" fmla="*/ 16414 h 552451"/>
                  <a:gd name="connsiteX65" fmla="*/ 15719 w 1302803"/>
                  <a:gd name="connsiteY65" fmla="*/ 0 h 55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302803" h="552451">
                    <a:moveTo>
                      <a:pt x="1086933" y="406063"/>
                    </a:moveTo>
                    <a:cubicBezTo>
                      <a:pt x="1083016" y="406063"/>
                      <a:pt x="1079099" y="407314"/>
                      <a:pt x="1076251" y="409816"/>
                    </a:cubicBezTo>
                    <a:cubicBezTo>
                      <a:pt x="1076251" y="409816"/>
                      <a:pt x="1076251" y="409816"/>
                      <a:pt x="1008596" y="477732"/>
                    </a:cubicBezTo>
                    <a:cubicBezTo>
                      <a:pt x="1008596" y="477732"/>
                      <a:pt x="1008596" y="477732"/>
                      <a:pt x="977974" y="446991"/>
                    </a:cubicBezTo>
                    <a:cubicBezTo>
                      <a:pt x="972277" y="440557"/>
                      <a:pt x="963019" y="440557"/>
                      <a:pt x="956609" y="446991"/>
                    </a:cubicBezTo>
                    <a:cubicBezTo>
                      <a:pt x="950912" y="453425"/>
                      <a:pt x="950912" y="462719"/>
                      <a:pt x="956609" y="468438"/>
                    </a:cubicBezTo>
                    <a:cubicBezTo>
                      <a:pt x="956609" y="468438"/>
                      <a:pt x="956609" y="468438"/>
                      <a:pt x="995778" y="507758"/>
                    </a:cubicBezTo>
                    <a:cubicBezTo>
                      <a:pt x="997202" y="509188"/>
                      <a:pt x="999338" y="509903"/>
                      <a:pt x="1000763" y="510617"/>
                    </a:cubicBezTo>
                    <a:cubicBezTo>
                      <a:pt x="1003611" y="512047"/>
                      <a:pt x="1006460" y="512762"/>
                      <a:pt x="1009309" y="512762"/>
                    </a:cubicBezTo>
                    <a:cubicBezTo>
                      <a:pt x="1013581" y="512762"/>
                      <a:pt x="1017142" y="511332"/>
                      <a:pt x="1019279" y="509188"/>
                    </a:cubicBezTo>
                    <a:cubicBezTo>
                      <a:pt x="1019279" y="509188"/>
                      <a:pt x="1019279" y="509188"/>
                      <a:pt x="1097615" y="431263"/>
                    </a:cubicBezTo>
                    <a:cubicBezTo>
                      <a:pt x="1103312" y="426259"/>
                      <a:pt x="1103312" y="416251"/>
                      <a:pt x="1097615" y="409816"/>
                    </a:cubicBezTo>
                    <a:cubicBezTo>
                      <a:pt x="1094767" y="407314"/>
                      <a:pt x="1090850" y="406063"/>
                      <a:pt x="1086933" y="406063"/>
                    </a:cubicBezTo>
                    <a:close/>
                    <a:moveTo>
                      <a:pt x="249702" y="406063"/>
                    </a:moveTo>
                    <a:cubicBezTo>
                      <a:pt x="245834" y="406063"/>
                      <a:pt x="241876" y="407314"/>
                      <a:pt x="238638" y="409816"/>
                    </a:cubicBezTo>
                    <a:cubicBezTo>
                      <a:pt x="238638" y="409816"/>
                      <a:pt x="238638" y="409816"/>
                      <a:pt x="171718" y="477732"/>
                    </a:cubicBezTo>
                    <a:cubicBezTo>
                      <a:pt x="171718" y="477732"/>
                      <a:pt x="171718" y="477732"/>
                      <a:pt x="140776" y="446991"/>
                    </a:cubicBezTo>
                    <a:cubicBezTo>
                      <a:pt x="134300" y="440557"/>
                      <a:pt x="124226" y="440557"/>
                      <a:pt x="118470" y="446991"/>
                    </a:cubicBezTo>
                    <a:cubicBezTo>
                      <a:pt x="112713" y="453425"/>
                      <a:pt x="112713" y="462719"/>
                      <a:pt x="118470" y="468438"/>
                    </a:cubicBezTo>
                    <a:cubicBezTo>
                      <a:pt x="118470" y="468438"/>
                      <a:pt x="118470" y="468438"/>
                      <a:pt x="158046" y="507758"/>
                    </a:cubicBezTo>
                    <a:cubicBezTo>
                      <a:pt x="160205" y="509188"/>
                      <a:pt x="161644" y="509903"/>
                      <a:pt x="163803" y="510617"/>
                    </a:cubicBezTo>
                    <a:cubicBezTo>
                      <a:pt x="165961" y="512047"/>
                      <a:pt x="168840" y="512762"/>
                      <a:pt x="171718" y="512762"/>
                    </a:cubicBezTo>
                    <a:cubicBezTo>
                      <a:pt x="175316" y="512762"/>
                      <a:pt x="179633" y="511332"/>
                      <a:pt x="182512" y="509188"/>
                    </a:cubicBezTo>
                    <a:cubicBezTo>
                      <a:pt x="182512" y="509188"/>
                      <a:pt x="182512" y="509188"/>
                      <a:pt x="260225" y="431263"/>
                    </a:cubicBezTo>
                    <a:cubicBezTo>
                      <a:pt x="266701" y="426259"/>
                      <a:pt x="266701" y="416251"/>
                      <a:pt x="260225" y="409816"/>
                    </a:cubicBezTo>
                    <a:cubicBezTo>
                      <a:pt x="257347" y="407314"/>
                      <a:pt x="253569" y="406063"/>
                      <a:pt x="249702" y="406063"/>
                    </a:cubicBezTo>
                    <a:close/>
                    <a:moveTo>
                      <a:pt x="1027112" y="344487"/>
                    </a:moveTo>
                    <a:cubicBezTo>
                      <a:pt x="1085855" y="344487"/>
                      <a:pt x="1133475" y="391041"/>
                      <a:pt x="1133475" y="448469"/>
                    </a:cubicBezTo>
                    <a:cubicBezTo>
                      <a:pt x="1133475" y="505897"/>
                      <a:pt x="1085855" y="552451"/>
                      <a:pt x="1027112" y="552451"/>
                    </a:cubicBezTo>
                    <a:cubicBezTo>
                      <a:pt x="968369" y="552451"/>
                      <a:pt x="920749" y="505897"/>
                      <a:pt x="920749" y="448469"/>
                    </a:cubicBezTo>
                    <a:cubicBezTo>
                      <a:pt x="920749" y="391041"/>
                      <a:pt x="968369" y="344487"/>
                      <a:pt x="1027112" y="344487"/>
                    </a:cubicBezTo>
                    <a:close/>
                    <a:moveTo>
                      <a:pt x="192882" y="344487"/>
                    </a:moveTo>
                    <a:cubicBezTo>
                      <a:pt x="251186" y="344487"/>
                      <a:pt x="298451" y="391041"/>
                      <a:pt x="298451" y="448469"/>
                    </a:cubicBezTo>
                    <a:cubicBezTo>
                      <a:pt x="298451" y="505897"/>
                      <a:pt x="251186" y="552451"/>
                      <a:pt x="192882" y="552451"/>
                    </a:cubicBezTo>
                    <a:cubicBezTo>
                      <a:pt x="134578" y="552451"/>
                      <a:pt x="87313" y="505897"/>
                      <a:pt x="87313" y="448469"/>
                    </a:cubicBezTo>
                    <a:cubicBezTo>
                      <a:pt x="87313" y="391041"/>
                      <a:pt x="134578" y="344487"/>
                      <a:pt x="192882" y="344487"/>
                    </a:cubicBezTo>
                    <a:close/>
                    <a:moveTo>
                      <a:pt x="848631" y="0"/>
                    </a:moveTo>
                    <a:cubicBezTo>
                      <a:pt x="848631" y="0"/>
                      <a:pt x="848631" y="0"/>
                      <a:pt x="1193581" y="0"/>
                    </a:cubicBezTo>
                    <a:cubicBezTo>
                      <a:pt x="1200708" y="0"/>
                      <a:pt x="1205697" y="3568"/>
                      <a:pt x="1208548" y="9278"/>
                    </a:cubicBezTo>
                    <a:cubicBezTo>
                      <a:pt x="1208548" y="9278"/>
                      <a:pt x="1208548" y="9278"/>
                      <a:pt x="1301200" y="194119"/>
                    </a:cubicBezTo>
                    <a:cubicBezTo>
                      <a:pt x="1303338" y="198401"/>
                      <a:pt x="1303338" y="203397"/>
                      <a:pt x="1301200" y="207679"/>
                    </a:cubicBezTo>
                    <a:cubicBezTo>
                      <a:pt x="1301200" y="207679"/>
                      <a:pt x="1301200" y="207679"/>
                      <a:pt x="1208548" y="393947"/>
                    </a:cubicBezTo>
                    <a:cubicBezTo>
                      <a:pt x="1205697" y="398943"/>
                      <a:pt x="1200708" y="403225"/>
                      <a:pt x="1193581" y="403225"/>
                    </a:cubicBezTo>
                    <a:cubicBezTo>
                      <a:pt x="1193581" y="403225"/>
                      <a:pt x="1193581" y="403225"/>
                      <a:pt x="1155095" y="403225"/>
                    </a:cubicBezTo>
                    <a:cubicBezTo>
                      <a:pt x="1136565" y="350413"/>
                      <a:pt x="1085963" y="312588"/>
                      <a:pt x="1027521" y="312588"/>
                    </a:cubicBezTo>
                    <a:cubicBezTo>
                      <a:pt x="968366" y="312588"/>
                      <a:pt x="917764" y="350413"/>
                      <a:pt x="899233" y="403225"/>
                    </a:cubicBezTo>
                    <a:cubicBezTo>
                      <a:pt x="899233" y="403225"/>
                      <a:pt x="899233" y="403225"/>
                      <a:pt x="848631" y="403225"/>
                    </a:cubicBezTo>
                    <a:cubicBezTo>
                      <a:pt x="835802" y="403225"/>
                      <a:pt x="828675" y="390379"/>
                      <a:pt x="833664" y="380388"/>
                    </a:cubicBezTo>
                    <a:cubicBezTo>
                      <a:pt x="833664" y="380388"/>
                      <a:pt x="833664" y="380388"/>
                      <a:pt x="919189" y="207679"/>
                    </a:cubicBezTo>
                    <a:cubicBezTo>
                      <a:pt x="921327" y="203397"/>
                      <a:pt x="921327" y="198401"/>
                      <a:pt x="919189" y="194119"/>
                    </a:cubicBezTo>
                    <a:cubicBezTo>
                      <a:pt x="919189" y="194119"/>
                      <a:pt x="919189" y="194119"/>
                      <a:pt x="833664" y="22837"/>
                    </a:cubicBezTo>
                    <a:cubicBezTo>
                      <a:pt x="828675" y="12132"/>
                      <a:pt x="835802" y="0"/>
                      <a:pt x="848631" y="0"/>
                    </a:cubicBezTo>
                    <a:close/>
                    <a:moveTo>
                      <a:pt x="15719" y="0"/>
                    </a:moveTo>
                    <a:cubicBezTo>
                      <a:pt x="15719" y="0"/>
                      <a:pt x="15719" y="0"/>
                      <a:pt x="357249" y="0"/>
                    </a:cubicBezTo>
                    <a:cubicBezTo>
                      <a:pt x="362965" y="0"/>
                      <a:pt x="368681" y="3568"/>
                      <a:pt x="371539" y="9278"/>
                    </a:cubicBezTo>
                    <a:cubicBezTo>
                      <a:pt x="371539" y="9278"/>
                      <a:pt x="371539" y="9278"/>
                      <a:pt x="462995" y="194119"/>
                    </a:cubicBezTo>
                    <a:cubicBezTo>
                      <a:pt x="465138" y="198401"/>
                      <a:pt x="465138" y="203397"/>
                      <a:pt x="462995" y="207679"/>
                    </a:cubicBezTo>
                    <a:cubicBezTo>
                      <a:pt x="462995" y="207679"/>
                      <a:pt x="462995" y="207679"/>
                      <a:pt x="371539" y="393947"/>
                    </a:cubicBezTo>
                    <a:cubicBezTo>
                      <a:pt x="369396" y="398943"/>
                      <a:pt x="362965" y="403225"/>
                      <a:pt x="357249" y="403225"/>
                    </a:cubicBezTo>
                    <a:cubicBezTo>
                      <a:pt x="357249" y="403225"/>
                      <a:pt x="357249" y="403225"/>
                      <a:pt x="320095" y="403225"/>
                    </a:cubicBezTo>
                    <a:cubicBezTo>
                      <a:pt x="301518" y="350413"/>
                      <a:pt x="252218" y="312588"/>
                      <a:pt x="192915" y="312588"/>
                    </a:cubicBezTo>
                    <a:cubicBezTo>
                      <a:pt x="133611" y="312588"/>
                      <a:pt x="84310" y="350413"/>
                      <a:pt x="65734" y="403225"/>
                    </a:cubicBezTo>
                    <a:cubicBezTo>
                      <a:pt x="65734" y="403225"/>
                      <a:pt x="65734" y="403225"/>
                      <a:pt x="15719" y="403225"/>
                    </a:cubicBezTo>
                    <a:cubicBezTo>
                      <a:pt x="7145" y="403225"/>
                      <a:pt x="0" y="395375"/>
                      <a:pt x="0" y="386811"/>
                    </a:cubicBezTo>
                    <a:cubicBezTo>
                      <a:pt x="0" y="386811"/>
                      <a:pt x="0" y="386811"/>
                      <a:pt x="0" y="16414"/>
                    </a:cubicBezTo>
                    <a:cubicBezTo>
                      <a:pt x="0" y="7137"/>
                      <a:pt x="7145" y="0"/>
                      <a:pt x="1571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6" name="Group 5">
            <a:extLst>
              <a:ext uri="{FF2B5EF4-FFF2-40B4-BE49-F238E27FC236}">
                <a16:creationId xmlns:a16="http://schemas.microsoft.com/office/drawing/2014/main" id="{E91340EE-9DE7-4537-8245-7ED19E6E48AE}"/>
              </a:ext>
            </a:extLst>
          </p:cNvPr>
          <p:cNvGrpSpPr/>
          <p:nvPr/>
        </p:nvGrpSpPr>
        <p:grpSpPr>
          <a:xfrm>
            <a:off x="0" y="4783954"/>
            <a:ext cx="9144000" cy="359546"/>
            <a:chOff x="0" y="6378606"/>
            <a:chExt cx="12192000" cy="479394"/>
          </a:xfrm>
        </p:grpSpPr>
        <p:sp>
          <p:nvSpPr>
            <p:cNvPr id="51" name="Rectangle 50">
              <a:extLst>
                <a:ext uri="{FF2B5EF4-FFF2-40B4-BE49-F238E27FC236}">
                  <a16:creationId xmlns:a16="http://schemas.microsoft.com/office/drawing/2014/main" id="{F4D0BE68-648F-407D-A2C6-3FAF9C1523F4}"/>
                </a:ext>
              </a:extLst>
            </p:cNvPr>
            <p:cNvSpPr/>
            <p:nvPr/>
          </p:nvSpPr>
          <p:spPr>
            <a:xfrm>
              <a:off x="0" y="6378606"/>
              <a:ext cx="12192000" cy="479394"/>
            </a:xfrm>
            <a:prstGeom prst="rect">
              <a:avLst/>
            </a:prstGeom>
            <a:solidFill>
              <a:schemeClr val="tx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342900"/>
              <a:r>
                <a:rPr lang="en-US" sz="1200" b="1">
                  <a:solidFill>
                    <a:srgbClr val="FFFFFF"/>
                  </a:solidFill>
                </a:rPr>
                <a:t>Discussion | Which of these benefits resonate most with you?</a:t>
              </a:r>
            </a:p>
          </p:txBody>
        </p:sp>
        <p:sp>
          <p:nvSpPr>
            <p:cNvPr id="52" name="Freeform 14">
              <a:extLst>
                <a:ext uri="{FF2B5EF4-FFF2-40B4-BE49-F238E27FC236}">
                  <a16:creationId xmlns:a16="http://schemas.microsoft.com/office/drawing/2014/main" id="{0C7FD07A-A03D-47BD-82EF-69E1B347DFC7}"/>
                </a:ext>
              </a:extLst>
            </p:cNvPr>
            <p:cNvSpPr>
              <a:spLocks/>
            </p:cNvSpPr>
            <p:nvPr/>
          </p:nvSpPr>
          <p:spPr bwMode="auto">
            <a:xfrm>
              <a:off x="155199" y="6494837"/>
              <a:ext cx="288144" cy="246931"/>
            </a:xfrm>
            <a:custGeom>
              <a:avLst/>
              <a:gdLst>
                <a:gd name="connsiteX0" fmla="*/ 211138 w 1309688"/>
                <a:gd name="connsiteY0" fmla="*/ 650875 h 1122363"/>
                <a:gd name="connsiteX1" fmla="*/ 247579 w 1309688"/>
                <a:gd name="connsiteY1" fmla="*/ 655861 h 1122363"/>
                <a:gd name="connsiteX2" fmla="*/ 427636 w 1309688"/>
                <a:gd name="connsiteY2" fmla="*/ 1091026 h 1122363"/>
                <a:gd name="connsiteX3" fmla="*/ 579113 w 1309688"/>
                <a:gd name="connsiteY3" fmla="*/ 1091026 h 1122363"/>
                <a:gd name="connsiteX4" fmla="*/ 408344 w 1309688"/>
                <a:gd name="connsiteY4" fmla="*/ 680788 h 1122363"/>
                <a:gd name="connsiteX5" fmla="*/ 444070 w 1309688"/>
                <a:gd name="connsiteY5" fmla="*/ 685774 h 1122363"/>
                <a:gd name="connsiteX6" fmla="*/ 616983 w 1309688"/>
                <a:gd name="connsiteY6" fmla="*/ 1100997 h 1122363"/>
                <a:gd name="connsiteX7" fmla="*/ 615554 w 1309688"/>
                <a:gd name="connsiteY7" fmla="*/ 1115241 h 1122363"/>
                <a:gd name="connsiteX8" fmla="*/ 602692 w 1309688"/>
                <a:gd name="connsiteY8" fmla="*/ 1122363 h 1122363"/>
                <a:gd name="connsiteX9" fmla="*/ 418348 w 1309688"/>
                <a:gd name="connsiteY9" fmla="*/ 1122363 h 1122363"/>
                <a:gd name="connsiteX10" fmla="*/ 403343 w 1309688"/>
                <a:gd name="connsiteY10" fmla="*/ 1113104 h 1122363"/>
                <a:gd name="connsiteX11" fmla="*/ 211138 w 1309688"/>
                <a:gd name="connsiteY11" fmla="*/ 650875 h 1122363"/>
                <a:gd name="connsiteX12" fmla="*/ 1223963 w 1309688"/>
                <a:gd name="connsiteY12" fmla="*/ 303213 h 1122363"/>
                <a:gd name="connsiteX13" fmla="*/ 1309688 w 1309688"/>
                <a:gd name="connsiteY13" fmla="*/ 421759 h 1122363"/>
                <a:gd name="connsiteX14" fmla="*/ 1223963 w 1309688"/>
                <a:gd name="connsiteY14" fmla="*/ 538163 h 1122363"/>
                <a:gd name="connsiteX15" fmla="*/ 1223963 w 1309688"/>
                <a:gd name="connsiteY15" fmla="*/ 303213 h 1122363"/>
                <a:gd name="connsiteX16" fmla="*/ 166688 w 1309688"/>
                <a:gd name="connsiteY16" fmla="*/ 238125 h 1122363"/>
                <a:gd name="connsiteX17" fmla="*/ 166688 w 1309688"/>
                <a:gd name="connsiteY17" fmla="*/ 269558 h 1122363"/>
                <a:gd name="connsiteX18" fmla="*/ 31343 w 1309688"/>
                <a:gd name="connsiteY18" fmla="*/ 416719 h 1122363"/>
                <a:gd name="connsiteX19" fmla="*/ 166688 w 1309688"/>
                <a:gd name="connsiteY19" fmla="*/ 563881 h 1122363"/>
                <a:gd name="connsiteX20" fmla="*/ 166688 w 1309688"/>
                <a:gd name="connsiteY20" fmla="*/ 595313 h 1122363"/>
                <a:gd name="connsiteX21" fmla="*/ 0 w 1309688"/>
                <a:gd name="connsiteY21" fmla="*/ 416719 h 1122363"/>
                <a:gd name="connsiteX22" fmla="*/ 166688 w 1309688"/>
                <a:gd name="connsiteY22" fmla="*/ 238125 h 1122363"/>
                <a:gd name="connsiteX23" fmla="*/ 813500 w 1309688"/>
                <a:gd name="connsiteY23" fmla="*/ 127000 h 1122363"/>
                <a:gd name="connsiteX24" fmla="*/ 827088 w 1309688"/>
                <a:gd name="connsiteY24" fmla="*/ 140579 h 1122363"/>
                <a:gd name="connsiteX25" fmla="*/ 827088 w 1309688"/>
                <a:gd name="connsiteY25" fmla="*/ 696590 h 1122363"/>
                <a:gd name="connsiteX26" fmla="*/ 813500 w 1309688"/>
                <a:gd name="connsiteY26" fmla="*/ 708025 h 1122363"/>
                <a:gd name="connsiteX27" fmla="*/ 212027 w 1309688"/>
                <a:gd name="connsiteY27" fmla="*/ 620121 h 1122363"/>
                <a:gd name="connsiteX28" fmla="*/ 198438 w 1309688"/>
                <a:gd name="connsiteY28" fmla="*/ 606542 h 1122363"/>
                <a:gd name="connsiteX29" fmla="*/ 198438 w 1309688"/>
                <a:gd name="connsiteY29" fmla="*/ 217763 h 1122363"/>
                <a:gd name="connsiteX30" fmla="*/ 212027 w 1309688"/>
                <a:gd name="connsiteY30" fmla="*/ 204184 h 1122363"/>
                <a:gd name="connsiteX31" fmla="*/ 813500 w 1309688"/>
                <a:gd name="connsiteY31" fmla="*/ 127000 h 1122363"/>
                <a:gd name="connsiteX32" fmla="*/ 1119233 w 1309688"/>
                <a:gd name="connsiteY32" fmla="*/ 0 h 1122363"/>
                <a:gd name="connsiteX33" fmla="*/ 1192213 w 1309688"/>
                <a:gd name="connsiteY33" fmla="*/ 72786 h 1122363"/>
                <a:gd name="connsiteX34" fmla="*/ 1192213 w 1309688"/>
                <a:gd name="connsiteY34" fmla="*/ 788514 h 1122363"/>
                <a:gd name="connsiteX35" fmla="*/ 1170033 w 1309688"/>
                <a:gd name="connsiteY35" fmla="*/ 841319 h 1122363"/>
                <a:gd name="connsiteX36" fmla="*/ 1119233 w 1309688"/>
                <a:gd name="connsiteY36" fmla="*/ 862013 h 1122363"/>
                <a:gd name="connsiteX37" fmla="*/ 1087036 w 1309688"/>
                <a:gd name="connsiteY37" fmla="*/ 854164 h 1122363"/>
                <a:gd name="connsiteX38" fmla="*/ 836613 w 1309688"/>
                <a:gd name="connsiteY38" fmla="*/ 732854 h 1122363"/>
                <a:gd name="connsiteX39" fmla="*/ 855932 w 1309688"/>
                <a:gd name="connsiteY39" fmla="*/ 707165 h 1122363"/>
                <a:gd name="connsiteX40" fmla="*/ 1101346 w 1309688"/>
                <a:gd name="connsiteY40" fmla="*/ 826334 h 1122363"/>
                <a:gd name="connsiteX41" fmla="*/ 1119233 w 1309688"/>
                <a:gd name="connsiteY41" fmla="*/ 830615 h 1122363"/>
                <a:gd name="connsiteX42" fmla="*/ 1147853 w 1309688"/>
                <a:gd name="connsiteY42" fmla="*/ 818484 h 1122363"/>
                <a:gd name="connsiteX43" fmla="*/ 1160732 w 1309688"/>
                <a:gd name="connsiteY43" fmla="*/ 788514 h 1122363"/>
                <a:gd name="connsiteX44" fmla="*/ 1160732 w 1309688"/>
                <a:gd name="connsiteY44" fmla="*/ 72786 h 1122363"/>
                <a:gd name="connsiteX45" fmla="*/ 1119233 w 1309688"/>
                <a:gd name="connsiteY45" fmla="*/ 31398 h 1122363"/>
                <a:gd name="connsiteX46" fmla="*/ 1101346 w 1309688"/>
                <a:gd name="connsiteY46" fmla="*/ 34966 h 1122363"/>
                <a:gd name="connsiteX47" fmla="*/ 857363 w 1309688"/>
                <a:gd name="connsiteY47" fmla="*/ 153421 h 1122363"/>
                <a:gd name="connsiteX48" fmla="*/ 857363 w 1309688"/>
                <a:gd name="connsiteY48" fmla="*/ 140577 h 1122363"/>
                <a:gd name="connsiteX49" fmla="*/ 853070 w 1309688"/>
                <a:gd name="connsiteY49" fmla="*/ 120596 h 1122363"/>
                <a:gd name="connsiteX50" fmla="*/ 1087036 w 1309688"/>
                <a:gd name="connsiteY50" fmla="*/ 7136 h 1122363"/>
                <a:gd name="connsiteX51" fmla="*/ 1119233 w 1309688"/>
                <a:gd name="connsiteY51" fmla="*/ 0 h 112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09688" h="1122363">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spTree>
    <p:extLst>
      <p:ext uri="{BB962C8B-B14F-4D97-AF65-F5344CB8AC3E}">
        <p14:creationId xmlns:p14="http://schemas.microsoft.com/office/powerpoint/2010/main" val="3554427109"/>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06FAC8B-B3AF-4EF6-AC76-146C2416D92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E06FAC8B-B3AF-4EF6-AC76-146C2416D92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A8FF03-F8D8-4CDB-A245-08225892EC57}"/>
              </a:ext>
            </a:extLst>
          </p:cNvPr>
          <p:cNvSpPr>
            <a:spLocks noGrp="1"/>
          </p:cNvSpPr>
          <p:nvPr>
            <p:ph type="title"/>
          </p:nvPr>
        </p:nvSpPr>
        <p:spPr/>
        <p:txBody>
          <a:bodyPr vert="horz"/>
          <a:lstStyle/>
          <a:p>
            <a:r>
              <a:rPr lang="en-US"/>
              <a:t>Balancing Speed &amp; Quality</a:t>
            </a:r>
          </a:p>
        </p:txBody>
      </p:sp>
      <p:sp>
        <p:nvSpPr>
          <p:cNvPr id="10" name="Rectangle 9">
            <a:extLst>
              <a:ext uri="{FF2B5EF4-FFF2-40B4-BE49-F238E27FC236}">
                <a16:creationId xmlns:a16="http://schemas.microsoft.com/office/drawing/2014/main" id="{51E3E9E1-46C9-4CD7-BD90-74AF1CE1ED49}"/>
              </a:ext>
            </a:extLst>
          </p:cNvPr>
          <p:cNvSpPr/>
          <p:nvPr/>
        </p:nvSpPr>
        <p:spPr>
          <a:xfrm>
            <a:off x="3261632" y="4563835"/>
            <a:ext cx="2620736" cy="204107"/>
          </a:xfrm>
          <a:prstGeom prst="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9" name="Isosceles Triangle 8">
            <a:extLst>
              <a:ext uri="{FF2B5EF4-FFF2-40B4-BE49-F238E27FC236}">
                <a16:creationId xmlns:a16="http://schemas.microsoft.com/office/drawing/2014/main" id="{E422669D-5B58-40BA-B824-A74285EDCF54}"/>
              </a:ext>
            </a:extLst>
          </p:cNvPr>
          <p:cNvSpPr/>
          <p:nvPr/>
        </p:nvSpPr>
        <p:spPr>
          <a:xfrm>
            <a:off x="4196443" y="1338943"/>
            <a:ext cx="751115" cy="3257550"/>
          </a:xfrm>
          <a:prstGeom prst="triangle">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1" name="Rectangle 10">
            <a:extLst>
              <a:ext uri="{FF2B5EF4-FFF2-40B4-BE49-F238E27FC236}">
                <a16:creationId xmlns:a16="http://schemas.microsoft.com/office/drawing/2014/main" id="{BEAD9E06-35B8-4BE9-9835-36C8E7B0073E}"/>
              </a:ext>
            </a:extLst>
          </p:cNvPr>
          <p:cNvSpPr/>
          <p:nvPr/>
        </p:nvSpPr>
        <p:spPr>
          <a:xfrm rot="336136">
            <a:off x="2571750" y="2036990"/>
            <a:ext cx="4000500" cy="89807"/>
          </a:xfrm>
          <a:prstGeom prst="rect">
            <a:avLst/>
          </a:prstGeom>
          <a:solidFill>
            <a:schemeClr val="bg2">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12" name="Oval 11">
            <a:extLst>
              <a:ext uri="{FF2B5EF4-FFF2-40B4-BE49-F238E27FC236}">
                <a16:creationId xmlns:a16="http://schemas.microsoft.com/office/drawing/2014/main" id="{B420A1AB-A167-4FAA-B004-BC7CCD67E6CC}"/>
              </a:ext>
            </a:extLst>
          </p:cNvPr>
          <p:cNvSpPr/>
          <p:nvPr/>
        </p:nvSpPr>
        <p:spPr>
          <a:xfrm>
            <a:off x="4408715" y="1918607"/>
            <a:ext cx="326571" cy="326571"/>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pSp>
        <p:nvGrpSpPr>
          <p:cNvPr id="17" name="Group 16">
            <a:extLst>
              <a:ext uri="{FF2B5EF4-FFF2-40B4-BE49-F238E27FC236}">
                <a16:creationId xmlns:a16="http://schemas.microsoft.com/office/drawing/2014/main" id="{010A14A2-23F1-4BF5-BAED-3872294D6F8B}"/>
              </a:ext>
            </a:extLst>
          </p:cNvPr>
          <p:cNvGrpSpPr/>
          <p:nvPr/>
        </p:nvGrpSpPr>
        <p:grpSpPr>
          <a:xfrm>
            <a:off x="1941059" y="1944227"/>
            <a:ext cx="1432832" cy="1366629"/>
            <a:chOff x="2480672" y="2515498"/>
            <a:chExt cx="1910443" cy="1822172"/>
          </a:xfrm>
          <a:solidFill>
            <a:schemeClr val="accent1"/>
          </a:solidFill>
        </p:grpSpPr>
        <p:cxnSp>
          <p:nvCxnSpPr>
            <p:cNvPr id="14" name="Straight Connector 13">
              <a:extLst>
                <a:ext uri="{FF2B5EF4-FFF2-40B4-BE49-F238E27FC236}">
                  <a16:creationId xmlns:a16="http://schemas.microsoft.com/office/drawing/2014/main" id="{8A3E6E4D-8522-4179-BF2F-5E82C662161E}"/>
                </a:ext>
              </a:extLst>
            </p:cNvPr>
            <p:cNvCxnSpPr>
              <a:stCxn id="11" idx="1"/>
            </p:cNvCxnSpPr>
            <p:nvPr/>
          </p:nvCxnSpPr>
          <p:spPr>
            <a:xfrm flipH="1">
              <a:off x="2775857" y="2515499"/>
              <a:ext cx="665882" cy="1686387"/>
            </a:xfrm>
            <a:prstGeom prst="line">
              <a:avLst/>
            </a:prstGeom>
            <a:grpFill/>
            <a:ln w="38100" cap="rnd">
              <a:solidFill>
                <a:schemeClr val="tx2"/>
              </a:solidFill>
              <a:prstDash val="solid"/>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A78D71-47AB-4431-8324-26DCFC6B3614}"/>
                </a:ext>
              </a:extLst>
            </p:cNvPr>
            <p:cNvCxnSpPr>
              <a:cxnSpLocks/>
            </p:cNvCxnSpPr>
            <p:nvPr/>
          </p:nvCxnSpPr>
          <p:spPr>
            <a:xfrm>
              <a:off x="3435894" y="2515498"/>
              <a:ext cx="665882" cy="1686387"/>
            </a:xfrm>
            <a:prstGeom prst="line">
              <a:avLst/>
            </a:prstGeom>
            <a:grpFill/>
            <a:ln w="38100" cap="rnd">
              <a:solidFill>
                <a:schemeClr val="tx2"/>
              </a:solidFill>
              <a:prstDash val="solid"/>
              <a:roun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19DDBB8-8670-4EF0-9066-AD313DB2F0F0}"/>
                </a:ext>
              </a:extLst>
            </p:cNvPr>
            <p:cNvSpPr/>
            <p:nvPr/>
          </p:nvSpPr>
          <p:spPr>
            <a:xfrm>
              <a:off x="2480672" y="4217927"/>
              <a:ext cx="1910443" cy="119743"/>
            </a:xfrm>
            <a:prstGeom prst="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pSp>
      <p:grpSp>
        <p:nvGrpSpPr>
          <p:cNvPr id="18" name="Group 17">
            <a:extLst>
              <a:ext uri="{FF2B5EF4-FFF2-40B4-BE49-F238E27FC236}">
                <a16:creationId xmlns:a16="http://schemas.microsoft.com/office/drawing/2014/main" id="{2590D9CE-2A61-49D7-A2E4-45A133998E34}"/>
              </a:ext>
            </a:extLst>
          </p:cNvPr>
          <p:cNvGrpSpPr/>
          <p:nvPr/>
        </p:nvGrpSpPr>
        <p:grpSpPr>
          <a:xfrm>
            <a:off x="5765725" y="2321852"/>
            <a:ext cx="1432832" cy="1366629"/>
            <a:chOff x="2480672" y="2515498"/>
            <a:chExt cx="1910443" cy="1822172"/>
          </a:xfrm>
        </p:grpSpPr>
        <p:cxnSp>
          <p:nvCxnSpPr>
            <p:cNvPr id="19" name="Straight Connector 18">
              <a:extLst>
                <a:ext uri="{FF2B5EF4-FFF2-40B4-BE49-F238E27FC236}">
                  <a16:creationId xmlns:a16="http://schemas.microsoft.com/office/drawing/2014/main" id="{9D38D3F8-B6EE-4D53-AEA3-7CDA564E44BC}"/>
                </a:ext>
              </a:extLst>
            </p:cNvPr>
            <p:cNvCxnSpPr/>
            <p:nvPr/>
          </p:nvCxnSpPr>
          <p:spPr>
            <a:xfrm flipH="1">
              <a:off x="2775857" y="2515499"/>
              <a:ext cx="665882" cy="1686387"/>
            </a:xfrm>
            <a:prstGeom prst="line">
              <a:avLst/>
            </a:prstGeom>
            <a:ln w="38100" cap="rnd">
              <a:solidFill>
                <a:schemeClr val="tx2"/>
              </a:solidFill>
              <a:prstDash val="solid"/>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C1ED0D6-71C1-46AE-8671-153513FF44BF}"/>
                </a:ext>
              </a:extLst>
            </p:cNvPr>
            <p:cNvCxnSpPr>
              <a:cxnSpLocks/>
            </p:cNvCxnSpPr>
            <p:nvPr/>
          </p:nvCxnSpPr>
          <p:spPr>
            <a:xfrm>
              <a:off x="3435894" y="2515498"/>
              <a:ext cx="665882" cy="1686387"/>
            </a:xfrm>
            <a:prstGeom prst="line">
              <a:avLst/>
            </a:prstGeom>
            <a:ln w="38100" cap="rnd">
              <a:solidFill>
                <a:schemeClr val="tx2"/>
              </a:solidFill>
              <a:prstDash val="solid"/>
              <a:roun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C2E4F4-10BB-40AC-B05A-1E595B25BB4B}"/>
                </a:ext>
              </a:extLst>
            </p:cNvPr>
            <p:cNvSpPr/>
            <p:nvPr/>
          </p:nvSpPr>
          <p:spPr>
            <a:xfrm>
              <a:off x="2480672" y="4217927"/>
              <a:ext cx="1910443" cy="119743"/>
            </a:xfrm>
            <a:prstGeom prst="rect">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pSp>
      <p:sp>
        <p:nvSpPr>
          <p:cNvPr id="3" name="TextBox 2">
            <a:extLst>
              <a:ext uri="{FF2B5EF4-FFF2-40B4-BE49-F238E27FC236}">
                <a16:creationId xmlns:a16="http://schemas.microsoft.com/office/drawing/2014/main" id="{E8A4EC68-F348-4A94-AAF4-C798AAA99D4D}"/>
              </a:ext>
            </a:extLst>
          </p:cNvPr>
          <p:cNvSpPr txBox="1"/>
          <p:nvPr/>
        </p:nvSpPr>
        <p:spPr>
          <a:xfrm>
            <a:off x="690675" y="3434066"/>
            <a:ext cx="2943546" cy="5032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We want to move quickly to maintain a competitive advantage &amp; increase profitability</a:t>
            </a:r>
          </a:p>
        </p:txBody>
      </p:sp>
      <p:sp>
        <p:nvSpPr>
          <p:cNvPr id="34" name="TextBox 33">
            <a:extLst>
              <a:ext uri="{FF2B5EF4-FFF2-40B4-BE49-F238E27FC236}">
                <a16:creationId xmlns:a16="http://schemas.microsoft.com/office/drawing/2014/main" id="{1DCAB570-DC73-468A-B595-A7376135C7BA}"/>
              </a:ext>
            </a:extLst>
          </p:cNvPr>
          <p:cNvSpPr txBox="1"/>
          <p:nvPr/>
        </p:nvSpPr>
        <p:spPr>
          <a:xfrm>
            <a:off x="5616263" y="3874518"/>
            <a:ext cx="2943546" cy="5032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solidFill>
                  <a:srgbClr val="575757"/>
                </a:solidFill>
              </a:rPr>
              <a:t>We want to move safely to ensure we minimize rework cost &amp; prevent monetary &amp; reputational damage</a:t>
            </a:r>
          </a:p>
        </p:txBody>
      </p:sp>
      <p:sp>
        <p:nvSpPr>
          <p:cNvPr id="33" name="Rectangle: Rounded Corners 32">
            <a:extLst>
              <a:ext uri="{FF2B5EF4-FFF2-40B4-BE49-F238E27FC236}">
                <a16:creationId xmlns:a16="http://schemas.microsoft.com/office/drawing/2014/main" id="{2ECF556C-A771-4D8C-9FA4-160F4004CC65}"/>
              </a:ext>
            </a:extLst>
          </p:cNvPr>
          <p:cNvSpPr/>
          <p:nvPr/>
        </p:nvSpPr>
        <p:spPr>
          <a:xfrm>
            <a:off x="6024941" y="2479375"/>
            <a:ext cx="914400" cy="353174"/>
          </a:xfrm>
          <a:prstGeom prst="roundRect">
            <a:avLst/>
          </a:prstGeom>
          <a:solidFill>
            <a:schemeClr val="tx2">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Regulatory Compliance</a:t>
            </a:r>
          </a:p>
        </p:txBody>
      </p:sp>
      <p:sp>
        <p:nvSpPr>
          <p:cNvPr id="24" name="Rectangle: Rounded Corners 23">
            <a:extLst>
              <a:ext uri="{FF2B5EF4-FFF2-40B4-BE49-F238E27FC236}">
                <a16:creationId xmlns:a16="http://schemas.microsoft.com/office/drawing/2014/main" id="{0FB184BB-26BF-40B5-8234-D8FEAAC04157}"/>
              </a:ext>
            </a:extLst>
          </p:cNvPr>
          <p:cNvSpPr/>
          <p:nvPr/>
        </p:nvSpPr>
        <p:spPr>
          <a:xfrm>
            <a:off x="6029326" y="2850215"/>
            <a:ext cx="914400" cy="353174"/>
          </a:xfrm>
          <a:prstGeom prst="roundRect">
            <a:avLst/>
          </a:prstGeom>
          <a:solidFill>
            <a:schemeClr val="tx2">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Security</a:t>
            </a:r>
          </a:p>
        </p:txBody>
      </p:sp>
      <p:sp>
        <p:nvSpPr>
          <p:cNvPr id="26" name="Rectangle: Rounded Corners 25">
            <a:extLst>
              <a:ext uri="{FF2B5EF4-FFF2-40B4-BE49-F238E27FC236}">
                <a16:creationId xmlns:a16="http://schemas.microsoft.com/office/drawing/2014/main" id="{4947CD1E-14D8-410B-99AD-83A555CE9946}"/>
              </a:ext>
            </a:extLst>
          </p:cNvPr>
          <p:cNvSpPr/>
          <p:nvPr/>
        </p:nvSpPr>
        <p:spPr>
          <a:xfrm>
            <a:off x="6024941" y="3224428"/>
            <a:ext cx="914400" cy="353174"/>
          </a:xfrm>
          <a:prstGeom prst="roundRect">
            <a:avLst/>
          </a:prstGeom>
          <a:solidFill>
            <a:schemeClr val="tx2">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Quality</a:t>
            </a:r>
          </a:p>
        </p:txBody>
      </p:sp>
      <p:sp>
        <p:nvSpPr>
          <p:cNvPr id="25" name="Rectangle: Rounded Corners 24">
            <a:extLst>
              <a:ext uri="{FF2B5EF4-FFF2-40B4-BE49-F238E27FC236}">
                <a16:creationId xmlns:a16="http://schemas.microsoft.com/office/drawing/2014/main" id="{85C83D74-3F43-482A-BC99-B9AAD20758A1}"/>
              </a:ext>
            </a:extLst>
          </p:cNvPr>
          <p:cNvSpPr/>
          <p:nvPr/>
        </p:nvSpPr>
        <p:spPr>
          <a:xfrm>
            <a:off x="2200274" y="2476401"/>
            <a:ext cx="914400" cy="353174"/>
          </a:xfrm>
          <a:prstGeom prst="roundRect">
            <a:avLst/>
          </a:prstGeom>
          <a:solidFill>
            <a:schemeClr val="tx2">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Speed</a:t>
            </a:r>
          </a:p>
        </p:txBody>
      </p:sp>
      <p:sp>
        <p:nvSpPr>
          <p:cNvPr id="29" name="Rectangle: Rounded Corners 28">
            <a:extLst>
              <a:ext uri="{FF2B5EF4-FFF2-40B4-BE49-F238E27FC236}">
                <a16:creationId xmlns:a16="http://schemas.microsoft.com/office/drawing/2014/main" id="{9F4B3973-0318-4EFC-99B7-1C668CAF4871}"/>
              </a:ext>
            </a:extLst>
          </p:cNvPr>
          <p:cNvSpPr/>
          <p:nvPr/>
        </p:nvSpPr>
        <p:spPr>
          <a:xfrm>
            <a:off x="2207838" y="2842709"/>
            <a:ext cx="914400" cy="353174"/>
          </a:xfrm>
          <a:prstGeom prst="roundRect">
            <a:avLst/>
          </a:prstGeom>
          <a:solidFill>
            <a:schemeClr val="tx2">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Business Agility</a:t>
            </a:r>
          </a:p>
        </p:txBody>
      </p:sp>
      <p:sp>
        <p:nvSpPr>
          <p:cNvPr id="6" name="Slide Number Placeholder 3">
            <a:extLst>
              <a:ext uri="{FF2B5EF4-FFF2-40B4-BE49-F238E27FC236}">
                <a16:creationId xmlns:a16="http://schemas.microsoft.com/office/drawing/2014/main" id="{176F9CA6-408E-8242-F3BF-F939C0C9CB1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153</a:t>
            </a:fld>
            <a:endParaRPr lang="en" dirty="0"/>
          </a:p>
        </p:txBody>
      </p:sp>
    </p:spTree>
    <p:extLst>
      <p:ext uri="{BB962C8B-B14F-4D97-AF65-F5344CB8AC3E}">
        <p14:creationId xmlns:p14="http://schemas.microsoft.com/office/powerpoint/2010/main" val="41134607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What if we wrote our tests </a:t>
            </a:r>
            <a:r>
              <a:rPr lang="en-US" i="1" dirty="0"/>
              <a:t>first?</a:t>
            </a:r>
            <a:endParaRPr lang="en-US" dirty="0"/>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Test Driven Development reverses the usual</a:t>
            </a:r>
          </a:p>
          <a:p>
            <a:endParaRPr lang="en-US" dirty="0"/>
          </a:p>
          <a:p>
            <a:r>
              <a:rPr lang="en-US" dirty="0"/>
              <a:t>Devs must devise a test that will verify correct operation of a function </a:t>
            </a:r>
            <a:r>
              <a:rPr lang="en-US" i="1" dirty="0"/>
              <a:t>before they even write the function</a:t>
            </a:r>
            <a:endParaRPr lang="en-US" dirty="0"/>
          </a:p>
          <a:p>
            <a:endParaRPr lang="en-US" dirty="0"/>
          </a:p>
          <a:p>
            <a:r>
              <a:rPr lang="en-US" dirty="0"/>
              <a:t>This forces you to write functions that “do one thing, and do it well”</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154</a:t>
            </a:fld>
            <a:endParaRPr lang="en" dirty="0"/>
          </a:p>
        </p:txBody>
      </p:sp>
    </p:spTree>
    <p:extLst>
      <p:ext uri="{BB962C8B-B14F-4D97-AF65-F5344CB8AC3E}">
        <p14:creationId xmlns:p14="http://schemas.microsoft.com/office/powerpoint/2010/main" val="2987428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Test Driven Development – basic sequence</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a:t>Write a unit test for the function you’re about to create</a:t>
            </a:r>
          </a:p>
          <a:p>
            <a:pPr marL="571500" indent="-342900">
              <a:buAutoNum type="arabicPeriod"/>
            </a:pPr>
            <a:endParaRPr lang="en-US" dirty="0"/>
          </a:p>
          <a:p>
            <a:pPr marL="571500" indent="-342900">
              <a:buAutoNum type="arabicPeriod"/>
            </a:pPr>
            <a:r>
              <a:rPr lang="en-US" dirty="0"/>
              <a:t>Run the test – it should fail</a:t>
            </a:r>
          </a:p>
          <a:p>
            <a:pPr marL="571500" indent="-342900">
              <a:buAutoNum type="arabicPeriod"/>
            </a:pPr>
            <a:endParaRPr lang="en-US" dirty="0"/>
          </a:p>
          <a:p>
            <a:pPr marL="571500" indent="-342900">
              <a:buAutoNum type="arabicPeriod"/>
            </a:pPr>
            <a:r>
              <a:rPr lang="en-US" dirty="0"/>
              <a:t>Write the function</a:t>
            </a:r>
          </a:p>
          <a:p>
            <a:pPr marL="571500" indent="-342900">
              <a:buAutoNum type="arabicPeriod"/>
            </a:pPr>
            <a:endParaRPr lang="en-US" dirty="0"/>
          </a:p>
          <a:p>
            <a:pPr marL="571500" indent="-342900">
              <a:buAutoNum type="arabicPeriod"/>
            </a:pPr>
            <a:r>
              <a:rPr lang="en-US" dirty="0"/>
              <a:t>Test it</a:t>
            </a:r>
          </a:p>
          <a:p>
            <a:pPr marL="571500" indent="-342900">
              <a:buAutoNum type="arabicPeriod"/>
            </a:pPr>
            <a:endParaRPr lang="en-US" dirty="0"/>
          </a:p>
          <a:p>
            <a:pPr marL="571500" indent="-342900">
              <a:buAutoNum type="arabicPeriod"/>
            </a:pPr>
            <a:r>
              <a:rPr lang="en-US" dirty="0"/>
              <a:t>If it fails, re-examine your test and change it if your logic was wrong</a:t>
            </a:r>
          </a:p>
          <a:p>
            <a:pPr marL="571500" indent="-342900">
              <a:buAutoNum type="arabicPeriod"/>
            </a:pPr>
            <a:endParaRPr lang="en-US" dirty="0"/>
          </a:p>
          <a:p>
            <a:pPr marL="571500" indent="-342900">
              <a:buAutoNum type="arabicPeriod"/>
            </a:pPr>
            <a:r>
              <a:rPr lang="en-US" dirty="0"/>
              <a:t>Otherwise, refactor your function until it passes</a:t>
            </a:r>
          </a:p>
          <a:p>
            <a:pPr marL="571500" indent="-342900">
              <a:buAutoNum type="arabicPeriod"/>
            </a:pPr>
            <a:endParaRPr lang="en-US" dirty="0"/>
          </a:p>
          <a:p>
            <a:pPr marL="571500" indent="-342900">
              <a:buAutoNum type="arabicPeriod"/>
            </a:pPr>
            <a:r>
              <a:rPr lang="en-US" dirty="0"/>
              <a:t>Write another test - repeat</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155</a:t>
            </a:fld>
            <a:endParaRPr lang="en" dirty="0"/>
          </a:p>
        </p:txBody>
      </p:sp>
    </p:spTree>
    <p:extLst>
      <p:ext uri="{BB962C8B-B14F-4D97-AF65-F5344CB8AC3E}">
        <p14:creationId xmlns:p14="http://schemas.microsoft.com/office/powerpoint/2010/main" val="1715434401"/>
      </p:ext>
    </p:extLst>
  </p:cSld>
  <p:clrMapOvr>
    <a:masterClrMapping/>
  </p:clrMapOvr>
  <p:extLst>
    <p:ext uri="{6950BFC3-D8DA-4A85-94F7-54DA5524770B}">
      <p188:commentRel xmlns:p188="http://schemas.microsoft.com/office/powerpoint/2018/8/main" r:id="rId3"/>
    </p:ext>
  </p:extLs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Test-Driven Development (TDD) and the 3 Laws</a:t>
            </a:r>
            <a:endParaRPr dirty="0"/>
          </a:p>
        </p:txBody>
      </p:sp>
      <p:sp>
        <p:nvSpPr>
          <p:cNvPr id="4" name="Shape 85">
            <a:extLst>
              <a:ext uri="{FF2B5EF4-FFF2-40B4-BE49-F238E27FC236}">
                <a16:creationId xmlns:a16="http://schemas.microsoft.com/office/drawing/2014/main" id="{BB1E1A07-BC22-A430-6350-EDDDF37D0D85}"/>
              </a:ext>
            </a:extLst>
          </p:cNvPr>
          <p:cNvSpPr txBox="1">
            <a:spLocks/>
          </p:cNvSpPr>
          <p:nvPr/>
        </p:nvSpPr>
        <p:spPr>
          <a:xfrm>
            <a:off x="1457646" y="5268091"/>
            <a:ext cx="6629400" cy="11635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5750" lvl="1" indent="0">
              <a:buNone/>
              <a:defRPr sz="1800"/>
            </a:pPr>
            <a:endParaRPr lang="en-US" sz="1800"/>
          </a:p>
        </p:txBody>
      </p:sp>
      <p:sp>
        <p:nvSpPr>
          <p:cNvPr id="5" name="Shape 85">
            <a:extLst>
              <a:ext uri="{FF2B5EF4-FFF2-40B4-BE49-F238E27FC236}">
                <a16:creationId xmlns:a16="http://schemas.microsoft.com/office/drawing/2014/main" id="{64A17EAA-94B7-0DE6-AEAB-1C7FC6905CD8}"/>
              </a:ext>
            </a:extLst>
          </p:cNvPr>
          <p:cNvSpPr txBox="1">
            <a:spLocks/>
          </p:cNvSpPr>
          <p:nvPr/>
        </p:nvSpPr>
        <p:spPr>
          <a:xfrm>
            <a:off x="1457646" y="5006821"/>
            <a:ext cx="6629400" cy="121039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5750" lvl="1" indent="0">
              <a:buNone/>
              <a:defRPr sz="1800"/>
            </a:pPr>
            <a:endParaRPr lang="en-US" sz="1800"/>
          </a:p>
        </p:txBody>
      </p:sp>
      <p:sp>
        <p:nvSpPr>
          <p:cNvPr id="6" name="ee4pContent1">
            <a:extLst>
              <a:ext uri="{FF2B5EF4-FFF2-40B4-BE49-F238E27FC236}">
                <a16:creationId xmlns:a16="http://schemas.microsoft.com/office/drawing/2014/main" id="{CFBAF130-0300-43CD-BC32-886A2446C149}"/>
              </a:ext>
            </a:extLst>
          </p:cNvPr>
          <p:cNvSpPr txBox="1"/>
          <p:nvPr/>
        </p:nvSpPr>
        <p:spPr>
          <a:xfrm>
            <a:off x="472050" y="2894793"/>
            <a:ext cx="2342897" cy="834047"/>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a:buNone/>
            </a:pPr>
            <a:r>
              <a:rPr lang="en-US" sz="1500" dirty="0">
                <a:latin typeface="+mj-lt"/>
              </a:rPr>
              <a:t>“You are not allowed to write any production code until you have written a unit test that fails due to its absence”</a:t>
            </a:r>
          </a:p>
        </p:txBody>
      </p:sp>
      <p:sp>
        <p:nvSpPr>
          <p:cNvPr id="7" name="ee4pContent2">
            <a:extLst>
              <a:ext uri="{FF2B5EF4-FFF2-40B4-BE49-F238E27FC236}">
                <a16:creationId xmlns:a16="http://schemas.microsoft.com/office/drawing/2014/main" id="{2F4FFF37-676D-4B32-BB28-EB01E2328787}"/>
              </a:ext>
            </a:extLst>
          </p:cNvPr>
          <p:cNvSpPr txBox="1"/>
          <p:nvPr/>
        </p:nvSpPr>
        <p:spPr>
          <a:xfrm>
            <a:off x="3399773" y="2894793"/>
            <a:ext cx="2344456" cy="834047"/>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r>
              <a:rPr lang="en-US" sz="1500">
                <a:latin typeface="+mj-lt"/>
              </a:rPr>
              <a:t>“You are not allowed to write more of a unit test than is sufficient to fail, and failing to compile is failing”</a:t>
            </a:r>
          </a:p>
        </p:txBody>
      </p:sp>
      <p:sp>
        <p:nvSpPr>
          <p:cNvPr id="8" name="ee4pContent3">
            <a:extLst>
              <a:ext uri="{FF2B5EF4-FFF2-40B4-BE49-F238E27FC236}">
                <a16:creationId xmlns:a16="http://schemas.microsoft.com/office/drawing/2014/main" id="{829F5553-FF88-45E5-803E-913520DD3B25}"/>
              </a:ext>
            </a:extLst>
          </p:cNvPr>
          <p:cNvSpPr txBox="1"/>
          <p:nvPr/>
        </p:nvSpPr>
        <p:spPr>
          <a:xfrm>
            <a:off x="6327944" y="2894793"/>
            <a:ext cx="2344456" cy="834047"/>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r>
              <a:rPr lang="en-US" sz="1500">
                <a:latin typeface="+mj-lt"/>
              </a:rPr>
              <a:t>“You are not allowed to write more production code than is sufficient to cause the currently failing test to pass”</a:t>
            </a:r>
          </a:p>
        </p:txBody>
      </p:sp>
      <p:sp>
        <p:nvSpPr>
          <p:cNvPr id="9" name="ee4pHeader1">
            <a:extLst>
              <a:ext uri="{FF2B5EF4-FFF2-40B4-BE49-F238E27FC236}">
                <a16:creationId xmlns:a16="http://schemas.microsoft.com/office/drawing/2014/main" id="{41D4F2B4-0CF5-4997-A1B0-E499BA9C8B9A}"/>
              </a:ext>
            </a:extLst>
          </p:cNvPr>
          <p:cNvSpPr txBox="1"/>
          <p:nvPr/>
        </p:nvSpPr>
        <p:spPr>
          <a:xfrm>
            <a:off x="472050" y="2590451"/>
            <a:ext cx="2342897" cy="217532"/>
          </a:xfrm>
          <a:prstGeom prst="rect">
            <a:avLst/>
          </a:prstGeom>
          <a:noFill/>
          <a:ln cap="rnd">
            <a:noFill/>
          </a:ln>
        </p:spPr>
        <p:txBody>
          <a:bodyPr wrap="square" lIns="0" tIns="0" rIns="0" bIns="0" rtlCol="0" anchor="b" anchorCtr="0">
            <a:noAutofit/>
          </a:bodyPr>
          <a:lstStyle/>
          <a:p>
            <a:pPr lvl="3"/>
            <a:r>
              <a:rPr lang="en-US" sz="1800" i="1">
                <a:solidFill>
                  <a:schemeClr val="tx2"/>
                </a:solidFill>
              </a:rPr>
              <a:t>The First Law</a:t>
            </a:r>
            <a:endParaRPr lang="en-US" sz="1050">
              <a:solidFill>
                <a:schemeClr val="tx2"/>
              </a:solidFill>
            </a:endParaRPr>
          </a:p>
        </p:txBody>
      </p:sp>
      <p:sp>
        <p:nvSpPr>
          <p:cNvPr id="10" name="ee4pHeader2">
            <a:extLst>
              <a:ext uri="{FF2B5EF4-FFF2-40B4-BE49-F238E27FC236}">
                <a16:creationId xmlns:a16="http://schemas.microsoft.com/office/drawing/2014/main" id="{538EE709-8ED0-404D-A9ED-7BDCAF07FDB5}"/>
              </a:ext>
            </a:extLst>
          </p:cNvPr>
          <p:cNvSpPr txBox="1"/>
          <p:nvPr/>
        </p:nvSpPr>
        <p:spPr>
          <a:xfrm>
            <a:off x="3399773" y="2590451"/>
            <a:ext cx="2344456" cy="217532"/>
          </a:xfrm>
          <a:prstGeom prst="rect">
            <a:avLst/>
          </a:prstGeom>
          <a:noFill/>
          <a:ln cap="rnd">
            <a:noFill/>
          </a:ln>
        </p:spPr>
        <p:txBody>
          <a:bodyPr wrap="square" lIns="0" tIns="0" rIns="0" bIns="0" rtlCol="0" anchor="b" anchorCtr="0">
            <a:noAutofit/>
          </a:bodyPr>
          <a:lstStyle/>
          <a:p>
            <a:pPr lvl="3"/>
            <a:r>
              <a:rPr lang="en-US" sz="1800" i="1">
                <a:solidFill>
                  <a:schemeClr val="tx2"/>
                </a:solidFill>
              </a:rPr>
              <a:t>The Second Law</a:t>
            </a:r>
            <a:endParaRPr lang="en-US" sz="1050">
              <a:solidFill>
                <a:schemeClr val="tx2"/>
              </a:solidFill>
            </a:endParaRPr>
          </a:p>
        </p:txBody>
      </p:sp>
      <p:sp>
        <p:nvSpPr>
          <p:cNvPr id="11" name="ee4pHeader3">
            <a:extLst>
              <a:ext uri="{FF2B5EF4-FFF2-40B4-BE49-F238E27FC236}">
                <a16:creationId xmlns:a16="http://schemas.microsoft.com/office/drawing/2014/main" id="{AFB239E1-003C-4BCA-BB75-DD0F477D6884}"/>
              </a:ext>
            </a:extLst>
          </p:cNvPr>
          <p:cNvSpPr txBox="1"/>
          <p:nvPr/>
        </p:nvSpPr>
        <p:spPr>
          <a:xfrm>
            <a:off x="6327944" y="2590451"/>
            <a:ext cx="2344456" cy="217532"/>
          </a:xfrm>
          <a:prstGeom prst="rect">
            <a:avLst/>
          </a:prstGeom>
          <a:noFill/>
          <a:ln cap="rnd">
            <a:noFill/>
          </a:ln>
        </p:spPr>
        <p:txBody>
          <a:bodyPr wrap="square" lIns="0" tIns="0" rIns="0" bIns="0" rtlCol="0" anchor="b" anchorCtr="0">
            <a:noAutofit/>
          </a:bodyPr>
          <a:lstStyle/>
          <a:p>
            <a:pPr lvl="3"/>
            <a:r>
              <a:rPr lang="en-US" sz="1800" i="1">
                <a:solidFill>
                  <a:schemeClr val="tx2"/>
                </a:solidFill>
              </a:rPr>
              <a:t>The Third Law</a:t>
            </a:r>
            <a:endParaRPr lang="en-US" sz="1050">
              <a:solidFill>
                <a:schemeClr val="tx2"/>
              </a:solidFill>
            </a:endParaRPr>
          </a:p>
        </p:txBody>
      </p:sp>
      <p:sp>
        <p:nvSpPr>
          <p:cNvPr id="18" name="Oval 17">
            <a:extLst>
              <a:ext uri="{FF2B5EF4-FFF2-40B4-BE49-F238E27FC236}">
                <a16:creationId xmlns:a16="http://schemas.microsoft.com/office/drawing/2014/main" id="{B815EFBF-4D7A-4FA7-A5F2-D5C20AE4EBCD}"/>
              </a:ext>
            </a:extLst>
          </p:cNvPr>
          <p:cNvSpPr>
            <a:spLocks noChangeAspect="1"/>
          </p:cNvSpPr>
          <p:nvPr/>
        </p:nvSpPr>
        <p:spPr>
          <a:xfrm>
            <a:off x="1163783" y="1412242"/>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1</a:t>
            </a:r>
            <a:endParaRPr lang="en-US" sz="900">
              <a:solidFill>
                <a:schemeClr val="tx2"/>
              </a:solidFill>
            </a:endParaRPr>
          </a:p>
        </p:txBody>
      </p:sp>
      <p:sp>
        <p:nvSpPr>
          <p:cNvPr id="19" name="Oval 18">
            <a:extLst>
              <a:ext uri="{FF2B5EF4-FFF2-40B4-BE49-F238E27FC236}">
                <a16:creationId xmlns:a16="http://schemas.microsoft.com/office/drawing/2014/main" id="{EB8C3077-9EFA-4B40-BB76-FEAD8348904B}"/>
              </a:ext>
            </a:extLst>
          </p:cNvPr>
          <p:cNvSpPr>
            <a:spLocks noChangeAspect="1"/>
          </p:cNvSpPr>
          <p:nvPr/>
        </p:nvSpPr>
        <p:spPr>
          <a:xfrm>
            <a:off x="4092285" y="141200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2</a:t>
            </a:r>
            <a:endParaRPr lang="en-US" sz="900">
              <a:solidFill>
                <a:schemeClr val="tx2"/>
              </a:solidFill>
            </a:endParaRPr>
          </a:p>
        </p:txBody>
      </p:sp>
      <p:sp>
        <p:nvSpPr>
          <p:cNvPr id="20" name="Oval 19">
            <a:extLst>
              <a:ext uri="{FF2B5EF4-FFF2-40B4-BE49-F238E27FC236}">
                <a16:creationId xmlns:a16="http://schemas.microsoft.com/office/drawing/2014/main" id="{F133F445-F0A0-4053-9B76-041DB4C7D05C}"/>
              </a:ext>
            </a:extLst>
          </p:cNvPr>
          <p:cNvSpPr>
            <a:spLocks noChangeAspect="1"/>
          </p:cNvSpPr>
          <p:nvPr/>
        </p:nvSpPr>
        <p:spPr>
          <a:xfrm>
            <a:off x="7020787" y="1411999"/>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3</a:t>
            </a:r>
            <a:endParaRPr lang="en-US" sz="900">
              <a:solidFill>
                <a:schemeClr val="tx2"/>
              </a:solidFill>
            </a:endParaRPr>
          </a:p>
        </p:txBody>
      </p:sp>
      <p:sp>
        <p:nvSpPr>
          <p:cNvPr id="3" name="Slide Number Placeholder 3">
            <a:extLst>
              <a:ext uri="{FF2B5EF4-FFF2-40B4-BE49-F238E27FC236}">
                <a16:creationId xmlns:a16="http://schemas.microsoft.com/office/drawing/2014/main" id="{EA7ABE53-FC96-ADFD-59AE-A8E3C9B3B7A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156</a:t>
            </a:fld>
            <a:endParaRPr lang="en" dirty="0"/>
          </a:p>
        </p:txBody>
      </p:sp>
    </p:spTree>
    <p:extLst>
      <p:ext uri="{BB962C8B-B14F-4D97-AF65-F5344CB8AC3E}">
        <p14:creationId xmlns:p14="http://schemas.microsoft.com/office/powerpoint/2010/main" val="1526524763"/>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88A249D-D793-4CF7-91AA-6F937B039482}"/>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0" name="Object 9" hidden="1">
                        <a:extLst>
                          <a:ext uri="{FF2B5EF4-FFF2-40B4-BE49-F238E27FC236}">
                            <a16:creationId xmlns:a16="http://schemas.microsoft.com/office/drawing/2014/main" id="{988A249D-D793-4CF7-91AA-6F937B039482}"/>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F649A98-8B7E-DAA6-DB2C-EEA2B221D2D2}"/>
              </a:ext>
            </a:extLst>
          </p:cNvPr>
          <p:cNvSpPr>
            <a:spLocks noGrp="1"/>
          </p:cNvSpPr>
          <p:nvPr>
            <p:ph type="title"/>
          </p:nvPr>
        </p:nvSpPr>
        <p:spPr/>
        <p:txBody>
          <a:bodyPr vert="horz"/>
          <a:lstStyle/>
          <a:p>
            <a:r>
              <a:rPr lang="en-US"/>
              <a:t>Understanding TDD</a:t>
            </a:r>
          </a:p>
        </p:txBody>
      </p:sp>
      <p:pic>
        <p:nvPicPr>
          <p:cNvPr id="13" name="Picture 12">
            <a:extLst>
              <a:ext uri="{FF2B5EF4-FFF2-40B4-BE49-F238E27FC236}">
                <a16:creationId xmlns:a16="http://schemas.microsoft.com/office/drawing/2014/main" id="{5C90E30A-7057-3FC1-E0FB-6EF2342BA8FF}"/>
              </a:ext>
            </a:extLst>
          </p:cNvPr>
          <p:cNvPicPr>
            <a:picLocks noChangeAspect="1"/>
          </p:cNvPicPr>
          <p:nvPr/>
        </p:nvPicPr>
        <p:blipFill>
          <a:blip r:embed="rId6"/>
          <a:stretch>
            <a:fillRect/>
          </a:stretch>
        </p:blipFill>
        <p:spPr>
          <a:xfrm>
            <a:off x="2185121" y="1063959"/>
            <a:ext cx="4773757" cy="3756738"/>
          </a:xfrm>
          <a:prstGeom prst="rect">
            <a:avLst/>
          </a:prstGeom>
        </p:spPr>
      </p:pic>
      <p:sp>
        <p:nvSpPr>
          <p:cNvPr id="17" name="Slide Number Placeholder 3">
            <a:extLst>
              <a:ext uri="{FF2B5EF4-FFF2-40B4-BE49-F238E27FC236}">
                <a16:creationId xmlns:a16="http://schemas.microsoft.com/office/drawing/2014/main" id="{D09A72E2-4F10-B6DD-8656-4BFB17AD735D}"/>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157</a:t>
            </a:fld>
            <a:endParaRPr lang="en" dirty="0"/>
          </a:p>
        </p:txBody>
      </p:sp>
    </p:spTree>
    <p:extLst>
      <p:ext uri="{BB962C8B-B14F-4D97-AF65-F5344CB8AC3E}">
        <p14:creationId xmlns:p14="http://schemas.microsoft.com/office/powerpoint/2010/main" val="40840851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88A249D-D793-4CF7-91AA-6F937B039482}"/>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0" name="Object 9" hidden="1">
                        <a:extLst>
                          <a:ext uri="{FF2B5EF4-FFF2-40B4-BE49-F238E27FC236}">
                            <a16:creationId xmlns:a16="http://schemas.microsoft.com/office/drawing/2014/main" id="{988A249D-D793-4CF7-91AA-6F937B039482}"/>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F649A98-8B7E-DAA6-DB2C-EEA2B221D2D2}"/>
              </a:ext>
            </a:extLst>
          </p:cNvPr>
          <p:cNvSpPr>
            <a:spLocks noGrp="1"/>
          </p:cNvSpPr>
          <p:nvPr>
            <p:ph type="title"/>
          </p:nvPr>
        </p:nvSpPr>
        <p:spPr/>
        <p:txBody>
          <a:bodyPr vert="horz"/>
          <a:lstStyle/>
          <a:p>
            <a:r>
              <a:rPr lang="en-US"/>
              <a:t>Best practices with TDD</a:t>
            </a:r>
          </a:p>
        </p:txBody>
      </p:sp>
      <p:sp>
        <p:nvSpPr>
          <p:cNvPr id="3" name="Shape 85">
            <a:extLst>
              <a:ext uri="{FF2B5EF4-FFF2-40B4-BE49-F238E27FC236}">
                <a16:creationId xmlns:a16="http://schemas.microsoft.com/office/drawing/2014/main" id="{65844A8C-62FD-8F45-3E08-D0E779D19F2C}"/>
              </a:ext>
            </a:extLst>
          </p:cNvPr>
          <p:cNvSpPr txBox="1">
            <a:spLocks/>
          </p:cNvSpPr>
          <p:nvPr/>
        </p:nvSpPr>
        <p:spPr>
          <a:xfrm>
            <a:off x="3148643" y="1798648"/>
            <a:ext cx="3903797" cy="35317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83700" lvl="1" indent="0">
              <a:buClr>
                <a:schemeClr val="tx1"/>
              </a:buClr>
              <a:buNone/>
              <a:defRPr sz="1800"/>
            </a:pPr>
            <a:r>
              <a:rPr lang="en-US" sz="1350"/>
              <a:t>Don’t commit to a methodology, commit to impact and a positive result</a:t>
            </a:r>
          </a:p>
        </p:txBody>
      </p:sp>
      <p:sp>
        <p:nvSpPr>
          <p:cNvPr id="4" name="TextBox 3">
            <a:extLst>
              <a:ext uri="{FF2B5EF4-FFF2-40B4-BE49-F238E27FC236}">
                <a16:creationId xmlns:a16="http://schemas.microsoft.com/office/drawing/2014/main" id="{916F0536-9324-D76C-9968-099D1D13DF5D}"/>
              </a:ext>
            </a:extLst>
          </p:cNvPr>
          <p:cNvSpPr txBox="1"/>
          <p:nvPr/>
        </p:nvSpPr>
        <p:spPr>
          <a:xfrm>
            <a:off x="2341577" y="1248523"/>
            <a:ext cx="4710863" cy="43801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chemeClr val="tx2"/>
                </a:solidFill>
              </a:rPr>
              <a:t>TDD supports the following best practices:</a:t>
            </a:r>
          </a:p>
        </p:txBody>
      </p:sp>
      <p:sp>
        <p:nvSpPr>
          <p:cNvPr id="12" name="Shape 85">
            <a:extLst>
              <a:ext uri="{FF2B5EF4-FFF2-40B4-BE49-F238E27FC236}">
                <a16:creationId xmlns:a16="http://schemas.microsoft.com/office/drawing/2014/main" id="{7EAC54FA-819D-49BA-B265-7F699C8B1766}"/>
              </a:ext>
            </a:extLst>
          </p:cNvPr>
          <p:cNvSpPr txBox="1">
            <a:spLocks/>
          </p:cNvSpPr>
          <p:nvPr/>
        </p:nvSpPr>
        <p:spPr>
          <a:xfrm>
            <a:off x="3148643" y="2402649"/>
            <a:ext cx="3903797" cy="619175"/>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83700" lvl="1" indent="0">
              <a:buClr>
                <a:schemeClr val="tx1"/>
              </a:buClr>
              <a:buNone/>
              <a:defRPr sz="1800"/>
            </a:pPr>
            <a:r>
              <a:rPr lang="en-US" sz="1350" dirty="0"/>
              <a:t>Ensure that the engineering team has a clear understanding (and practice) for unit vs. integration testing</a:t>
            </a:r>
          </a:p>
        </p:txBody>
      </p:sp>
      <p:sp>
        <p:nvSpPr>
          <p:cNvPr id="13" name="Shape 85">
            <a:extLst>
              <a:ext uri="{FF2B5EF4-FFF2-40B4-BE49-F238E27FC236}">
                <a16:creationId xmlns:a16="http://schemas.microsoft.com/office/drawing/2014/main" id="{45F9FA29-25A9-4101-8612-28243DAB5B1F}"/>
              </a:ext>
            </a:extLst>
          </p:cNvPr>
          <p:cNvSpPr txBox="1">
            <a:spLocks/>
          </p:cNvSpPr>
          <p:nvPr/>
        </p:nvSpPr>
        <p:spPr>
          <a:xfrm>
            <a:off x="3148643" y="3177747"/>
            <a:ext cx="3903797" cy="35317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83700" lvl="1" indent="0">
              <a:buClr>
                <a:schemeClr val="tx1"/>
              </a:buClr>
              <a:buNone/>
              <a:defRPr sz="1800"/>
            </a:pPr>
            <a:r>
              <a:rPr lang="en-US" sz="1350" dirty="0"/>
              <a:t>Automated test code is code – just like application code – estimate and plan accordingly</a:t>
            </a:r>
          </a:p>
        </p:txBody>
      </p:sp>
      <p:sp>
        <p:nvSpPr>
          <p:cNvPr id="14" name="Shape 85">
            <a:extLst>
              <a:ext uri="{FF2B5EF4-FFF2-40B4-BE49-F238E27FC236}">
                <a16:creationId xmlns:a16="http://schemas.microsoft.com/office/drawing/2014/main" id="{920EB4D9-9C1F-4B34-A282-A0B25457C6A7}"/>
              </a:ext>
            </a:extLst>
          </p:cNvPr>
          <p:cNvSpPr txBox="1">
            <a:spLocks/>
          </p:cNvSpPr>
          <p:nvPr/>
        </p:nvSpPr>
        <p:spPr>
          <a:xfrm>
            <a:off x="3148643" y="3816258"/>
            <a:ext cx="3903797" cy="438016"/>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83700" lvl="1" indent="0">
              <a:buClr>
                <a:schemeClr val="tx1"/>
              </a:buClr>
              <a:buNone/>
              <a:defRPr sz="1800"/>
            </a:pPr>
            <a:r>
              <a:rPr lang="en-US" sz="1350"/>
              <a:t>Find the right % of test coverage – quality &amp; quantity!</a:t>
            </a:r>
          </a:p>
        </p:txBody>
      </p:sp>
      <p:grpSp>
        <p:nvGrpSpPr>
          <p:cNvPr id="20" name="Group 19">
            <a:extLst>
              <a:ext uri="{FF2B5EF4-FFF2-40B4-BE49-F238E27FC236}">
                <a16:creationId xmlns:a16="http://schemas.microsoft.com/office/drawing/2014/main" id="{3CE14B20-3E19-4AA0-A180-9808EE24D96E}"/>
              </a:ext>
            </a:extLst>
          </p:cNvPr>
          <p:cNvGrpSpPr>
            <a:grpSpLocks noChangeAspect="1"/>
          </p:cNvGrpSpPr>
          <p:nvPr/>
        </p:nvGrpSpPr>
        <p:grpSpPr>
          <a:xfrm>
            <a:off x="2312367" y="1645892"/>
            <a:ext cx="685800" cy="685800"/>
            <a:chOff x="5273675" y="2606675"/>
            <a:chExt cx="1644650" cy="1644650"/>
          </a:xfrm>
        </p:grpSpPr>
        <p:sp>
          <p:nvSpPr>
            <p:cNvPr id="21" name="AutoShape 24">
              <a:extLst>
                <a:ext uri="{FF2B5EF4-FFF2-40B4-BE49-F238E27FC236}">
                  <a16:creationId xmlns:a16="http://schemas.microsoft.com/office/drawing/2014/main" id="{53BAFF0C-48EC-4FA3-9733-F0303EC73EDE}"/>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2" name="Group 21">
              <a:extLst>
                <a:ext uri="{FF2B5EF4-FFF2-40B4-BE49-F238E27FC236}">
                  <a16:creationId xmlns:a16="http://schemas.microsoft.com/office/drawing/2014/main" id="{83D5FCDE-EBF6-4A76-AF60-E9465E8D36C9}"/>
                </a:ext>
              </a:extLst>
            </p:cNvPr>
            <p:cNvGrpSpPr/>
            <p:nvPr/>
          </p:nvGrpSpPr>
          <p:grpSpPr>
            <a:xfrm>
              <a:off x="5445125" y="2962275"/>
              <a:ext cx="1303338" cy="931863"/>
              <a:chOff x="5445125" y="2962275"/>
              <a:chExt cx="1303338" cy="931863"/>
            </a:xfrm>
          </p:grpSpPr>
          <p:sp>
            <p:nvSpPr>
              <p:cNvPr id="23" name="Freeform 5">
                <a:extLst>
                  <a:ext uri="{FF2B5EF4-FFF2-40B4-BE49-F238E27FC236}">
                    <a16:creationId xmlns:a16="http://schemas.microsoft.com/office/drawing/2014/main" id="{428F6B2B-91D1-4887-A83A-3C43CB901184}"/>
                  </a:ext>
                </a:extLst>
              </p:cNvPr>
              <p:cNvSpPr>
                <a:spLocks/>
              </p:cNvSpPr>
              <p:nvPr/>
            </p:nvSpPr>
            <p:spPr bwMode="auto">
              <a:xfrm>
                <a:off x="5445125" y="2962275"/>
                <a:ext cx="1303338" cy="931863"/>
              </a:xfrm>
              <a:custGeom>
                <a:avLst/>
                <a:gdLst>
                  <a:gd name="connsiteX0" fmla="*/ 500528 w 1303338"/>
                  <a:gd name="connsiteY0" fmla="*/ 101893 h 931863"/>
                  <a:gd name="connsiteX1" fmla="*/ 510957 w 1303338"/>
                  <a:gd name="connsiteY1" fmla="*/ 107174 h 931863"/>
                  <a:gd name="connsiteX2" fmla="*/ 804733 w 1303338"/>
                  <a:gd name="connsiteY2" fmla="*/ 435841 h 931863"/>
                  <a:gd name="connsiteX3" fmla="*/ 1061431 w 1303338"/>
                  <a:gd name="connsiteY3" fmla="*/ 278310 h 931863"/>
                  <a:gd name="connsiteX4" fmla="*/ 961604 w 1303338"/>
                  <a:gd name="connsiteY4" fmla="*/ 259693 h 931863"/>
                  <a:gd name="connsiteX5" fmla="*/ 948769 w 1303338"/>
                  <a:gd name="connsiteY5" fmla="*/ 241075 h 931863"/>
                  <a:gd name="connsiteX6" fmla="*/ 966596 w 1303338"/>
                  <a:gd name="connsiteY6" fmla="*/ 228186 h 931863"/>
                  <a:gd name="connsiteX7" fmla="*/ 1106353 w 1303338"/>
                  <a:gd name="connsiteY7" fmla="*/ 254680 h 931863"/>
                  <a:gd name="connsiteX8" fmla="*/ 1107066 w 1303338"/>
                  <a:gd name="connsiteY8" fmla="*/ 254680 h 931863"/>
                  <a:gd name="connsiteX9" fmla="*/ 1107779 w 1303338"/>
                  <a:gd name="connsiteY9" fmla="*/ 254680 h 931863"/>
                  <a:gd name="connsiteX10" fmla="*/ 1109206 w 1303338"/>
                  <a:gd name="connsiteY10" fmla="*/ 255396 h 931863"/>
                  <a:gd name="connsiteX11" fmla="*/ 1110632 w 1303338"/>
                  <a:gd name="connsiteY11" fmla="*/ 256112 h 931863"/>
                  <a:gd name="connsiteX12" fmla="*/ 1112058 w 1303338"/>
                  <a:gd name="connsiteY12" fmla="*/ 256828 h 931863"/>
                  <a:gd name="connsiteX13" fmla="*/ 1112771 w 1303338"/>
                  <a:gd name="connsiteY13" fmla="*/ 257545 h 931863"/>
                  <a:gd name="connsiteX14" fmla="*/ 1113484 w 1303338"/>
                  <a:gd name="connsiteY14" fmla="*/ 257545 h 931863"/>
                  <a:gd name="connsiteX15" fmla="*/ 1117762 w 1303338"/>
                  <a:gd name="connsiteY15" fmla="*/ 263273 h 931863"/>
                  <a:gd name="connsiteX16" fmla="*/ 1119188 w 1303338"/>
                  <a:gd name="connsiteY16" fmla="*/ 267569 h 931863"/>
                  <a:gd name="connsiteX17" fmla="*/ 1119188 w 1303338"/>
                  <a:gd name="connsiteY17" fmla="*/ 268285 h 931863"/>
                  <a:gd name="connsiteX18" fmla="*/ 1119188 w 1303338"/>
                  <a:gd name="connsiteY18" fmla="*/ 269717 h 931863"/>
                  <a:gd name="connsiteX19" fmla="*/ 1119188 w 1303338"/>
                  <a:gd name="connsiteY19" fmla="*/ 271150 h 931863"/>
                  <a:gd name="connsiteX20" fmla="*/ 1117049 w 1303338"/>
                  <a:gd name="connsiteY20" fmla="*/ 278310 h 931863"/>
                  <a:gd name="connsiteX21" fmla="*/ 1066423 w 1303338"/>
                  <a:gd name="connsiteY21" fmla="*/ 409348 h 931863"/>
                  <a:gd name="connsiteX22" fmla="*/ 1051448 w 1303338"/>
                  <a:gd name="connsiteY22" fmla="*/ 419372 h 931863"/>
                  <a:gd name="connsiteX23" fmla="*/ 1045744 w 1303338"/>
                  <a:gd name="connsiteY23" fmla="*/ 417940 h 931863"/>
                  <a:gd name="connsiteX24" fmla="*/ 1037187 w 1303338"/>
                  <a:gd name="connsiteY24" fmla="*/ 397175 h 931863"/>
                  <a:gd name="connsiteX25" fmla="*/ 1071414 w 1303338"/>
                  <a:gd name="connsiteY25" fmla="*/ 308384 h 931863"/>
                  <a:gd name="connsiteX26" fmla="*/ 809724 w 1303338"/>
                  <a:gd name="connsiteY26" fmla="*/ 470212 h 931863"/>
                  <a:gd name="connsiteX27" fmla="*/ 801168 w 1303338"/>
                  <a:gd name="connsiteY27" fmla="*/ 473076 h 931863"/>
                  <a:gd name="connsiteX28" fmla="*/ 789759 w 1303338"/>
                  <a:gd name="connsiteY28" fmla="*/ 467348 h 931863"/>
                  <a:gd name="connsiteX29" fmla="*/ 497409 w 1303338"/>
                  <a:gd name="connsiteY29" fmla="*/ 139396 h 931863"/>
                  <a:gd name="connsiteX30" fmla="*/ 207197 w 1303338"/>
                  <a:gd name="connsiteY30" fmla="*/ 375693 h 931863"/>
                  <a:gd name="connsiteX31" fmla="*/ 185093 w 1303338"/>
                  <a:gd name="connsiteY31" fmla="*/ 373545 h 931863"/>
                  <a:gd name="connsiteX32" fmla="*/ 187232 w 1303338"/>
                  <a:gd name="connsiteY32" fmla="*/ 351347 h 931863"/>
                  <a:gd name="connsiteX33" fmla="*/ 489565 w 1303338"/>
                  <a:gd name="connsiteY33" fmla="*/ 105742 h 931863"/>
                  <a:gd name="connsiteX34" fmla="*/ 500528 w 1303338"/>
                  <a:gd name="connsiteY34" fmla="*/ 101893 h 931863"/>
                  <a:gd name="connsiteX35" fmla="*/ 30163 w 1303338"/>
                  <a:gd name="connsiteY35" fmla="*/ 31750 h 931863"/>
                  <a:gd name="connsiteX36" fmla="*/ 30163 w 1303338"/>
                  <a:gd name="connsiteY36" fmla="*/ 900113 h 931863"/>
                  <a:gd name="connsiteX37" fmla="*/ 1271588 w 1303338"/>
                  <a:gd name="connsiteY37" fmla="*/ 900113 h 931863"/>
                  <a:gd name="connsiteX38" fmla="*/ 1271588 w 1303338"/>
                  <a:gd name="connsiteY38" fmla="*/ 31750 h 931863"/>
                  <a:gd name="connsiteX39" fmla="*/ 30163 w 1303338"/>
                  <a:gd name="connsiteY39" fmla="*/ 31750 h 931863"/>
                  <a:gd name="connsiteX40" fmla="*/ 15703 w 1303338"/>
                  <a:gd name="connsiteY40" fmla="*/ 0 h 931863"/>
                  <a:gd name="connsiteX41" fmla="*/ 1287635 w 1303338"/>
                  <a:gd name="connsiteY41" fmla="*/ 0 h 931863"/>
                  <a:gd name="connsiteX42" fmla="*/ 1303338 w 1303338"/>
                  <a:gd name="connsiteY42" fmla="*/ 15698 h 931863"/>
                  <a:gd name="connsiteX43" fmla="*/ 1303338 w 1303338"/>
                  <a:gd name="connsiteY43" fmla="*/ 916166 h 931863"/>
                  <a:gd name="connsiteX44" fmla="*/ 1287635 w 1303338"/>
                  <a:gd name="connsiteY44" fmla="*/ 931863 h 931863"/>
                  <a:gd name="connsiteX45" fmla="*/ 15703 w 1303338"/>
                  <a:gd name="connsiteY45" fmla="*/ 931863 h 931863"/>
                  <a:gd name="connsiteX46" fmla="*/ 0 w 1303338"/>
                  <a:gd name="connsiteY46" fmla="*/ 916166 h 931863"/>
                  <a:gd name="connsiteX47" fmla="*/ 0 w 1303338"/>
                  <a:gd name="connsiteY47" fmla="*/ 15698 h 931863"/>
                  <a:gd name="connsiteX48" fmla="*/ 15703 w 1303338"/>
                  <a:gd name="connsiteY48" fmla="*/ 0 h 93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03338" h="931863">
                    <a:moveTo>
                      <a:pt x="500528" y="101893"/>
                    </a:moveTo>
                    <a:cubicBezTo>
                      <a:pt x="504361" y="102161"/>
                      <a:pt x="508105" y="103951"/>
                      <a:pt x="510957" y="107174"/>
                    </a:cubicBezTo>
                    <a:cubicBezTo>
                      <a:pt x="510957" y="107174"/>
                      <a:pt x="510957" y="107174"/>
                      <a:pt x="804733" y="435841"/>
                    </a:cubicBezTo>
                    <a:cubicBezTo>
                      <a:pt x="804733" y="435841"/>
                      <a:pt x="804733" y="435841"/>
                      <a:pt x="1061431" y="278310"/>
                    </a:cubicBezTo>
                    <a:cubicBezTo>
                      <a:pt x="1061431" y="278310"/>
                      <a:pt x="1061431" y="278310"/>
                      <a:pt x="961604" y="259693"/>
                    </a:cubicBezTo>
                    <a:cubicBezTo>
                      <a:pt x="953048" y="258261"/>
                      <a:pt x="947343" y="249668"/>
                      <a:pt x="948769" y="241075"/>
                    </a:cubicBezTo>
                    <a:cubicBezTo>
                      <a:pt x="950195" y="232483"/>
                      <a:pt x="958752" y="226754"/>
                      <a:pt x="966596" y="228186"/>
                    </a:cubicBezTo>
                    <a:cubicBezTo>
                      <a:pt x="966596" y="228186"/>
                      <a:pt x="966596" y="228186"/>
                      <a:pt x="1106353" y="254680"/>
                    </a:cubicBezTo>
                    <a:cubicBezTo>
                      <a:pt x="1106353" y="254680"/>
                      <a:pt x="1106353" y="254680"/>
                      <a:pt x="1107066" y="254680"/>
                    </a:cubicBezTo>
                    <a:cubicBezTo>
                      <a:pt x="1107066" y="254680"/>
                      <a:pt x="1107066" y="254680"/>
                      <a:pt x="1107779" y="254680"/>
                    </a:cubicBezTo>
                    <a:cubicBezTo>
                      <a:pt x="1108492" y="254680"/>
                      <a:pt x="1108492" y="254680"/>
                      <a:pt x="1109206" y="255396"/>
                    </a:cubicBezTo>
                    <a:cubicBezTo>
                      <a:pt x="1109919" y="255396"/>
                      <a:pt x="1110632" y="255396"/>
                      <a:pt x="1110632" y="256112"/>
                    </a:cubicBezTo>
                    <a:cubicBezTo>
                      <a:pt x="1111345" y="256112"/>
                      <a:pt x="1111345" y="256112"/>
                      <a:pt x="1112058" y="256828"/>
                    </a:cubicBezTo>
                    <a:cubicBezTo>
                      <a:pt x="1112771" y="256828"/>
                      <a:pt x="1112771" y="256828"/>
                      <a:pt x="1112771" y="257545"/>
                    </a:cubicBezTo>
                    <a:cubicBezTo>
                      <a:pt x="1113484" y="257545"/>
                      <a:pt x="1113484" y="257545"/>
                      <a:pt x="1113484" y="257545"/>
                    </a:cubicBezTo>
                    <a:cubicBezTo>
                      <a:pt x="1115623" y="258977"/>
                      <a:pt x="1117049" y="261125"/>
                      <a:pt x="1117762" y="263273"/>
                    </a:cubicBezTo>
                    <a:cubicBezTo>
                      <a:pt x="1118475" y="264705"/>
                      <a:pt x="1119188" y="266137"/>
                      <a:pt x="1119188" y="267569"/>
                    </a:cubicBezTo>
                    <a:cubicBezTo>
                      <a:pt x="1119188" y="267569"/>
                      <a:pt x="1119188" y="267569"/>
                      <a:pt x="1119188" y="268285"/>
                    </a:cubicBezTo>
                    <a:cubicBezTo>
                      <a:pt x="1119188" y="269001"/>
                      <a:pt x="1119188" y="269001"/>
                      <a:pt x="1119188" y="269717"/>
                    </a:cubicBezTo>
                    <a:cubicBezTo>
                      <a:pt x="1119188" y="270433"/>
                      <a:pt x="1119188" y="270433"/>
                      <a:pt x="1119188" y="271150"/>
                    </a:cubicBezTo>
                    <a:cubicBezTo>
                      <a:pt x="1119188" y="274014"/>
                      <a:pt x="1118475" y="276162"/>
                      <a:pt x="1117049" y="278310"/>
                    </a:cubicBezTo>
                    <a:cubicBezTo>
                      <a:pt x="1117049" y="278310"/>
                      <a:pt x="1117049" y="278310"/>
                      <a:pt x="1066423" y="409348"/>
                    </a:cubicBezTo>
                    <a:cubicBezTo>
                      <a:pt x="1063570" y="415076"/>
                      <a:pt x="1057866" y="419372"/>
                      <a:pt x="1051448" y="419372"/>
                    </a:cubicBezTo>
                    <a:cubicBezTo>
                      <a:pt x="1049309" y="419372"/>
                      <a:pt x="1047883" y="418656"/>
                      <a:pt x="1045744" y="417940"/>
                    </a:cubicBezTo>
                    <a:cubicBezTo>
                      <a:pt x="1037901" y="415076"/>
                      <a:pt x="1033622" y="405767"/>
                      <a:pt x="1037187" y="397175"/>
                    </a:cubicBezTo>
                    <a:cubicBezTo>
                      <a:pt x="1037187" y="397175"/>
                      <a:pt x="1037187" y="397175"/>
                      <a:pt x="1071414" y="308384"/>
                    </a:cubicBezTo>
                    <a:cubicBezTo>
                      <a:pt x="1071414" y="308384"/>
                      <a:pt x="1071414" y="308384"/>
                      <a:pt x="809724" y="470212"/>
                    </a:cubicBezTo>
                    <a:cubicBezTo>
                      <a:pt x="806872" y="472360"/>
                      <a:pt x="804020" y="473076"/>
                      <a:pt x="801168" y="473076"/>
                    </a:cubicBezTo>
                    <a:cubicBezTo>
                      <a:pt x="796890" y="473076"/>
                      <a:pt x="792611" y="470928"/>
                      <a:pt x="789759" y="467348"/>
                    </a:cubicBezTo>
                    <a:cubicBezTo>
                      <a:pt x="789759" y="467348"/>
                      <a:pt x="789759" y="467348"/>
                      <a:pt x="497409" y="139396"/>
                    </a:cubicBezTo>
                    <a:cubicBezTo>
                      <a:pt x="497409" y="139396"/>
                      <a:pt x="497409" y="139396"/>
                      <a:pt x="207197" y="375693"/>
                    </a:cubicBezTo>
                    <a:cubicBezTo>
                      <a:pt x="200067" y="381422"/>
                      <a:pt x="190084" y="379989"/>
                      <a:pt x="185093" y="373545"/>
                    </a:cubicBezTo>
                    <a:cubicBezTo>
                      <a:pt x="179388" y="366384"/>
                      <a:pt x="180101" y="356360"/>
                      <a:pt x="187232" y="351347"/>
                    </a:cubicBezTo>
                    <a:cubicBezTo>
                      <a:pt x="187232" y="351347"/>
                      <a:pt x="187232" y="351347"/>
                      <a:pt x="489565" y="105742"/>
                    </a:cubicBezTo>
                    <a:cubicBezTo>
                      <a:pt x="492774" y="102877"/>
                      <a:pt x="496696" y="101624"/>
                      <a:pt x="500528" y="101893"/>
                    </a:cubicBezTo>
                    <a:close/>
                    <a:moveTo>
                      <a:pt x="30163" y="31750"/>
                    </a:moveTo>
                    <a:cubicBezTo>
                      <a:pt x="30163" y="900113"/>
                      <a:pt x="30163" y="900113"/>
                      <a:pt x="30163" y="900113"/>
                    </a:cubicBezTo>
                    <a:cubicBezTo>
                      <a:pt x="1271588" y="900113"/>
                      <a:pt x="1271588" y="900113"/>
                      <a:pt x="1271588" y="900113"/>
                    </a:cubicBezTo>
                    <a:cubicBezTo>
                      <a:pt x="1271588" y="31750"/>
                      <a:pt x="1271588" y="31750"/>
                      <a:pt x="1271588" y="31750"/>
                    </a:cubicBezTo>
                    <a:cubicBezTo>
                      <a:pt x="30163" y="31750"/>
                      <a:pt x="30163" y="31750"/>
                      <a:pt x="30163" y="31750"/>
                    </a:cubicBezTo>
                    <a:close/>
                    <a:moveTo>
                      <a:pt x="15703" y="0"/>
                    </a:moveTo>
                    <a:cubicBezTo>
                      <a:pt x="15703" y="0"/>
                      <a:pt x="15703" y="0"/>
                      <a:pt x="1287635" y="0"/>
                    </a:cubicBezTo>
                    <a:cubicBezTo>
                      <a:pt x="1296201" y="0"/>
                      <a:pt x="1303338" y="6422"/>
                      <a:pt x="1303338" y="15698"/>
                    </a:cubicBezTo>
                    <a:cubicBezTo>
                      <a:pt x="1303338" y="15698"/>
                      <a:pt x="1303338" y="15698"/>
                      <a:pt x="1303338" y="916166"/>
                    </a:cubicBezTo>
                    <a:cubicBezTo>
                      <a:pt x="1303338" y="925441"/>
                      <a:pt x="1296201" y="931863"/>
                      <a:pt x="1287635" y="931863"/>
                    </a:cubicBezTo>
                    <a:cubicBezTo>
                      <a:pt x="1287635" y="931863"/>
                      <a:pt x="1287635" y="931863"/>
                      <a:pt x="15703" y="931863"/>
                    </a:cubicBezTo>
                    <a:cubicBezTo>
                      <a:pt x="7138" y="931863"/>
                      <a:pt x="0" y="925441"/>
                      <a:pt x="0" y="916166"/>
                    </a:cubicBezTo>
                    <a:cubicBezTo>
                      <a:pt x="0" y="916166"/>
                      <a:pt x="0" y="916166"/>
                      <a:pt x="0" y="15698"/>
                    </a:cubicBezTo>
                    <a:cubicBezTo>
                      <a:pt x="0" y="6422"/>
                      <a:pt x="7138" y="0"/>
                      <a:pt x="1570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4" name="Freeform 6">
                <a:extLst>
                  <a:ext uri="{FF2B5EF4-FFF2-40B4-BE49-F238E27FC236}">
                    <a16:creationId xmlns:a16="http://schemas.microsoft.com/office/drawing/2014/main" id="{AB1C2F6D-7BAE-4CF2-9512-165723EFF119}"/>
                  </a:ext>
                </a:extLst>
              </p:cNvPr>
              <p:cNvSpPr>
                <a:spLocks/>
              </p:cNvSpPr>
              <p:nvPr/>
            </p:nvSpPr>
            <p:spPr bwMode="auto">
              <a:xfrm>
                <a:off x="5507037" y="3298825"/>
                <a:ext cx="1176338" cy="533401"/>
              </a:xfrm>
              <a:custGeom>
                <a:avLst/>
                <a:gdLst>
                  <a:gd name="connsiteX0" fmla="*/ 618967 w 1176338"/>
                  <a:gd name="connsiteY0" fmla="*/ 192088 h 533401"/>
                  <a:gd name="connsiteX1" fmla="*/ 858997 w 1176338"/>
                  <a:gd name="connsiteY1" fmla="*/ 192088 h 533401"/>
                  <a:gd name="connsiteX2" fmla="*/ 874713 w 1176338"/>
                  <a:gd name="connsiteY2" fmla="*/ 207797 h 533401"/>
                  <a:gd name="connsiteX3" fmla="*/ 874713 w 1176338"/>
                  <a:gd name="connsiteY3" fmla="*/ 517692 h 533401"/>
                  <a:gd name="connsiteX4" fmla="*/ 858997 w 1176338"/>
                  <a:gd name="connsiteY4" fmla="*/ 533401 h 533401"/>
                  <a:gd name="connsiteX5" fmla="*/ 618967 w 1176338"/>
                  <a:gd name="connsiteY5" fmla="*/ 533401 h 533401"/>
                  <a:gd name="connsiteX6" fmla="*/ 603250 w 1176338"/>
                  <a:gd name="connsiteY6" fmla="*/ 517692 h 533401"/>
                  <a:gd name="connsiteX7" fmla="*/ 603250 w 1176338"/>
                  <a:gd name="connsiteY7" fmla="*/ 207797 h 533401"/>
                  <a:gd name="connsiteX8" fmla="*/ 618967 w 1176338"/>
                  <a:gd name="connsiteY8" fmla="*/ 192088 h 533401"/>
                  <a:gd name="connsiteX9" fmla="*/ 923706 w 1176338"/>
                  <a:gd name="connsiteY9" fmla="*/ 133350 h 533401"/>
                  <a:gd name="connsiteX10" fmla="*/ 1160682 w 1176338"/>
                  <a:gd name="connsiteY10" fmla="*/ 133350 h 533401"/>
                  <a:gd name="connsiteX11" fmla="*/ 1176338 w 1176338"/>
                  <a:gd name="connsiteY11" fmla="*/ 149094 h 533401"/>
                  <a:gd name="connsiteX12" fmla="*/ 1176338 w 1176338"/>
                  <a:gd name="connsiteY12" fmla="*/ 517656 h 533401"/>
                  <a:gd name="connsiteX13" fmla="*/ 1160682 w 1176338"/>
                  <a:gd name="connsiteY13" fmla="*/ 533400 h 533401"/>
                  <a:gd name="connsiteX14" fmla="*/ 923706 w 1176338"/>
                  <a:gd name="connsiteY14" fmla="*/ 533400 h 533401"/>
                  <a:gd name="connsiteX15" fmla="*/ 908050 w 1176338"/>
                  <a:gd name="connsiteY15" fmla="*/ 517656 h 533401"/>
                  <a:gd name="connsiteX16" fmla="*/ 908050 w 1176338"/>
                  <a:gd name="connsiteY16" fmla="*/ 149094 h 533401"/>
                  <a:gd name="connsiteX17" fmla="*/ 923706 w 1176338"/>
                  <a:gd name="connsiteY17" fmla="*/ 133350 h 533401"/>
                  <a:gd name="connsiteX18" fmla="*/ 15707 w 1176338"/>
                  <a:gd name="connsiteY18" fmla="*/ 82550 h 533401"/>
                  <a:gd name="connsiteX19" fmla="*/ 254168 w 1176338"/>
                  <a:gd name="connsiteY19" fmla="*/ 82550 h 533401"/>
                  <a:gd name="connsiteX20" fmla="*/ 269875 w 1176338"/>
                  <a:gd name="connsiteY20" fmla="*/ 98269 h 533401"/>
                  <a:gd name="connsiteX21" fmla="*/ 269875 w 1176338"/>
                  <a:gd name="connsiteY21" fmla="*/ 517681 h 533401"/>
                  <a:gd name="connsiteX22" fmla="*/ 254168 w 1176338"/>
                  <a:gd name="connsiteY22" fmla="*/ 533400 h 533401"/>
                  <a:gd name="connsiteX23" fmla="*/ 15707 w 1176338"/>
                  <a:gd name="connsiteY23" fmla="*/ 533400 h 533401"/>
                  <a:gd name="connsiteX24" fmla="*/ 0 w 1176338"/>
                  <a:gd name="connsiteY24" fmla="*/ 517681 h 533401"/>
                  <a:gd name="connsiteX25" fmla="*/ 0 w 1176338"/>
                  <a:gd name="connsiteY25" fmla="*/ 98269 h 533401"/>
                  <a:gd name="connsiteX26" fmla="*/ 15707 w 1176338"/>
                  <a:gd name="connsiteY26" fmla="*/ 82550 h 533401"/>
                  <a:gd name="connsiteX27" fmla="*/ 317342 w 1176338"/>
                  <a:gd name="connsiteY27" fmla="*/ 0 h 533401"/>
                  <a:gd name="connsiteX28" fmla="*/ 556658 w 1176338"/>
                  <a:gd name="connsiteY28" fmla="*/ 0 h 533401"/>
                  <a:gd name="connsiteX29" fmla="*/ 573088 w 1176338"/>
                  <a:gd name="connsiteY29" fmla="*/ 15730 h 533401"/>
                  <a:gd name="connsiteX30" fmla="*/ 573088 w 1176338"/>
                  <a:gd name="connsiteY30" fmla="*/ 517670 h 533401"/>
                  <a:gd name="connsiteX31" fmla="*/ 556658 w 1176338"/>
                  <a:gd name="connsiteY31" fmla="*/ 533400 h 533401"/>
                  <a:gd name="connsiteX32" fmla="*/ 317342 w 1176338"/>
                  <a:gd name="connsiteY32" fmla="*/ 533400 h 533401"/>
                  <a:gd name="connsiteX33" fmla="*/ 301625 w 1176338"/>
                  <a:gd name="connsiteY33" fmla="*/ 517670 h 533401"/>
                  <a:gd name="connsiteX34" fmla="*/ 301625 w 1176338"/>
                  <a:gd name="connsiteY34" fmla="*/ 15730 h 533401"/>
                  <a:gd name="connsiteX35" fmla="*/ 317342 w 1176338"/>
                  <a:gd name="connsiteY35" fmla="*/ 0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76338" h="533401">
                    <a:moveTo>
                      <a:pt x="618967" y="192088"/>
                    </a:moveTo>
                    <a:cubicBezTo>
                      <a:pt x="618967" y="192088"/>
                      <a:pt x="618967" y="192088"/>
                      <a:pt x="858997" y="192088"/>
                    </a:cubicBezTo>
                    <a:cubicBezTo>
                      <a:pt x="868284" y="192088"/>
                      <a:pt x="874713" y="199229"/>
                      <a:pt x="874713" y="207797"/>
                    </a:cubicBezTo>
                    <a:cubicBezTo>
                      <a:pt x="874713" y="207797"/>
                      <a:pt x="874713" y="207797"/>
                      <a:pt x="874713" y="517692"/>
                    </a:cubicBezTo>
                    <a:cubicBezTo>
                      <a:pt x="874713" y="526975"/>
                      <a:pt x="868284" y="533401"/>
                      <a:pt x="858997" y="533401"/>
                    </a:cubicBezTo>
                    <a:cubicBezTo>
                      <a:pt x="858997" y="533401"/>
                      <a:pt x="858997" y="533401"/>
                      <a:pt x="618967" y="533401"/>
                    </a:cubicBezTo>
                    <a:cubicBezTo>
                      <a:pt x="610394" y="533401"/>
                      <a:pt x="603250" y="526975"/>
                      <a:pt x="603250" y="517692"/>
                    </a:cubicBezTo>
                    <a:cubicBezTo>
                      <a:pt x="603250" y="517692"/>
                      <a:pt x="603250" y="517692"/>
                      <a:pt x="603250" y="207797"/>
                    </a:cubicBezTo>
                    <a:cubicBezTo>
                      <a:pt x="603250" y="199229"/>
                      <a:pt x="610394" y="192088"/>
                      <a:pt x="618967" y="192088"/>
                    </a:cubicBezTo>
                    <a:close/>
                    <a:moveTo>
                      <a:pt x="923706" y="133350"/>
                    </a:moveTo>
                    <a:cubicBezTo>
                      <a:pt x="923706" y="133350"/>
                      <a:pt x="923706" y="133350"/>
                      <a:pt x="1160682" y="133350"/>
                    </a:cubicBezTo>
                    <a:cubicBezTo>
                      <a:pt x="1169222" y="133350"/>
                      <a:pt x="1176338" y="140507"/>
                      <a:pt x="1176338" y="149094"/>
                    </a:cubicBezTo>
                    <a:cubicBezTo>
                      <a:pt x="1176338" y="149094"/>
                      <a:pt x="1176338" y="149094"/>
                      <a:pt x="1176338" y="517656"/>
                    </a:cubicBezTo>
                    <a:cubicBezTo>
                      <a:pt x="1176338" y="526959"/>
                      <a:pt x="1169222" y="533400"/>
                      <a:pt x="1160682" y="533400"/>
                    </a:cubicBezTo>
                    <a:cubicBezTo>
                      <a:pt x="1160682" y="533400"/>
                      <a:pt x="1160682" y="533400"/>
                      <a:pt x="923706" y="533400"/>
                    </a:cubicBezTo>
                    <a:cubicBezTo>
                      <a:pt x="914455" y="533400"/>
                      <a:pt x="908050" y="526959"/>
                      <a:pt x="908050" y="517656"/>
                    </a:cubicBezTo>
                    <a:cubicBezTo>
                      <a:pt x="908050" y="517656"/>
                      <a:pt x="908050" y="517656"/>
                      <a:pt x="908050" y="149094"/>
                    </a:cubicBezTo>
                    <a:cubicBezTo>
                      <a:pt x="908050" y="140507"/>
                      <a:pt x="914455" y="133350"/>
                      <a:pt x="923706" y="133350"/>
                    </a:cubicBezTo>
                    <a:close/>
                    <a:moveTo>
                      <a:pt x="15707" y="82550"/>
                    </a:moveTo>
                    <a:cubicBezTo>
                      <a:pt x="15707" y="82550"/>
                      <a:pt x="15707" y="82550"/>
                      <a:pt x="254168" y="82550"/>
                    </a:cubicBezTo>
                    <a:cubicBezTo>
                      <a:pt x="262736" y="82550"/>
                      <a:pt x="269875" y="89695"/>
                      <a:pt x="269875" y="98269"/>
                    </a:cubicBezTo>
                    <a:cubicBezTo>
                      <a:pt x="269875" y="98269"/>
                      <a:pt x="269875" y="98269"/>
                      <a:pt x="269875" y="517681"/>
                    </a:cubicBezTo>
                    <a:cubicBezTo>
                      <a:pt x="269875" y="526970"/>
                      <a:pt x="262736" y="533400"/>
                      <a:pt x="254168" y="533400"/>
                    </a:cubicBezTo>
                    <a:cubicBezTo>
                      <a:pt x="254168" y="533400"/>
                      <a:pt x="254168" y="533400"/>
                      <a:pt x="15707" y="533400"/>
                    </a:cubicBezTo>
                    <a:cubicBezTo>
                      <a:pt x="7140" y="533400"/>
                      <a:pt x="0" y="526970"/>
                      <a:pt x="0" y="517681"/>
                    </a:cubicBezTo>
                    <a:cubicBezTo>
                      <a:pt x="0" y="517681"/>
                      <a:pt x="0" y="517681"/>
                      <a:pt x="0" y="98269"/>
                    </a:cubicBezTo>
                    <a:cubicBezTo>
                      <a:pt x="0" y="89695"/>
                      <a:pt x="7140" y="82550"/>
                      <a:pt x="15707" y="82550"/>
                    </a:cubicBezTo>
                    <a:close/>
                    <a:moveTo>
                      <a:pt x="317342" y="0"/>
                    </a:moveTo>
                    <a:cubicBezTo>
                      <a:pt x="317342" y="0"/>
                      <a:pt x="317342" y="0"/>
                      <a:pt x="556658" y="0"/>
                    </a:cubicBezTo>
                    <a:cubicBezTo>
                      <a:pt x="565230" y="0"/>
                      <a:pt x="573088" y="6435"/>
                      <a:pt x="573088" y="15730"/>
                    </a:cubicBezTo>
                    <a:cubicBezTo>
                      <a:pt x="573088" y="15730"/>
                      <a:pt x="573088" y="15730"/>
                      <a:pt x="573088" y="517670"/>
                    </a:cubicBezTo>
                    <a:cubicBezTo>
                      <a:pt x="573088" y="526965"/>
                      <a:pt x="565230" y="533400"/>
                      <a:pt x="556658" y="533400"/>
                    </a:cubicBezTo>
                    <a:cubicBezTo>
                      <a:pt x="556658" y="533400"/>
                      <a:pt x="556658" y="533400"/>
                      <a:pt x="317342" y="533400"/>
                    </a:cubicBezTo>
                    <a:cubicBezTo>
                      <a:pt x="308055" y="533400"/>
                      <a:pt x="301625" y="526965"/>
                      <a:pt x="301625" y="517670"/>
                    </a:cubicBezTo>
                    <a:cubicBezTo>
                      <a:pt x="301625" y="517670"/>
                      <a:pt x="301625" y="517670"/>
                      <a:pt x="301625" y="15730"/>
                    </a:cubicBezTo>
                    <a:cubicBezTo>
                      <a:pt x="301625" y="6435"/>
                      <a:pt x="308055" y="0"/>
                      <a:pt x="3173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5" name="Group 24">
            <a:extLst>
              <a:ext uri="{FF2B5EF4-FFF2-40B4-BE49-F238E27FC236}">
                <a16:creationId xmlns:a16="http://schemas.microsoft.com/office/drawing/2014/main" id="{3753DF8C-2BD3-4BF9-8BB9-9CE85056A9B7}"/>
              </a:ext>
            </a:extLst>
          </p:cNvPr>
          <p:cNvGrpSpPr>
            <a:grpSpLocks noChangeAspect="1"/>
          </p:cNvGrpSpPr>
          <p:nvPr/>
        </p:nvGrpSpPr>
        <p:grpSpPr>
          <a:xfrm>
            <a:off x="2312367" y="2275610"/>
            <a:ext cx="685800" cy="685800"/>
            <a:chOff x="5273675" y="2600325"/>
            <a:chExt cx="1644650" cy="1644650"/>
          </a:xfrm>
        </p:grpSpPr>
        <p:sp>
          <p:nvSpPr>
            <p:cNvPr id="26" name="AutoShape 3">
              <a:extLst>
                <a:ext uri="{FF2B5EF4-FFF2-40B4-BE49-F238E27FC236}">
                  <a16:creationId xmlns:a16="http://schemas.microsoft.com/office/drawing/2014/main" id="{DCD604C6-41FB-4573-A83E-ECC2CB3FE05A}"/>
                </a:ext>
              </a:extLst>
            </p:cNvPr>
            <p:cNvSpPr>
              <a:spLocks noChangeAspect="1" noChangeArrowheads="1" noTextEdit="1"/>
            </p:cNvSpPr>
            <p:nvPr/>
          </p:nvSpPr>
          <p:spPr bwMode="auto">
            <a:xfrm>
              <a:off x="5273675" y="260032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7" name="Group 26">
              <a:extLst>
                <a:ext uri="{FF2B5EF4-FFF2-40B4-BE49-F238E27FC236}">
                  <a16:creationId xmlns:a16="http://schemas.microsoft.com/office/drawing/2014/main" id="{3561BF9A-E11A-499A-BC13-F4452B7FE98F}"/>
                </a:ext>
              </a:extLst>
            </p:cNvPr>
            <p:cNvGrpSpPr/>
            <p:nvPr/>
          </p:nvGrpSpPr>
          <p:grpSpPr>
            <a:xfrm>
              <a:off x="5443538" y="2770188"/>
              <a:ext cx="1303338" cy="1303338"/>
              <a:chOff x="5443538" y="2770188"/>
              <a:chExt cx="1303338" cy="1303338"/>
            </a:xfrm>
          </p:grpSpPr>
          <p:sp>
            <p:nvSpPr>
              <p:cNvPr id="28" name="Freeform 26">
                <a:extLst>
                  <a:ext uri="{FF2B5EF4-FFF2-40B4-BE49-F238E27FC236}">
                    <a16:creationId xmlns:a16="http://schemas.microsoft.com/office/drawing/2014/main" id="{B45026AC-B292-452B-916E-B1F564B94F2A}"/>
                  </a:ext>
                </a:extLst>
              </p:cNvPr>
              <p:cNvSpPr>
                <a:spLocks/>
              </p:cNvSpPr>
              <p:nvPr/>
            </p:nvSpPr>
            <p:spPr bwMode="auto">
              <a:xfrm>
                <a:off x="5707063" y="3082925"/>
                <a:ext cx="776288" cy="674688"/>
              </a:xfrm>
              <a:custGeom>
                <a:avLst/>
                <a:gdLst>
                  <a:gd name="connsiteX0" fmla="*/ 28593 w 776288"/>
                  <a:gd name="connsiteY0" fmla="*/ 381000 h 674688"/>
                  <a:gd name="connsiteX1" fmla="*/ 448189 w 776288"/>
                  <a:gd name="connsiteY1" fmla="*/ 381000 h 674688"/>
                  <a:gd name="connsiteX2" fmla="*/ 489648 w 776288"/>
                  <a:gd name="connsiteY2" fmla="*/ 405949 h 674688"/>
                  <a:gd name="connsiteX3" fmla="*/ 518955 w 776288"/>
                  <a:gd name="connsiteY3" fmla="*/ 522854 h 674688"/>
                  <a:gd name="connsiteX4" fmla="*/ 528963 w 776288"/>
                  <a:gd name="connsiteY4" fmla="*/ 542814 h 674688"/>
                  <a:gd name="connsiteX5" fmla="*/ 533966 w 776288"/>
                  <a:gd name="connsiteY5" fmla="*/ 543527 h 674688"/>
                  <a:gd name="connsiteX6" fmla="*/ 548977 w 776288"/>
                  <a:gd name="connsiteY6" fmla="*/ 532834 h 674688"/>
                  <a:gd name="connsiteX7" fmla="*/ 511092 w 776288"/>
                  <a:gd name="connsiteY7" fmla="*/ 383139 h 674688"/>
                  <a:gd name="connsiteX8" fmla="*/ 508948 w 776288"/>
                  <a:gd name="connsiteY8" fmla="*/ 381000 h 674688"/>
                  <a:gd name="connsiteX9" fmla="*/ 743407 w 776288"/>
                  <a:gd name="connsiteY9" fmla="*/ 381000 h 674688"/>
                  <a:gd name="connsiteX10" fmla="*/ 776288 w 776288"/>
                  <a:gd name="connsiteY10" fmla="*/ 414503 h 674688"/>
                  <a:gd name="connsiteX11" fmla="*/ 732685 w 776288"/>
                  <a:gd name="connsiteY11" fmla="*/ 503608 h 674688"/>
                  <a:gd name="connsiteX12" fmla="*/ 669066 w 776288"/>
                  <a:gd name="connsiteY12" fmla="*/ 547091 h 674688"/>
                  <a:gd name="connsiteX13" fmla="*/ 674785 w 776288"/>
                  <a:gd name="connsiteY13" fmla="*/ 499331 h 674688"/>
                  <a:gd name="connsiteX14" fmla="*/ 659059 w 776288"/>
                  <a:gd name="connsiteY14" fmla="*/ 483648 h 674688"/>
                  <a:gd name="connsiteX15" fmla="*/ 643333 w 776288"/>
                  <a:gd name="connsiteY15" fmla="*/ 499331 h 674688"/>
                  <a:gd name="connsiteX16" fmla="*/ 596155 w 776288"/>
                  <a:gd name="connsiteY16" fmla="*/ 622651 h 674688"/>
                  <a:gd name="connsiteX17" fmla="*/ 574711 w 776288"/>
                  <a:gd name="connsiteY17" fmla="*/ 641898 h 674688"/>
                  <a:gd name="connsiteX18" fmla="*/ 471777 w 776288"/>
                  <a:gd name="connsiteY18" fmla="*/ 674688 h 674688"/>
                  <a:gd name="connsiteX19" fmla="*/ 383855 w 776288"/>
                  <a:gd name="connsiteY19" fmla="*/ 651165 h 674688"/>
                  <a:gd name="connsiteX20" fmla="*/ 375992 w 776288"/>
                  <a:gd name="connsiteY20" fmla="*/ 646888 h 674688"/>
                  <a:gd name="connsiteX21" fmla="*/ 318092 w 776288"/>
                  <a:gd name="connsiteY21" fmla="*/ 573466 h 674688"/>
                  <a:gd name="connsiteX22" fmla="*/ 390289 w 776288"/>
                  <a:gd name="connsiteY22" fmla="*/ 521429 h 674688"/>
                  <a:gd name="connsiteX23" fmla="*/ 386000 w 776288"/>
                  <a:gd name="connsiteY23" fmla="*/ 500044 h 674688"/>
                  <a:gd name="connsiteX24" fmla="*/ 363841 w 776288"/>
                  <a:gd name="connsiteY24" fmla="*/ 504321 h 674688"/>
                  <a:gd name="connsiteX25" fmla="*/ 306655 w 776288"/>
                  <a:gd name="connsiteY25" fmla="*/ 543527 h 674688"/>
                  <a:gd name="connsiteX26" fmla="*/ 238033 w 776288"/>
                  <a:gd name="connsiteY26" fmla="*/ 531408 h 674688"/>
                  <a:gd name="connsiteX27" fmla="*/ 215874 w 776288"/>
                  <a:gd name="connsiteY27" fmla="*/ 535685 h 674688"/>
                  <a:gd name="connsiteX28" fmla="*/ 220878 w 776288"/>
                  <a:gd name="connsiteY28" fmla="*/ 557070 h 674688"/>
                  <a:gd name="connsiteX29" fmla="*/ 285926 w 776288"/>
                  <a:gd name="connsiteY29" fmla="*/ 577030 h 674688"/>
                  <a:gd name="connsiteX30" fmla="*/ 335963 w 776288"/>
                  <a:gd name="connsiteY30" fmla="*/ 654016 h 674688"/>
                  <a:gd name="connsiteX31" fmla="*/ 265911 w 776288"/>
                  <a:gd name="connsiteY31" fmla="*/ 670411 h 674688"/>
                  <a:gd name="connsiteX32" fmla="*/ 168696 w 776288"/>
                  <a:gd name="connsiteY32" fmla="*/ 636195 h 674688"/>
                  <a:gd name="connsiteX33" fmla="*/ 125093 w 776288"/>
                  <a:gd name="connsiteY33" fmla="*/ 572753 h 674688"/>
                  <a:gd name="connsiteX34" fmla="*/ 122233 w 776288"/>
                  <a:gd name="connsiteY34" fmla="*/ 562773 h 674688"/>
                  <a:gd name="connsiteX35" fmla="*/ 117945 w 776288"/>
                  <a:gd name="connsiteY35" fmla="*/ 529983 h 674688"/>
                  <a:gd name="connsiteX36" fmla="*/ 137245 w 776288"/>
                  <a:gd name="connsiteY36" fmla="*/ 457986 h 674688"/>
                  <a:gd name="connsiteX37" fmla="*/ 130811 w 776288"/>
                  <a:gd name="connsiteY37" fmla="*/ 436601 h 674688"/>
                  <a:gd name="connsiteX38" fmla="*/ 109367 w 776288"/>
                  <a:gd name="connsiteY38" fmla="*/ 442304 h 674688"/>
                  <a:gd name="connsiteX39" fmla="*/ 86493 w 776288"/>
                  <a:gd name="connsiteY39" fmla="*/ 529983 h 674688"/>
                  <a:gd name="connsiteX40" fmla="*/ 87208 w 776288"/>
                  <a:gd name="connsiteY40" fmla="*/ 542101 h 674688"/>
                  <a:gd name="connsiteX41" fmla="*/ 0 w 776288"/>
                  <a:gd name="connsiteY41" fmla="*/ 447294 h 674688"/>
                  <a:gd name="connsiteX42" fmla="*/ 28593 w 776288"/>
                  <a:gd name="connsiteY42" fmla="*/ 381000 h 674688"/>
                  <a:gd name="connsiteX43" fmla="*/ 471777 w 776288"/>
                  <a:gd name="connsiteY43" fmla="*/ 0 h 674688"/>
                  <a:gd name="connsiteX44" fmla="*/ 572566 w 776288"/>
                  <a:gd name="connsiteY44" fmla="*/ 31365 h 674688"/>
                  <a:gd name="connsiteX45" fmla="*/ 643333 w 776288"/>
                  <a:gd name="connsiteY45" fmla="*/ 174645 h 674688"/>
                  <a:gd name="connsiteX46" fmla="*/ 659059 w 776288"/>
                  <a:gd name="connsiteY46" fmla="*/ 190327 h 674688"/>
                  <a:gd name="connsiteX47" fmla="*/ 674785 w 776288"/>
                  <a:gd name="connsiteY47" fmla="*/ 174645 h 674688"/>
                  <a:gd name="connsiteX48" fmla="*/ 669066 w 776288"/>
                  <a:gd name="connsiteY48" fmla="*/ 126885 h 674688"/>
                  <a:gd name="connsiteX49" fmla="*/ 776288 w 776288"/>
                  <a:gd name="connsiteY49" fmla="*/ 258046 h 674688"/>
                  <a:gd name="connsiteX50" fmla="*/ 741262 w 776288"/>
                  <a:gd name="connsiteY50" fmla="*/ 293688 h 674688"/>
                  <a:gd name="connsiteX51" fmla="*/ 306655 w 776288"/>
                  <a:gd name="connsiteY51" fmla="*/ 293688 h 674688"/>
                  <a:gd name="connsiteX52" fmla="*/ 268770 w 776288"/>
                  <a:gd name="connsiteY52" fmla="*/ 269452 h 674688"/>
                  <a:gd name="connsiteX53" fmla="*/ 239463 w 776288"/>
                  <a:gd name="connsiteY53" fmla="*/ 152547 h 674688"/>
                  <a:gd name="connsiteX54" fmla="*/ 229456 w 776288"/>
                  <a:gd name="connsiteY54" fmla="*/ 132587 h 674688"/>
                  <a:gd name="connsiteX55" fmla="*/ 209441 w 776288"/>
                  <a:gd name="connsiteY55" fmla="*/ 142567 h 674688"/>
                  <a:gd name="connsiteX56" fmla="*/ 246611 w 776288"/>
                  <a:gd name="connsiteY56" fmla="*/ 292262 h 674688"/>
                  <a:gd name="connsiteX57" fmla="*/ 248041 w 776288"/>
                  <a:gd name="connsiteY57" fmla="*/ 293688 h 674688"/>
                  <a:gd name="connsiteX58" fmla="*/ 28593 w 776288"/>
                  <a:gd name="connsiteY58" fmla="*/ 293688 h 674688"/>
                  <a:gd name="connsiteX59" fmla="*/ 0 w 776288"/>
                  <a:gd name="connsiteY59" fmla="*/ 227394 h 674688"/>
                  <a:gd name="connsiteX60" fmla="*/ 89352 w 776288"/>
                  <a:gd name="connsiteY60" fmla="*/ 131875 h 674688"/>
                  <a:gd name="connsiteX61" fmla="*/ 90067 w 776288"/>
                  <a:gd name="connsiteY61" fmla="*/ 131875 h 674688"/>
                  <a:gd name="connsiteX62" fmla="*/ 89352 w 776288"/>
                  <a:gd name="connsiteY62" fmla="*/ 142567 h 674688"/>
                  <a:gd name="connsiteX63" fmla="*/ 111511 w 776288"/>
                  <a:gd name="connsiteY63" fmla="*/ 229533 h 674688"/>
                  <a:gd name="connsiteX64" fmla="*/ 125808 w 776288"/>
                  <a:gd name="connsiteY64" fmla="*/ 237374 h 674688"/>
                  <a:gd name="connsiteX65" fmla="*/ 132956 w 776288"/>
                  <a:gd name="connsiteY65" fmla="*/ 235949 h 674688"/>
                  <a:gd name="connsiteX66" fmla="*/ 139389 w 776288"/>
                  <a:gd name="connsiteY66" fmla="*/ 214563 h 674688"/>
                  <a:gd name="connsiteX67" fmla="*/ 120804 w 776288"/>
                  <a:gd name="connsiteY67" fmla="*/ 142567 h 674688"/>
                  <a:gd name="connsiteX68" fmla="*/ 136530 w 776288"/>
                  <a:gd name="connsiteY68" fmla="*/ 76273 h 674688"/>
                  <a:gd name="connsiteX69" fmla="*/ 168696 w 776288"/>
                  <a:gd name="connsiteY69" fmla="*/ 38493 h 674688"/>
                  <a:gd name="connsiteX70" fmla="*/ 265911 w 776288"/>
                  <a:gd name="connsiteY70" fmla="*/ 4277 h 674688"/>
                  <a:gd name="connsiteX71" fmla="*/ 340967 w 776288"/>
                  <a:gd name="connsiteY71" fmla="*/ 23524 h 674688"/>
                  <a:gd name="connsiteX72" fmla="*/ 350259 w 776288"/>
                  <a:gd name="connsiteY72" fmla="*/ 27801 h 674688"/>
                  <a:gd name="connsiteX73" fmla="*/ 403870 w 776288"/>
                  <a:gd name="connsiteY73" fmla="*/ 129023 h 674688"/>
                  <a:gd name="connsiteX74" fmla="*/ 365985 w 776288"/>
                  <a:gd name="connsiteY74" fmla="*/ 127598 h 674688"/>
                  <a:gd name="connsiteX75" fmla="*/ 352404 w 776288"/>
                  <a:gd name="connsiteY75" fmla="*/ 145418 h 674688"/>
                  <a:gd name="connsiteX76" fmla="*/ 370274 w 776288"/>
                  <a:gd name="connsiteY76" fmla="*/ 158962 h 674688"/>
                  <a:gd name="connsiteX77" fmla="*/ 472492 w 776288"/>
                  <a:gd name="connsiteY77" fmla="*/ 237374 h 674688"/>
                  <a:gd name="connsiteX78" fmla="*/ 488218 w 776288"/>
                  <a:gd name="connsiteY78" fmla="*/ 250918 h 674688"/>
                  <a:gd name="connsiteX79" fmla="*/ 490363 w 776288"/>
                  <a:gd name="connsiteY79" fmla="*/ 250918 h 674688"/>
                  <a:gd name="connsiteX80" fmla="*/ 503944 w 776288"/>
                  <a:gd name="connsiteY80" fmla="*/ 233097 h 674688"/>
                  <a:gd name="connsiteX81" fmla="*/ 436037 w 776288"/>
                  <a:gd name="connsiteY81" fmla="*/ 139003 h 674688"/>
                  <a:gd name="connsiteX82" fmla="*/ 388144 w 776288"/>
                  <a:gd name="connsiteY82" fmla="*/ 20672 h 674688"/>
                  <a:gd name="connsiteX83" fmla="*/ 471777 w 776288"/>
                  <a:gd name="connsiteY83" fmla="*/ 0 h 67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76288" h="674688">
                    <a:moveTo>
                      <a:pt x="28593" y="381000"/>
                    </a:moveTo>
                    <a:cubicBezTo>
                      <a:pt x="28593" y="381000"/>
                      <a:pt x="28593" y="381000"/>
                      <a:pt x="448189" y="381000"/>
                    </a:cubicBezTo>
                    <a:cubicBezTo>
                      <a:pt x="463200" y="385990"/>
                      <a:pt x="477496" y="394544"/>
                      <a:pt x="489648" y="405949"/>
                    </a:cubicBezTo>
                    <a:cubicBezTo>
                      <a:pt x="521100" y="435888"/>
                      <a:pt x="532537" y="481510"/>
                      <a:pt x="518955" y="522854"/>
                    </a:cubicBezTo>
                    <a:cubicBezTo>
                      <a:pt x="516096" y="531408"/>
                      <a:pt x="521100" y="539962"/>
                      <a:pt x="528963" y="542814"/>
                    </a:cubicBezTo>
                    <a:cubicBezTo>
                      <a:pt x="530392" y="543527"/>
                      <a:pt x="532537" y="543527"/>
                      <a:pt x="533966" y="543527"/>
                    </a:cubicBezTo>
                    <a:cubicBezTo>
                      <a:pt x="540400" y="543527"/>
                      <a:pt x="546833" y="539249"/>
                      <a:pt x="548977" y="532834"/>
                    </a:cubicBezTo>
                    <a:cubicBezTo>
                      <a:pt x="566848" y="480084"/>
                      <a:pt x="551837" y="421632"/>
                      <a:pt x="511092" y="383139"/>
                    </a:cubicBezTo>
                    <a:cubicBezTo>
                      <a:pt x="510377" y="382426"/>
                      <a:pt x="509663" y="381713"/>
                      <a:pt x="508948" y="381000"/>
                    </a:cubicBezTo>
                    <a:cubicBezTo>
                      <a:pt x="508948" y="381000"/>
                      <a:pt x="508948" y="381000"/>
                      <a:pt x="743407" y="381000"/>
                    </a:cubicBezTo>
                    <a:cubicBezTo>
                      <a:pt x="764136" y="383139"/>
                      <a:pt x="776288" y="395257"/>
                      <a:pt x="776288" y="414503"/>
                    </a:cubicBezTo>
                    <a:cubicBezTo>
                      <a:pt x="776288" y="441591"/>
                      <a:pt x="760562" y="474382"/>
                      <a:pt x="732685" y="503608"/>
                    </a:cubicBezTo>
                    <a:cubicBezTo>
                      <a:pt x="712670" y="524280"/>
                      <a:pt x="690511" y="539249"/>
                      <a:pt x="669066" y="547091"/>
                    </a:cubicBezTo>
                    <a:cubicBezTo>
                      <a:pt x="672640" y="532121"/>
                      <a:pt x="674785" y="515726"/>
                      <a:pt x="674785" y="499331"/>
                    </a:cubicBezTo>
                    <a:cubicBezTo>
                      <a:pt x="674785" y="490777"/>
                      <a:pt x="667636" y="483648"/>
                      <a:pt x="659059" y="483648"/>
                    </a:cubicBezTo>
                    <a:cubicBezTo>
                      <a:pt x="649766" y="483648"/>
                      <a:pt x="643333" y="490777"/>
                      <a:pt x="643333" y="499331"/>
                    </a:cubicBezTo>
                    <a:cubicBezTo>
                      <a:pt x="643333" y="547091"/>
                      <a:pt x="625462" y="590574"/>
                      <a:pt x="596155" y="622651"/>
                    </a:cubicBezTo>
                    <a:cubicBezTo>
                      <a:pt x="589722" y="629780"/>
                      <a:pt x="582574" y="636195"/>
                      <a:pt x="574711" y="641898"/>
                    </a:cubicBezTo>
                    <a:cubicBezTo>
                      <a:pt x="544688" y="663283"/>
                      <a:pt x="508948" y="674688"/>
                      <a:pt x="471777" y="674688"/>
                    </a:cubicBezTo>
                    <a:cubicBezTo>
                      <a:pt x="440326" y="674688"/>
                      <a:pt x="410303" y="666134"/>
                      <a:pt x="383855" y="651165"/>
                    </a:cubicBezTo>
                    <a:cubicBezTo>
                      <a:pt x="383855" y="651165"/>
                      <a:pt x="383855" y="651165"/>
                      <a:pt x="375992" y="646888"/>
                    </a:cubicBezTo>
                    <a:cubicBezTo>
                      <a:pt x="350974" y="629067"/>
                      <a:pt x="330959" y="603405"/>
                      <a:pt x="318092" y="573466"/>
                    </a:cubicBezTo>
                    <a:cubicBezTo>
                      <a:pt x="348115" y="565624"/>
                      <a:pt x="373848" y="547804"/>
                      <a:pt x="390289" y="521429"/>
                    </a:cubicBezTo>
                    <a:cubicBezTo>
                      <a:pt x="395292" y="514300"/>
                      <a:pt x="393148" y="504321"/>
                      <a:pt x="386000" y="500044"/>
                    </a:cubicBezTo>
                    <a:cubicBezTo>
                      <a:pt x="378852" y="495054"/>
                      <a:pt x="368844" y="497192"/>
                      <a:pt x="363841" y="504321"/>
                    </a:cubicBezTo>
                    <a:cubicBezTo>
                      <a:pt x="350974" y="524993"/>
                      <a:pt x="330244" y="538537"/>
                      <a:pt x="306655" y="543527"/>
                    </a:cubicBezTo>
                    <a:cubicBezTo>
                      <a:pt x="282352" y="549229"/>
                      <a:pt x="258048" y="544239"/>
                      <a:pt x="238033" y="531408"/>
                    </a:cubicBezTo>
                    <a:cubicBezTo>
                      <a:pt x="230170" y="526418"/>
                      <a:pt x="220878" y="528557"/>
                      <a:pt x="215874" y="535685"/>
                    </a:cubicBezTo>
                    <a:cubicBezTo>
                      <a:pt x="210870" y="542814"/>
                      <a:pt x="213015" y="552793"/>
                      <a:pt x="220878" y="557070"/>
                    </a:cubicBezTo>
                    <a:cubicBezTo>
                      <a:pt x="240178" y="569901"/>
                      <a:pt x="263052" y="577030"/>
                      <a:pt x="285926" y="577030"/>
                    </a:cubicBezTo>
                    <a:cubicBezTo>
                      <a:pt x="297363" y="606969"/>
                      <a:pt x="314518" y="632631"/>
                      <a:pt x="335963" y="654016"/>
                    </a:cubicBezTo>
                    <a:cubicBezTo>
                      <a:pt x="314518" y="664708"/>
                      <a:pt x="290930" y="670411"/>
                      <a:pt x="265911" y="670411"/>
                    </a:cubicBezTo>
                    <a:cubicBezTo>
                      <a:pt x="230170" y="670411"/>
                      <a:pt x="195859" y="658293"/>
                      <a:pt x="168696" y="636195"/>
                    </a:cubicBezTo>
                    <a:cubicBezTo>
                      <a:pt x="147967" y="619087"/>
                      <a:pt x="132956" y="596989"/>
                      <a:pt x="125093" y="572753"/>
                    </a:cubicBezTo>
                    <a:cubicBezTo>
                      <a:pt x="125093" y="572753"/>
                      <a:pt x="125093" y="572753"/>
                      <a:pt x="122233" y="562773"/>
                    </a:cubicBezTo>
                    <a:cubicBezTo>
                      <a:pt x="119374" y="552081"/>
                      <a:pt x="117945" y="541388"/>
                      <a:pt x="117945" y="529983"/>
                    </a:cubicBezTo>
                    <a:cubicBezTo>
                      <a:pt x="117945" y="504321"/>
                      <a:pt x="124378" y="480084"/>
                      <a:pt x="137245" y="457986"/>
                    </a:cubicBezTo>
                    <a:cubicBezTo>
                      <a:pt x="141533" y="450858"/>
                      <a:pt x="138674" y="440878"/>
                      <a:pt x="130811" y="436601"/>
                    </a:cubicBezTo>
                    <a:cubicBezTo>
                      <a:pt x="123663" y="432324"/>
                      <a:pt x="113656" y="435176"/>
                      <a:pt x="109367" y="442304"/>
                    </a:cubicBezTo>
                    <a:cubicBezTo>
                      <a:pt x="94356" y="469392"/>
                      <a:pt x="86493" y="499331"/>
                      <a:pt x="86493" y="529983"/>
                    </a:cubicBezTo>
                    <a:cubicBezTo>
                      <a:pt x="86493" y="534260"/>
                      <a:pt x="87208" y="537824"/>
                      <a:pt x="87208" y="542101"/>
                    </a:cubicBezTo>
                    <a:cubicBezTo>
                      <a:pt x="37171" y="534972"/>
                      <a:pt x="0" y="494341"/>
                      <a:pt x="0" y="447294"/>
                    </a:cubicBezTo>
                    <a:cubicBezTo>
                      <a:pt x="0" y="423057"/>
                      <a:pt x="10722" y="398821"/>
                      <a:pt x="28593" y="381000"/>
                    </a:cubicBezTo>
                    <a:close/>
                    <a:moveTo>
                      <a:pt x="471777" y="0"/>
                    </a:moveTo>
                    <a:cubicBezTo>
                      <a:pt x="508233" y="0"/>
                      <a:pt x="543259" y="10693"/>
                      <a:pt x="572566" y="31365"/>
                    </a:cubicBezTo>
                    <a:cubicBezTo>
                      <a:pt x="615455" y="64155"/>
                      <a:pt x="643333" y="116192"/>
                      <a:pt x="643333" y="174645"/>
                    </a:cubicBezTo>
                    <a:cubicBezTo>
                      <a:pt x="643333" y="183199"/>
                      <a:pt x="649766" y="190327"/>
                      <a:pt x="659059" y="190327"/>
                    </a:cubicBezTo>
                    <a:cubicBezTo>
                      <a:pt x="667636" y="190327"/>
                      <a:pt x="674785" y="183199"/>
                      <a:pt x="674785" y="174645"/>
                    </a:cubicBezTo>
                    <a:cubicBezTo>
                      <a:pt x="674785" y="158249"/>
                      <a:pt x="672640" y="142567"/>
                      <a:pt x="669066" y="126885"/>
                    </a:cubicBezTo>
                    <a:cubicBezTo>
                      <a:pt x="724107" y="146844"/>
                      <a:pt x="776288" y="208861"/>
                      <a:pt x="776288" y="258046"/>
                    </a:cubicBezTo>
                    <a:cubicBezTo>
                      <a:pt x="776288" y="276580"/>
                      <a:pt x="758418" y="290837"/>
                      <a:pt x="741262" y="293688"/>
                    </a:cubicBezTo>
                    <a:cubicBezTo>
                      <a:pt x="741262" y="293688"/>
                      <a:pt x="741262" y="293688"/>
                      <a:pt x="306655" y="293688"/>
                    </a:cubicBezTo>
                    <a:cubicBezTo>
                      <a:pt x="293074" y="288698"/>
                      <a:pt x="279493" y="280144"/>
                      <a:pt x="268770" y="269452"/>
                    </a:cubicBezTo>
                    <a:cubicBezTo>
                      <a:pt x="236604" y="240226"/>
                      <a:pt x="225167" y="193891"/>
                      <a:pt x="239463" y="152547"/>
                    </a:cubicBezTo>
                    <a:cubicBezTo>
                      <a:pt x="241607" y="144706"/>
                      <a:pt x="237318" y="135439"/>
                      <a:pt x="229456" y="132587"/>
                    </a:cubicBezTo>
                    <a:cubicBezTo>
                      <a:pt x="220878" y="130449"/>
                      <a:pt x="212300" y="134726"/>
                      <a:pt x="209441" y="142567"/>
                    </a:cubicBezTo>
                    <a:cubicBezTo>
                      <a:pt x="191570" y="195317"/>
                      <a:pt x="206581" y="254482"/>
                      <a:pt x="246611" y="292262"/>
                    </a:cubicBezTo>
                    <a:cubicBezTo>
                      <a:pt x="247326" y="292975"/>
                      <a:pt x="248041" y="292975"/>
                      <a:pt x="248041" y="293688"/>
                    </a:cubicBezTo>
                    <a:lnTo>
                      <a:pt x="28593" y="293688"/>
                    </a:lnTo>
                    <a:cubicBezTo>
                      <a:pt x="10722" y="275867"/>
                      <a:pt x="0" y="251631"/>
                      <a:pt x="0" y="227394"/>
                    </a:cubicBezTo>
                    <a:cubicBezTo>
                      <a:pt x="0" y="179635"/>
                      <a:pt x="38600" y="138290"/>
                      <a:pt x="89352" y="131875"/>
                    </a:cubicBezTo>
                    <a:cubicBezTo>
                      <a:pt x="89352" y="131875"/>
                      <a:pt x="89352" y="131875"/>
                      <a:pt x="90067" y="131875"/>
                    </a:cubicBezTo>
                    <a:cubicBezTo>
                      <a:pt x="89352" y="135439"/>
                      <a:pt x="89352" y="139003"/>
                      <a:pt x="89352" y="142567"/>
                    </a:cubicBezTo>
                    <a:cubicBezTo>
                      <a:pt x="89352" y="173219"/>
                      <a:pt x="97215" y="203158"/>
                      <a:pt x="111511" y="229533"/>
                    </a:cubicBezTo>
                    <a:cubicBezTo>
                      <a:pt x="114370" y="234523"/>
                      <a:pt x="120089" y="237374"/>
                      <a:pt x="125808" y="237374"/>
                    </a:cubicBezTo>
                    <a:cubicBezTo>
                      <a:pt x="127952" y="237374"/>
                      <a:pt x="130811" y="236661"/>
                      <a:pt x="132956" y="235949"/>
                    </a:cubicBezTo>
                    <a:cubicBezTo>
                      <a:pt x="140819" y="231671"/>
                      <a:pt x="143678" y="221692"/>
                      <a:pt x="139389" y="214563"/>
                    </a:cubicBezTo>
                    <a:cubicBezTo>
                      <a:pt x="127237" y="192466"/>
                      <a:pt x="120804" y="167516"/>
                      <a:pt x="120804" y="142567"/>
                    </a:cubicBezTo>
                    <a:cubicBezTo>
                      <a:pt x="120804" y="118331"/>
                      <a:pt x="126522" y="96233"/>
                      <a:pt x="136530" y="76273"/>
                    </a:cubicBezTo>
                    <a:cubicBezTo>
                      <a:pt x="145107" y="62017"/>
                      <a:pt x="155830" y="49186"/>
                      <a:pt x="168696" y="38493"/>
                    </a:cubicBezTo>
                    <a:cubicBezTo>
                      <a:pt x="195859" y="16395"/>
                      <a:pt x="230170" y="4277"/>
                      <a:pt x="265911" y="4277"/>
                    </a:cubicBezTo>
                    <a:cubicBezTo>
                      <a:pt x="293074" y="4277"/>
                      <a:pt x="318092" y="10693"/>
                      <a:pt x="340967" y="23524"/>
                    </a:cubicBezTo>
                    <a:cubicBezTo>
                      <a:pt x="340967" y="23524"/>
                      <a:pt x="340967" y="23524"/>
                      <a:pt x="350259" y="27801"/>
                    </a:cubicBezTo>
                    <a:cubicBezTo>
                      <a:pt x="379566" y="52037"/>
                      <a:pt x="400296" y="87679"/>
                      <a:pt x="403870" y="129023"/>
                    </a:cubicBezTo>
                    <a:cubicBezTo>
                      <a:pt x="391718" y="126172"/>
                      <a:pt x="378852" y="126172"/>
                      <a:pt x="365985" y="127598"/>
                    </a:cubicBezTo>
                    <a:cubicBezTo>
                      <a:pt x="357407" y="129023"/>
                      <a:pt x="351689" y="136864"/>
                      <a:pt x="352404" y="145418"/>
                    </a:cubicBezTo>
                    <a:cubicBezTo>
                      <a:pt x="353833" y="153972"/>
                      <a:pt x="361696" y="159675"/>
                      <a:pt x="370274" y="158962"/>
                    </a:cubicBezTo>
                    <a:cubicBezTo>
                      <a:pt x="420311" y="152547"/>
                      <a:pt x="466059" y="187476"/>
                      <a:pt x="472492" y="237374"/>
                    </a:cubicBezTo>
                    <a:cubicBezTo>
                      <a:pt x="473922" y="245215"/>
                      <a:pt x="480355" y="250918"/>
                      <a:pt x="488218" y="250918"/>
                    </a:cubicBezTo>
                    <a:cubicBezTo>
                      <a:pt x="488933" y="250918"/>
                      <a:pt x="489648" y="250918"/>
                      <a:pt x="490363" y="250918"/>
                    </a:cubicBezTo>
                    <a:cubicBezTo>
                      <a:pt x="498940" y="249492"/>
                      <a:pt x="504659" y="241651"/>
                      <a:pt x="503944" y="233097"/>
                    </a:cubicBezTo>
                    <a:cubicBezTo>
                      <a:pt x="498226" y="191040"/>
                      <a:pt x="471777" y="156824"/>
                      <a:pt x="436037" y="139003"/>
                    </a:cubicBezTo>
                    <a:cubicBezTo>
                      <a:pt x="435322" y="93382"/>
                      <a:pt x="416737" y="52037"/>
                      <a:pt x="388144" y="20672"/>
                    </a:cubicBezTo>
                    <a:cubicBezTo>
                      <a:pt x="413163" y="7128"/>
                      <a:pt x="442470" y="0"/>
                      <a:pt x="471777"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29" name="Freeform 25">
                <a:extLst>
                  <a:ext uri="{FF2B5EF4-FFF2-40B4-BE49-F238E27FC236}">
                    <a16:creationId xmlns:a16="http://schemas.microsoft.com/office/drawing/2014/main" id="{78BA5A87-1A29-44EA-8EC5-3AF3CDA15D5C}"/>
                  </a:ext>
                </a:extLst>
              </p:cNvPr>
              <p:cNvSpPr>
                <a:spLocks/>
              </p:cNvSpPr>
              <p:nvPr/>
            </p:nvSpPr>
            <p:spPr bwMode="auto">
              <a:xfrm>
                <a:off x="5443538" y="2770188"/>
                <a:ext cx="1303338" cy="1303338"/>
              </a:xfrm>
              <a:custGeom>
                <a:avLst/>
                <a:gdLst>
                  <a:gd name="connsiteX0" fmla="*/ 650451 w 1303338"/>
                  <a:gd name="connsiteY0" fmla="*/ 1149350 h 1303338"/>
                  <a:gd name="connsiteX1" fmla="*/ 666750 w 1303338"/>
                  <a:gd name="connsiteY1" fmla="*/ 1165107 h 1303338"/>
                  <a:gd name="connsiteX2" fmla="*/ 666009 w 1303338"/>
                  <a:gd name="connsiteY2" fmla="*/ 1287581 h 1303338"/>
                  <a:gd name="connsiteX3" fmla="*/ 649710 w 1303338"/>
                  <a:gd name="connsiteY3" fmla="*/ 1303338 h 1303338"/>
                  <a:gd name="connsiteX4" fmla="*/ 633412 w 1303338"/>
                  <a:gd name="connsiteY4" fmla="*/ 1287581 h 1303338"/>
                  <a:gd name="connsiteX5" fmla="*/ 634153 w 1303338"/>
                  <a:gd name="connsiteY5" fmla="*/ 1165107 h 1303338"/>
                  <a:gd name="connsiteX6" fmla="*/ 650451 w 1303338"/>
                  <a:gd name="connsiteY6" fmla="*/ 1149350 h 1303338"/>
                  <a:gd name="connsiteX7" fmla="*/ 911429 w 1303338"/>
                  <a:gd name="connsiteY7" fmla="*/ 1082351 h 1303338"/>
                  <a:gd name="connsiteX8" fmla="*/ 921042 w 1303338"/>
                  <a:gd name="connsiteY8" fmla="*/ 1089479 h 1303338"/>
                  <a:gd name="connsiteX9" fmla="*/ 981565 w 1303338"/>
                  <a:gd name="connsiteY9" fmla="*/ 1195679 h 1303338"/>
                  <a:gd name="connsiteX10" fmla="*/ 975869 w 1303338"/>
                  <a:gd name="connsiteY10" fmla="*/ 1217062 h 1303338"/>
                  <a:gd name="connsiteX11" fmla="*/ 968037 w 1303338"/>
                  <a:gd name="connsiteY11" fmla="*/ 1219200 h 1303338"/>
                  <a:gd name="connsiteX12" fmla="*/ 954508 w 1303338"/>
                  <a:gd name="connsiteY12" fmla="*/ 1211360 h 1303338"/>
                  <a:gd name="connsiteX13" fmla="*/ 893272 w 1303338"/>
                  <a:gd name="connsiteY13" fmla="*/ 1105159 h 1303338"/>
                  <a:gd name="connsiteX14" fmla="*/ 899680 w 1303338"/>
                  <a:gd name="connsiteY14" fmla="*/ 1083777 h 1303338"/>
                  <a:gd name="connsiteX15" fmla="*/ 911429 w 1303338"/>
                  <a:gd name="connsiteY15" fmla="*/ 1082351 h 1303338"/>
                  <a:gd name="connsiteX16" fmla="*/ 389179 w 1303338"/>
                  <a:gd name="connsiteY16" fmla="*/ 1080778 h 1303338"/>
                  <a:gd name="connsiteX17" fmla="*/ 401194 w 1303338"/>
                  <a:gd name="connsiteY17" fmla="*/ 1082211 h 1303338"/>
                  <a:gd name="connsiteX18" fmla="*/ 406890 w 1303338"/>
                  <a:gd name="connsiteY18" fmla="*/ 1103703 h 1303338"/>
                  <a:gd name="connsiteX19" fmla="*/ 345655 w 1303338"/>
                  <a:gd name="connsiteY19" fmla="*/ 1209732 h 1303338"/>
                  <a:gd name="connsiteX20" fmla="*/ 332126 w 1303338"/>
                  <a:gd name="connsiteY20" fmla="*/ 1217612 h 1303338"/>
                  <a:gd name="connsiteX21" fmla="*/ 324293 w 1303338"/>
                  <a:gd name="connsiteY21" fmla="*/ 1215463 h 1303338"/>
                  <a:gd name="connsiteX22" fmla="*/ 318597 w 1303338"/>
                  <a:gd name="connsiteY22" fmla="*/ 1193971 h 1303338"/>
                  <a:gd name="connsiteX23" fmla="*/ 379833 w 1303338"/>
                  <a:gd name="connsiteY23" fmla="*/ 1087942 h 1303338"/>
                  <a:gd name="connsiteX24" fmla="*/ 389179 w 1303338"/>
                  <a:gd name="connsiteY24" fmla="*/ 1080778 h 1303338"/>
                  <a:gd name="connsiteX25" fmla="*/ 1091713 w 1303338"/>
                  <a:gd name="connsiteY25" fmla="*/ 894992 h 1303338"/>
                  <a:gd name="connsiteX26" fmla="*/ 1103890 w 1303338"/>
                  <a:gd name="connsiteY26" fmla="*/ 896401 h 1303338"/>
                  <a:gd name="connsiteX27" fmla="*/ 1210685 w 1303338"/>
                  <a:gd name="connsiteY27" fmla="*/ 956965 h 1303338"/>
                  <a:gd name="connsiteX28" fmla="*/ 1216458 w 1303338"/>
                  <a:gd name="connsiteY28" fmla="*/ 978092 h 1303338"/>
                  <a:gd name="connsiteX29" fmla="*/ 1202747 w 1303338"/>
                  <a:gd name="connsiteY29" fmla="*/ 985838 h 1303338"/>
                  <a:gd name="connsiteX30" fmla="*/ 1194810 w 1303338"/>
                  <a:gd name="connsiteY30" fmla="*/ 983725 h 1303338"/>
                  <a:gd name="connsiteX31" fmla="*/ 1088015 w 1303338"/>
                  <a:gd name="connsiteY31" fmla="*/ 923161 h 1303338"/>
                  <a:gd name="connsiteX32" fmla="*/ 1082242 w 1303338"/>
                  <a:gd name="connsiteY32" fmla="*/ 902034 h 1303338"/>
                  <a:gd name="connsiteX33" fmla="*/ 1091713 w 1303338"/>
                  <a:gd name="connsiteY33" fmla="*/ 894992 h 1303338"/>
                  <a:gd name="connsiteX34" fmla="*/ 210191 w 1303338"/>
                  <a:gd name="connsiteY34" fmla="*/ 892044 h 1303338"/>
                  <a:gd name="connsiteX35" fmla="*/ 219556 w 1303338"/>
                  <a:gd name="connsiteY35" fmla="*/ 899743 h 1303338"/>
                  <a:gd name="connsiteX36" fmla="*/ 213848 w 1303338"/>
                  <a:gd name="connsiteY36" fmla="*/ 921228 h 1303338"/>
                  <a:gd name="connsiteX37" fmla="*/ 108238 w 1303338"/>
                  <a:gd name="connsiteY37" fmla="*/ 982102 h 1303338"/>
                  <a:gd name="connsiteX38" fmla="*/ 100389 w 1303338"/>
                  <a:gd name="connsiteY38" fmla="*/ 984250 h 1303338"/>
                  <a:gd name="connsiteX39" fmla="*/ 86831 w 1303338"/>
                  <a:gd name="connsiteY39" fmla="*/ 975656 h 1303338"/>
                  <a:gd name="connsiteX40" fmla="*/ 92540 w 1303338"/>
                  <a:gd name="connsiteY40" fmla="*/ 954171 h 1303338"/>
                  <a:gd name="connsiteX41" fmla="*/ 198149 w 1303338"/>
                  <a:gd name="connsiteY41" fmla="*/ 894013 h 1303338"/>
                  <a:gd name="connsiteX42" fmla="*/ 210191 w 1303338"/>
                  <a:gd name="connsiteY42" fmla="*/ 892044 h 1303338"/>
                  <a:gd name="connsiteX43" fmla="*/ 282187 w 1303338"/>
                  <a:gd name="connsiteY43" fmla="*/ 666750 h 1303338"/>
                  <a:gd name="connsiteX44" fmla="*/ 277908 w 1303338"/>
                  <a:gd name="connsiteY44" fmla="*/ 671027 h 1303338"/>
                  <a:gd name="connsiteX45" fmla="*/ 263642 w 1303338"/>
                  <a:gd name="connsiteY45" fmla="*/ 685995 h 1303338"/>
                  <a:gd name="connsiteX46" fmla="*/ 236537 w 1303338"/>
                  <a:gd name="connsiteY46" fmla="*/ 760834 h 1303338"/>
                  <a:gd name="connsiteX47" fmla="*/ 349949 w 1303338"/>
                  <a:gd name="connsiteY47" fmla="*/ 883428 h 1303338"/>
                  <a:gd name="connsiteX48" fmla="*/ 356369 w 1303338"/>
                  <a:gd name="connsiteY48" fmla="*/ 886279 h 1303338"/>
                  <a:gd name="connsiteX49" fmla="*/ 362789 w 1303338"/>
                  <a:gd name="connsiteY49" fmla="*/ 894832 h 1303338"/>
                  <a:gd name="connsiteX50" fmla="*/ 414858 w 1303338"/>
                  <a:gd name="connsiteY50" fmla="*/ 971097 h 1303338"/>
                  <a:gd name="connsiteX51" fmla="*/ 529697 w 1303338"/>
                  <a:gd name="connsiteY51" fmla="*/ 1011724 h 1303338"/>
                  <a:gd name="connsiteX52" fmla="*/ 541823 w 1303338"/>
                  <a:gd name="connsiteY52" fmla="*/ 1011724 h 1303338"/>
                  <a:gd name="connsiteX53" fmla="*/ 618144 w 1303338"/>
                  <a:gd name="connsiteY53" fmla="*/ 988915 h 1303338"/>
                  <a:gd name="connsiteX54" fmla="*/ 623137 w 1303338"/>
                  <a:gd name="connsiteY54" fmla="*/ 987490 h 1303338"/>
                  <a:gd name="connsiteX55" fmla="*/ 625990 w 1303338"/>
                  <a:gd name="connsiteY55" fmla="*/ 987490 h 1303338"/>
                  <a:gd name="connsiteX56" fmla="*/ 633837 w 1303338"/>
                  <a:gd name="connsiteY56" fmla="*/ 988915 h 1303338"/>
                  <a:gd name="connsiteX57" fmla="*/ 735123 w 1303338"/>
                  <a:gd name="connsiteY57" fmla="*/ 1016000 h 1303338"/>
                  <a:gd name="connsiteX58" fmla="*/ 853528 w 1303338"/>
                  <a:gd name="connsiteY58" fmla="*/ 978224 h 1303338"/>
                  <a:gd name="connsiteX59" fmla="*/ 917011 w 1303338"/>
                  <a:gd name="connsiteY59" fmla="*/ 900534 h 1303338"/>
                  <a:gd name="connsiteX60" fmla="*/ 922003 w 1303338"/>
                  <a:gd name="connsiteY60" fmla="*/ 894119 h 1303338"/>
                  <a:gd name="connsiteX61" fmla="*/ 927710 w 1303338"/>
                  <a:gd name="connsiteY61" fmla="*/ 891268 h 1303338"/>
                  <a:gd name="connsiteX62" fmla="*/ 1015444 w 1303338"/>
                  <a:gd name="connsiteY62" fmla="*/ 836386 h 1303338"/>
                  <a:gd name="connsiteX63" fmla="*/ 1066800 w 1303338"/>
                  <a:gd name="connsiteY63" fmla="*/ 728047 h 1303338"/>
                  <a:gd name="connsiteX64" fmla="*/ 1032563 w 1303338"/>
                  <a:gd name="connsiteY64" fmla="*/ 673165 h 1303338"/>
                  <a:gd name="connsiteX65" fmla="*/ 1007598 w 1303338"/>
                  <a:gd name="connsiteY65" fmla="*/ 666750 h 1303338"/>
                  <a:gd name="connsiteX66" fmla="*/ 989766 w 1303338"/>
                  <a:gd name="connsiteY66" fmla="*/ 666750 h 1303338"/>
                  <a:gd name="connsiteX67" fmla="*/ 726564 w 1303338"/>
                  <a:gd name="connsiteY67" fmla="*/ 666750 h 1303338"/>
                  <a:gd name="connsiteX68" fmla="*/ 657375 w 1303338"/>
                  <a:gd name="connsiteY68" fmla="*/ 666750 h 1303338"/>
                  <a:gd name="connsiteX69" fmla="*/ 324271 w 1303338"/>
                  <a:gd name="connsiteY69" fmla="*/ 666750 h 1303338"/>
                  <a:gd name="connsiteX70" fmla="*/ 282187 w 1303338"/>
                  <a:gd name="connsiteY70" fmla="*/ 666750 h 1303338"/>
                  <a:gd name="connsiteX71" fmla="*/ 1165107 w 1303338"/>
                  <a:gd name="connsiteY71" fmla="*/ 636587 h 1303338"/>
                  <a:gd name="connsiteX72" fmla="*/ 1287581 w 1303338"/>
                  <a:gd name="connsiteY72" fmla="*/ 636587 h 1303338"/>
                  <a:gd name="connsiteX73" fmla="*/ 1303338 w 1303338"/>
                  <a:gd name="connsiteY73" fmla="*/ 652462 h 1303338"/>
                  <a:gd name="connsiteX74" fmla="*/ 1287581 w 1303338"/>
                  <a:gd name="connsiteY74" fmla="*/ 668337 h 1303338"/>
                  <a:gd name="connsiteX75" fmla="*/ 1165107 w 1303338"/>
                  <a:gd name="connsiteY75" fmla="*/ 668337 h 1303338"/>
                  <a:gd name="connsiteX76" fmla="*/ 1149350 w 1303338"/>
                  <a:gd name="connsiteY76" fmla="*/ 652462 h 1303338"/>
                  <a:gd name="connsiteX77" fmla="*/ 1165107 w 1303338"/>
                  <a:gd name="connsiteY77" fmla="*/ 636587 h 1303338"/>
                  <a:gd name="connsiteX78" fmla="*/ 15757 w 1303338"/>
                  <a:gd name="connsiteY78" fmla="*/ 633412 h 1303338"/>
                  <a:gd name="connsiteX79" fmla="*/ 138231 w 1303338"/>
                  <a:gd name="connsiteY79" fmla="*/ 634118 h 1303338"/>
                  <a:gd name="connsiteX80" fmla="*/ 153988 w 1303338"/>
                  <a:gd name="connsiteY80" fmla="*/ 649640 h 1303338"/>
                  <a:gd name="connsiteX81" fmla="*/ 138231 w 1303338"/>
                  <a:gd name="connsiteY81" fmla="*/ 665162 h 1303338"/>
                  <a:gd name="connsiteX82" fmla="*/ 15757 w 1303338"/>
                  <a:gd name="connsiteY82" fmla="*/ 664457 h 1303338"/>
                  <a:gd name="connsiteX83" fmla="*/ 0 w 1303338"/>
                  <a:gd name="connsiteY83" fmla="*/ 648934 h 1303338"/>
                  <a:gd name="connsiteX84" fmla="*/ 15757 w 1303338"/>
                  <a:gd name="connsiteY84" fmla="*/ 633412 h 1303338"/>
                  <a:gd name="connsiteX85" fmla="*/ 1207141 w 1303338"/>
                  <a:gd name="connsiteY85" fmla="*/ 318777 h 1303338"/>
                  <a:gd name="connsiteX86" fmla="*/ 1216507 w 1303338"/>
                  <a:gd name="connsiteY86" fmla="*/ 325938 h 1303338"/>
                  <a:gd name="connsiteX87" fmla="*/ 1210798 w 1303338"/>
                  <a:gd name="connsiteY87" fmla="*/ 347423 h 1303338"/>
                  <a:gd name="connsiteX88" fmla="*/ 1105189 w 1303338"/>
                  <a:gd name="connsiteY88" fmla="*/ 409014 h 1303338"/>
                  <a:gd name="connsiteX89" fmla="*/ 1097340 w 1303338"/>
                  <a:gd name="connsiteY89" fmla="*/ 411162 h 1303338"/>
                  <a:gd name="connsiteX90" fmla="*/ 1083782 w 1303338"/>
                  <a:gd name="connsiteY90" fmla="*/ 403284 h 1303338"/>
                  <a:gd name="connsiteX91" fmla="*/ 1089490 w 1303338"/>
                  <a:gd name="connsiteY91" fmla="*/ 381799 h 1303338"/>
                  <a:gd name="connsiteX92" fmla="*/ 1195100 w 1303338"/>
                  <a:gd name="connsiteY92" fmla="*/ 320209 h 1303338"/>
                  <a:gd name="connsiteX93" fmla="*/ 1207141 w 1303338"/>
                  <a:gd name="connsiteY93" fmla="*/ 318777 h 1303338"/>
                  <a:gd name="connsiteX94" fmla="*/ 98498 w 1303338"/>
                  <a:gd name="connsiteY94" fmla="*/ 315333 h 1303338"/>
                  <a:gd name="connsiteX95" fmla="*/ 110539 w 1303338"/>
                  <a:gd name="connsiteY95" fmla="*/ 317034 h 1303338"/>
                  <a:gd name="connsiteX96" fmla="*/ 215435 w 1303338"/>
                  <a:gd name="connsiteY96" fmla="*/ 378624 h 1303338"/>
                  <a:gd name="connsiteX97" fmla="*/ 221143 w 1303338"/>
                  <a:gd name="connsiteY97" fmla="*/ 400109 h 1303338"/>
                  <a:gd name="connsiteX98" fmla="*/ 207585 w 1303338"/>
                  <a:gd name="connsiteY98" fmla="*/ 407987 h 1303338"/>
                  <a:gd name="connsiteX99" fmla="*/ 199736 w 1303338"/>
                  <a:gd name="connsiteY99" fmla="*/ 405839 h 1303338"/>
                  <a:gd name="connsiteX100" fmla="*/ 94127 w 1303338"/>
                  <a:gd name="connsiteY100" fmla="*/ 344248 h 1303338"/>
                  <a:gd name="connsiteX101" fmla="*/ 89132 w 1303338"/>
                  <a:gd name="connsiteY101" fmla="*/ 322763 h 1303338"/>
                  <a:gd name="connsiteX102" fmla="*/ 98498 w 1303338"/>
                  <a:gd name="connsiteY102" fmla="*/ 315333 h 1303338"/>
                  <a:gd name="connsiteX103" fmla="*/ 735123 w 1303338"/>
                  <a:gd name="connsiteY103" fmla="*/ 284162 h 1303338"/>
                  <a:gd name="connsiteX104" fmla="*/ 713011 w 1303338"/>
                  <a:gd name="connsiteY104" fmla="*/ 285594 h 1303338"/>
                  <a:gd name="connsiteX105" fmla="*/ 633837 w 1303338"/>
                  <a:gd name="connsiteY105" fmla="*/ 310654 h 1303338"/>
                  <a:gd name="connsiteX106" fmla="*/ 629557 w 1303338"/>
                  <a:gd name="connsiteY106" fmla="*/ 312802 h 1303338"/>
                  <a:gd name="connsiteX107" fmla="*/ 618144 w 1303338"/>
                  <a:gd name="connsiteY107" fmla="*/ 310654 h 1303338"/>
                  <a:gd name="connsiteX108" fmla="*/ 529697 w 1303338"/>
                  <a:gd name="connsiteY108" fmla="*/ 288458 h 1303338"/>
                  <a:gd name="connsiteX109" fmla="*/ 414858 w 1303338"/>
                  <a:gd name="connsiteY109" fmla="*/ 329270 h 1303338"/>
                  <a:gd name="connsiteX110" fmla="*/ 362789 w 1303338"/>
                  <a:gd name="connsiteY110" fmla="*/ 405881 h 1303338"/>
                  <a:gd name="connsiteX111" fmla="*/ 358509 w 1303338"/>
                  <a:gd name="connsiteY111" fmla="*/ 412325 h 1303338"/>
                  <a:gd name="connsiteX112" fmla="*/ 349949 w 1303338"/>
                  <a:gd name="connsiteY112" fmla="*/ 416621 h 1303338"/>
                  <a:gd name="connsiteX113" fmla="*/ 236537 w 1303338"/>
                  <a:gd name="connsiteY113" fmla="*/ 540489 h 1303338"/>
                  <a:gd name="connsiteX114" fmla="*/ 263642 w 1303338"/>
                  <a:gd name="connsiteY114" fmla="*/ 615668 h 1303338"/>
                  <a:gd name="connsiteX115" fmla="*/ 277908 w 1303338"/>
                  <a:gd name="connsiteY115" fmla="*/ 630704 h 1303338"/>
                  <a:gd name="connsiteX116" fmla="*/ 282187 w 1303338"/>
                  <a:gd name="connsiteY116" fmla="*/ 635000 h 1303338"/>
                  <a:gd name="connsiteX117" fmla="*/ 324271 w 1303338"/>
                  <a:gd name="connsiteY117" fmla="*/ 635000 h 1303338"/>
                  <a:gd name="connsiteX118" fmla="*/ 555375 w 1303338"/>
                  <a:gd name="connsiteY118" fmla="*/ 635000 h 1303338"/>
                  <a:gd name="connsiteX119" fmla="*/ 628844 w 1303338"/>
                  <a:gd name="connsiteY119" fmla="*/ 635000 h 1303338"/>
                  <a:gd name="connsiteX120" fmla="*/ 989052 w 1303338"/>
                  <a:gd name="connsiteY120" fmla="*/ 635000 h 1303338"/>
                  <a:gd name="connsiteX121" fmla="*/ 1006171 w 1303338"/>
                  <a:gd name="connsiteY121" fmla="*/ 635000 h 1303338"/>
                  <a:gd name="connsiteX122" fmla="*/ 1032563 w 1303338"/>
                  <a:gd name="connsiteY122" fmla="*/ 625692 h 1303338"/>
                  <a:gd name="connsiteX123" fmla="*/ 1066800 w 1303338"/>
                  <a:gd name="connsiteY123" fmla="*/ 571277 h 1303338"/>
                  <a:gd name="connsiteX124" fmla="*/ 927710 w 1303338"/>
                  <a:gd name="connsiteY124" fmla="*/ 409461 h 1303338"/>
                  <a:gd name="connsiteX125" fmla="*/ 921290 w 1303338"/>
                  <a:gd name="connsiteY125" fmla="*/ 405881 h 1303338"/>
                  <a:gd name="connsiteX126" fmla="*/ 917011 w 1303338"/>
                  <a:gd name="connsiteY126" fmla="*/ 400153 h 1303338"/>
                  <a:gd name="connsiteX127" fmla="*/ 853528 w 1303338"/>
                  <a:gd name="connsiteY127" fmla="*/ 322110 h 1303338"/>
                  <a:gd name="connsiteX128" fmla="*/ 735123 w 1303338"/>
                  <a:gd name="connsiteY128" fmla="*/ 284162 h 1303338"/>
                  <a:gd name="connsiteX129" fmla="*/ 735191 w 1303338"/>
                  <a:gd name="connsiteY129" fmla="*/ 254000 h 1303338"/>
                  <a:gd name="connsiteX130" fmla="*/ 872254 w 1303338"/>
                  <a:gd name="connsiteY130" fmla="*/ 297542 h 1303338"/>
                  <a:gd name="connsiteX131" fmla="*/ 942927 w 1303338"/>
                  <a:gd name="connsiteY131" fmla="*/ 381771 h 1303338"/>
                  <a:gd name="connsiteX132" fmla="*/ 1047866 w 1303338"/>
                  <a:gd name="connsiteY132" fmla="*/ 452438 h 1303338"/>
                  <a:gd name="connsiteX133" fmla="*/ 1098550 w 1303338"/>
                  <a:gd name="connsiteY133" fmla="*/ 571643 h 1303338"/>
                  <a:gd name="connsiteX134" fmla="*/ 1055004 w 1303338"/>
                  <a:gd name="connsiteY134" fmla="*/ 649448 h 1303338"/>
                  <a:gd name="connsiteX135" fmla="*/ 1098550 w 1303338"/>
                  <a:gd name="connsiteY135" fmla="*/ 727966 h 1303338"/>
                  <a:gd name="connsiteX136" fmla="*/ 1038585 w 1303338"/>
                  <a:gd name="connsiteY136" fmla="*/ 857878 h 1303338"/>
                  <a:gd name="connsiteX137" fmla="*/ 942927 w 1303338"/>
                  <a:gd name="connsiteY137" fmla="*/ 919979 h 1303338"/>
                  <a:gd name="connsiteX138" fmla="*/ 872254 w 1303338"/>
                  <a:gd name="connsiteY138" fmla="*/ 1003494 h 1303338"/>
                  <a:gd name="connsiteX139" fmla="*/ 735191 w 1303338"/>
                  <a:gd name="connsiteY139" fmla="*/ 1047750 h 1303338"/>
                  <a:gd name="connsiteX140" fmla="*/ 625969 w 1303338"/>
                  <a:gd name="connsiteY140" fmla="*/ 1020626 h 1303338"/>
                  <a:gd name="connsiteX141" fmla="*/ 529597 w 1303338"/>
                  <a:gd name="connsiteY141" fmla="*/ 1043467 h 1303338"/>
                  <a:gd name="connsiteX142" fmla="*/ 394676 w 1303338"/>
                  <a:gd name="connsiteY142" fmla="*/ 995642 h 1303338"/>
                  <a:gd name="connsiteX143" fmla="*/ 335425 w 1303338"/>
                  <a:gd name="connsiteY143" fmla="*/ 913555 h 1303338"/>
                  <a:gd name="connsiteX144" fmla="*/ 204787 w 1303338"/>
                  <a:gd name="connsiteY144" fmla="*/ 760801 h 1303338"/>
                  <a:gd name="connsiteX145" fmla="*/ 252616 w 1303338"/>
                  <a:gd name="connsiteY145" fmla="*/ 650875 h 1303338"/>
                  <a:gd name="connsiteX146" fmla="*/ 204787 w 1303338"/>
                  <a:gd name="connsiteY146" fmla="*/ 540949 h 1303338"/>
                  <a:gd name="connsiteX147" fmla="*/ 335425 w 1303338"/>
                  <a:gd name="connsiteY147" fmla="*/ 388195 h 1303338"/>
                  <a:gd name="connsiteX148" fmla="*/ 394676 w 1303338"/>
                  <a:gd name="connsiteY148" fmla="*/ 306108 h 1303338"/>
                  <a:gd name="connsiteX149" fmla="*/ 529597 w 1303338"/>
                  <a:gd name="connsiteY149" fmla="*/ 258283 h 1303338"/>
                  <a:gd name="connsiteX150" fmla="*/ 625969 w 1303338"/>
                  <a:gd name="connsiteY150" fmla="*/ 280411 h 1303338"/>
                  <a:gd name="connsiteX151" fmla="*/ 735191 w 1303338"/>
                  <a:gd name="connsiteY151" fmla="*/ 254000 h 1303338"/>
                  <a:gd name="connsiteX152" fmla="*/ 965440 w 1303338"/>
                  <a:gd name="connsiteY152" fmla="*/ 85579 h 1303338"/>
                  <a:gd name="connsiteX153" fmla="*/ 977456 w 1303338"/>
                  <a:gd name="connsiteY153" fmla="*/ 87539 h 1303338"/>
                  <a:gd name="connsiteX154" fmla="*/ 983152 w 1303338"/>
                  <a:gd name="connsiteY154" fmla="*/ 108922 h 1303338"/>
                  <a:gd name="connsiteX155" fmla="*/ 921917 w 1303338"/>
                  <a:gd name="connsiteY155" fmla="*/ 214410 h 1303338"/>
                  <a:gd name="connsiteX156" fmla="*/ 908388 w 1303338"/>
                  <a:gd name="connsiteY156" fmla="*/ 222250 h 1303338"/>
                  <a:gd name="connsiteX157" fmla="*/ 900555 w 1303338"/>
                  <a:gd name="connsiteY157" fmla="*/ 220112 h 1303338"/>
                  <a:gd name="connsiteX158" fmla="*/ 894859 w 1303338"/>
                  <a:gd name="connsiteY158" fmla="*/ 198729 h 1303338"/>
                  <a:gd name="connsiteX159" fmla="*/ 956095 w 1303338"/>
                  <a:gd name="connsiteY159" fmla="*/ 93241 h 1303338"/>
                  <a:gd name="connsiteX160" fmla="*/ 965440 w 1303338"/>
                  <a:gd name="connsiteY160" fmla="*/ 85579 h 1303338"/>
                  <a:gd name="connsiteX161" fmla="*/ 341312 w 1303338"/>
                  <a:gd name="connsiteY161" fmla="*/ 83813 h 1303338"/>
                  <a:gd name="connsiteX162" fmla="*/ 350837 w 1303338"/>
                  <a:gd name="connsiteY162" fmla="*/ 90940 h 1303338"/>
                  <a:gd name="connsiteX163" fmla="*/ 410103 w 1303338"/>
                  <a:gd name="connsiteY163" fmla="*/ 197141 h 1303338"/>
                  <a:gd name="connsiteX164" fmla="*/ 404459 w 1303338"/>
                  <a:gd name="connsiteY164" fmla="*/ 218524 h 1303338"/>
                  <a:gd name="connsiteX165" fmla="*/ 396698 w 1303338"/>
                  <a:gd name="connsiteY165" fmla="*/ 220662 h 1303338"/>
                  <a:gd name="connsiteX166" fmla="*/ 383292 w 1303338"/>
                  <a:gd name="connsiteY166" fmla="*/ 212109 h 1303338"/>
                  <a:gd name="connsiteX167" fmla="*/ 323320 w 1303338"/>
                  <a:gd name="connsiteY167" fmla="*/ 106621 h 1303338"/>
                  <a:gd name="connsiteX168" fmla="*/ 329670 w 1303338"/>
                  <a:gd name="connsiteY168" fmla="*/ 85238 h 1303338"/>
                  <a:gd name="connsiteX169" fmla="*/ 341312 w 1303338"/>
                  <a:gd name="connsiteY169" fmla="*/ 83813 h 1303338"/>
                  <a:gd name="connsiteX170" fmla="*/ 651668 w 1303338"/>
                  <a:gd name="connsiteY170" fmla="*/ 0 h 1303338"/>
                  <a:gd name="connsiteX171" fmla="*/ 666750 w 1303338"/>
                  <a:gd name="connsiteY171" fmla="*/ 15757 h 1303338"/>
                  <a:gd name="connsiteX172" fmla="*/ 666750 w 1303338"/>
                  <a:gd name="connsiteY172" fmla="*/ 138231 h 1303338"/>
                  <a:gd name="connsiteX173" fmla="*/ 651668 w 1303338"/>
                  <a:gd name="connsiteY173" fmla="*/ 153988 h 1303338"/>
                  <a:gd name="connsiteX174" fmla="*/ 636587 w 1303338"/>
                  <a:gd name="connsiteY174" fmla="*/ 138231 h 1303338"/>
                  <a:gd name="connsiteX175" fmla="*/ 636587 w 1303338"/>
                  <a:gd name="connsiteY175" fmla="*/ 15757 h 1303338"/>
                  <a:gd name="connsiteX176" fmla="*/ 651668 w 1303338"/>
                  <a:gd name="connsiteY176" fmla="*/ 0 h 130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303338" h="1303338">
                    <a:moveTo>
                      <a:pt x="650451" y="1149350"/>
                    </a:moveTo>
                    <a:cubicBezTo>
                      <a:pt x="659341" y="1149350"/>
                      <a:pt x="666750" y="1156512"/>
                      <a:pt x="666750" y="1165107"/>
                    </a:cubicBezTo>
                    <a:cubicBezTo>
                      <a:pt x="666750" y="1165107"/>
                      <a:pt x="666750" y="1165107"/>
                      <a:pt x="666009" y="1287581"/>
                    </a:cubicBezTo>
                    <a:cubicBezTo>
                      <a:pt x="666009" y="1296176"/>
                      <a:pt x="659341" y="1303338"/>
                      <a:pt x="649710" y="1303338"/>
                    </a:cubicBezTo>
                    <a:cubicBezTo>
                      <a:pt x="640820" y="1303338"/>
                      <a:pt x="633412" y="1296176"/>
                      <a:pt x="633412" y="1287581"/>
                    </a:cubicBezTo>
                    <a:cubicBezTo>
                      <a:pt x="633412" y="1287581"/>
                      <a:pt x="633412" y="1287581"/>
                      <a:pt x="634153" y="1165107"/>
                    </a:cubicBezTo>
                    <a:cubicBezTo>
                      <a:pt x="634153" y="1156512"/>
                      <a:pt x="641561" y="1149350"/>
                      <a:pt x="650451" y="1149350"/>
                    </a:cubicBezTo>
                    <a:close/>
                    <a:moveTo>
                      <a:pt x="911429" y="1082351"/>
                    </a:moveTo>
                    <a:cubicBezTo>
                      <a:pt x="915345" y="1083420"/>
                      <a:pt x="918906" y="1085915"/>
                      <a:pt x="921042" y="1089479"/>
                    </a:cubicBezTo>
                    <a:lnTo>
                      <a:pt x="981565" y="1195679"/>
                    </a:lnTo>
                    <a:cubicBezTo>
                      <a:pt x="985838" y="1202807"/>
                      <a:pt x="982990" y="1212785"/>
                      <a:pt x="975869" y="1217062"/>
                    </a:cubicBezTo>
                    <a:cubicBezTo>
                      <a:pt x="973021" y="1218487"/>
                      <a:pt x="970173" y="1219200"/>
                      <a:pt x="968037" y="1219200"/>
                    </a:cubicBezTo>
                    <a:cubicBezTo>
                      <a:pt x="962340" y="1219200"/>
                      <a:pt x="957356" y="1216349"/>
                      <a:pt x="954508" y="1211360"/>
                    </a:cubicBezTo>
                    <a:cubicBezTo>
                      <a:pt x="954508" y="1211360"/>
                      <a:pt x="954508" y="1211360"/>
                      <a:pt x="893272" y="1105159"/>
                    </a:cubicBezTo>
                    <a:cubicBezTo>
                      <a:pt x="889000" y="1098032"/>
                      <a:pt x="891848" y="1088053"/>
                      <a:pt x="899680" y="1083777"/>
                    </a:cubicBezTo>
                    <a:cubicBezTo>
                      <a:pt x="903241" y="1081638"/>
                      <a:pt x="907513" y="1081282"/>
                      <a:pt x="911429" y="1082351"/>
                    </a:cubicBezTo>
                    <a:close/>
                    <a:moveTo>
                      <a:pt x="389179" y="1080778"/>
                    </a:moveTo>
                    <a:cubicBezTo>
                      <a:pt x="393006" y="1079703"/>
                      <a:pt x="397278" y="1080061"/>
                      <a:pt x="401194" y="1082211"/>
                    </a:cubicBezTo>
                    <a:cubicBezTo>
                      <a:pt x="408315" y="1086509"/>
                      <a:pt x="411163" y="1096539"/>
                      <a:pt x="406890" y="1103703"/>
                    </a:cubicBezTo>
                    <a:cubicBezTo>
                      <a:pt x="406890" y="1103703"/>
                      <a:pt x="406890" y="1103703"/>
                      <a:pt x="345655" y="1209732"/>
                    </a:cubicBezTo>
                    <a:cubicBezTo>
                      <a:pt x="342807" y="1214746"/>
                      <a:pt x="337110" y="1217612"/>
                      <a:pt x="332126" y="1217612"/>
                    </a:cubicBezTo>
                    <a:cubicBezTo>
                      <a:pt x="329278" y="1217612"/>
                      <a:pt x="326430" y="1216896"/>
                      <a:pt x="324293" y="1215463"/>
                    </a:cubicBezTo>
                    <a:cubicBezTo>
                      <a:pt x="316461" y="1211164"/>
                      <a:pt x="314325" y="1201851"/>
                      <a:pt x="318597" y="1193971"/>
                    </a:cubicBezTo>
                    <a:cubicBezTo>
                      <a:pt x="318597" y="1193971"/>
                      <a:pt x="318597" y="1193971"/>
                      <a:pt x="379833" y="1087942"/>
                    </a:cubicBezTo>
                    <a:cubicBezTo>
                      <a:pt x="381969" y="1084360"/>
                      <a:pt x="385351" y="1081852"/>
                      <a:pt x="389179" y="1080778"/>
                    </a:cubicBezTo>
                    <a:close/>
                    <a:moveTo>
                      <a:pt x="1091713" y="894992"/>
                    </a:moveTo>
                    <a:cubicBezTo>
                      <a:pt x="1095591" y="893936"/>
                      <a:pt x="1099921" y="894288"/>
                      <a:pt x="1103890" y="896401"/>
                    </a:cubicBezTo>
                    <a:cubicBezTo>
                      <a:pt x="1103890" y="896401"/>
                      <a:pt x="1103890" y="896401"/>
                      <a:pt x="1210685" y="956965"/>
                    </a:cubicBezTo>
                    <a:cubicBezTo>
                      <a:pt x="1217901" y="961190"/>
                      <a:pt x="1220787" y="971049"/>
                      <a:pt x="1216458" y="978092"/>
                    </a:cubicBezTo>
                    <a:cubicBezTo>
                      <a:pt x="1213571" y="983021"/>
                      <a:pt x="1207799" y="985838"/>
                      <a:pt x="1202747" y="985838"/>
                    </a:cubicBezTo>
                    <a:cubicBezTo>
                      <a:pt x="1199861" y="985838"/>
                      <a:pt x="1196975" y="985134"/>
                      <a:pt x="1194810" y="983725"/>
                    </a:cubicBezTo>
                    <a:cubicBezTo>
                      <a:pt x="1194810" y="983725"/>
                      <a:pt x="1194810" y="983725"/>
                      <a:pt x="1088015" y="923161"/>
                    </a:cubicBezTo>
                    <a:cubicBezTo>
                      <a:pt x="1080077" y="918936"/>
                      <a:pt x="1077912" y="909781"/>
                      <a:pt x="1082242" y="902034"/>
                    </a:cubicBezTo>
                    <a:cubicBezTo>
                      <a:pt x="1084407" y="898513"/>
                      <a:pt x="1087834" y="896048"/>
                      <a:pt x="1091713" y="894992"/>
                    </a:cubicBezTo>
                    <a:close/>
                    <a:moveTo>
                      <a:pt x="210191" y="892044"/>
                    </a:moveTo>
                    <a:cubicBezTo>
                      <a:pt x="214026" y="893118"/>
                      <a:pt x="217416" y="895804"/>
                      <a:pt x="219556" y="899743"/>
                    </a:cubicBezTo>
                    <a:cubicBezTo>
                      <a:pt x="223838" y="906904"/>
                      <a:pt x="221697" y="916931"/>
                      <a:pt x="213848" y="921228"/>
                    </a:cubicBezTo>
                    <a:cubicBezTo>
                      <a:pt x="213848" y="921228"/>
                      <a:pt x="213848" y="921228"/>
                      <a:pt x="108238" y="982102"/>
                    </a:cubicBezTo>
                    <a:cubicBezTo>
                      <a:pt x="105384" y="983534"/>
                      <a:pt x="102530" y="984250"/>
                      <a:pt x="100389" y="984250"/>
                    </a:cubicBezTo>
                    <a:cubicBezTo>
                      <a:pt x="94681" y="984250"/>
                      <a:pt x="89686" y="981385"/>
                      <a:pt x="86831" y="975656"/>
                    </a:cubicBezTo>
                    <a:cubicBezTo>
                      <a:pt x="82550" y="968494"/>
                      <a:pt x="84690" y="958468"/>
                      <a:pt x="92540" y="954171"/>
                    </a:cubicBezTo>
                    <a:cubicBezTo>
                      <a:pt x="92540" y="954171"/>
                      <a:pt x="92540" y="954171"/>
                      <a:pt x="198149" y="894013"/>
                    </a:cubicBezTo>
                    <a:cubicBezTo>
                      <a:pt x="202074" y="891507"/>
                      <a:pt x="206355" y="890970"/>
                      <a:pt x="210191" y="892044"/>
                    </a:cubicBezTo>
                    <a:close/>
                    <a:moveTo>
                      <a:pt x="282187" y="666750"/>
                    </a:moveTo>
                    <a:cubicBezTo>
                      <a:pt x="282187" y="666750"/>
                      <a:pt x="282187" y="666750"/>
                      <a:pt x="277908" y="671027"/>
                    </a:cubicBezTo>
                    <a:cubicBezTo>
                      <a:pt x="272915" y="675303"/>
                      <a:pt x="267922" y="680292"/>
                      <a:pt x="263642" y="685995"/>
                    </a:cubicBezTo>
                    <a:cubicBezTo>
                      <a:pt x="245810" y="707377"/>
                      <a:pt x="236537" y="733749"/>
                      <a:pt x="236537" y="760834"/>
                    </a:cubicBezTo>
                    <a:cubicBezTo>
                      <a:pt x="236537" y="822844"/>
                      <a:pt x="285041" y="875587"/>
                      <a:pt x="349949" y="883428"/>
                    </a:cubicBezTo>
                    <a:cubicBezTo>
                      <a:pt x="352089" y="884140"/>
                      <a:pt x="354229" y="884853"/>
                      <a:pt x="356369" y="886279"/>
                    </a:cubicBezTo>
                    <a:cubicBezTo>
                      <a:pt x="359222" y="887704"/>
                      <a:pt x="361362" y="891268"/>
                      <a:pt x="362789" y="894832"/>
                    </a:cubicBezTo>
                    <a:cubicBezTo>
                      <a:pt x="372061" y="924055"/>
                      <a:pt x="390607" y="950427"/>
                      <a:pt x="414858" y="971097"/>
                    </a:cubicBezTo>
                    <a:cubicBezTo>
                      <a:pt x="446956" y="997469"/>
                      <a:pt x="487613" y="1011724"/>
                      <a:pt x="529697" y="1011724"/>
                    </a:cubicBezTo>
                    <a:cubicBezTo>
                      <a:pt x="533977" y="1011724"/>
                      <a:pt x="537543" y="1011724"/>
                      <a:pt x="541823" y="1011724"/>
                    </a:cubicBezTo>
                    <a:cubicBezTo>
                      <a:pt x="568928" y="1009585"/>
                      <a:pt x="595319" y="1001745"/>
                      <a:pt x="618144" y="988915"/>
                    </a:cubicBezTo>
                    <a:cubicBezTo>
                      <a:pt x="619571" y="988203"/>
                      <a:pt x="621711" y="987490"/>
                      <a:pt x="623137" y="987490"/>
                    </a:cubicBezTo>
                    <a:cubicBezTo>
                      <a:pt x="623851" y="987490"/>
                      <a:pt x="625277" y="987490"/>
                      <a:pt x="625990" y="987490"/>
                    </a:cubicBezTo>
                    <a:cubicBezTo>
                      <a:pt x="628844" y="987490"/>
                      <a:pt x="630983" y="987490"/>
                      <a:pt x="633837" y="988915"/>
                    </a:cubicBezTo>
                    <a:cubicBezTo>
                      <a:pt x="663795" y="1006734"/>
                      <a:pt x="699459" y="1016000"/>
                      <a:pt x="735123" y="1016000"/>
                    </a:cubicBezTo>
                    <a:cubicBezTo>
                      <a:pt x="778633" y="1016000"/>
                      <a:pt x="819291" y="1002458"/>
                      <a:pt x="853528" y="978224"/>
                    </a:cubicBezTo>
                    <a:cubicBezTo>
                      <a:pt x="882060" y="958267"/>
                      <a:pt x="903458" y="931182"/>
                      <a:pt x="917011" y="900534"/>
                    </a:cubicBezTo>
                    <a:cubicBezTo>
                      <a:pt x="918437" y="897683"/>
                      <a:pt x="919864" y="895545"/>
                      <a:pt x="922003" y="894119"/>
                    </a:cubicBezTo>
                    <a:cubicBezTo>
                      <a:pt x="923430" y="892694"/>
                      <a:pt x="925570" y="891981"/>
                      <a:pt x="927710" y="891268"/>
                    </a:cubicBezTo>
                    <a:cubicBezTo>
                      <a:pt x="957668" y="884140"/>
                      <a:pt x="989052" y="864183"/>
                      <a:pt x="1015444" y="836386"/>
                    </a:cubicBezTo>
                    <a:cubicBezTo>
                      <a:pt x="1048255" y="802174"/>
                      <a:pt x="1066800" y="762259"/>
                      <a:pt x="1066800" y="728047"/>
                    </a:cubicBezTo>
                    <a:cubicBezTo>
                      <a:pt x="1066800" y="703101"/>
                      <a:pt x="1053961" y="683143"/>
                      <a:pt x="1032563" y="673165"/>
                    </a:cubicBezTo>
                    <a:cubicBezTo>
                      <a:pt x="1025430" y="669601"/>
                      <a:pt x="1016870" y="667463"/>
                      <a:pt x="1007598" y="666750"/>
                    </a:cubicBezTo>
                    <a:cubicBezTo>
                      <a:pt x="1007598" y="666750"/>
                      <a:pt x="1007598" y="666750"/>
                      <a:pt x="989766" y="666750"/>
                    </a:cubicBezTo>
                    <a:cubicBezTo>
                      <a:pt x="989766" y="666750"/>
                      <a:pt x="989766" y="666750"/>
                      <a:pt x="726564" y="666750"/>
                    </a:cubicBezTo>
                    <a:cubicBezTo>
                      <a:pt x="726564" y="666750"/>
                      <a:pt x="726564" y="666750"/>
                      <a:pt x="657375" y="666750"/>
                    </a:cubicBezTo>
                    <a:cubicBezTo>
                      <a:pt x="657375" y="666750"/>
                      <a:pt x="657375" y="666750"/>
                      <a:pt x="324271" y="666750"/>
                    </a:cubicBezTo>
                    <a:cubicBezTo>
                      <a:pt x="324271" y="666750"/>
                      <a:pt x="324271" y="666750"/>
                      <a:pt x="282187" y="666750"/>
                    </a:cubicBezTo>
                    <a:close/>
                    <a:moveTo>
                      <a:pt x="1165107" y="636587"/>
                    </a:moveTo>
                    <a:cubicBezTo>
                      <a:pt x="1165107" y="636587"/>
                      <a:pt x="1165107" y="636587"/>
                      <a:pt x="1287581" y="636587"/>
                    </a:cubicBezTo>
                    <a:cubicBezTo>
                      <a:pt x="1296176" y="636587"/>
                      <a:pt x="1303338" y="643803"/>
                      <a:pt x="1303338" y="652462"/>
                    </a:cubicBezTo>
                    <a:cubicBezTo>
                      <a:pt x="1303338" y="661121"/>
                      <a:pt x="1296176" y="668337"/>
                      <a:pt x="1287581" y="668337"/>
                    </a:cubicBezTo>
                    <a:cubicBezTo>
                      <a:pt x="1287581" y="668337"/>
                      <a:pt x="1287581" y="668337"/>
                      <a:pt x="1165107" y="668337"/>
                    </a:cubicBezTo>
                    <a:cubicBezTo>
                      <a:pt x="1156512" y="668337"/>
                      <a:pt x="1149350" y="661121"/>
                      <a:pt x="1149350" y="652462"/>
                    </a:cubicBezTo>
                    <a:cubicBezTo>
                      <a:pt x="1149350" y="643803"/>
                      <a:pt x="1156512" y="636587"/>
                      <a:pt x="1165107" y="636587"/>
                    </a:cubicBezTo>
                    <a:close/>
                    <a:moveTo>
                      <a:pt x="15757" y="633412"/>
                    </a:moveTo>
                    <a:cubicBezTo>
                      <a:pt x="15757" y="633412"/>
                      <a:pt x="15757" y="633412"/>
                      <a:pt x="138231" y="634118"/>
                    </a:cubicBezTo>
                    <a:cubicBezTo>
                      <a:pt x="146826" y="634118"/>
                      <a:pt x="153988" y="641173"/>
                      <a:pt x="153988" y="649640"/>
                    </a:cubicBezTo>
                    <a:cubicBezTo>
                      <a:pt x="153988" y="658107"/>
                      <a:pt x="146826" y="665162"/>
                      <a:pt x="138231" y="665162"/>
                    </a:cubicBezTo>
                    <a:cubicBezTo>
                      <a:pt x="138231" y="665162"/>
                      <a:pt x="138231" y="665162"/>
                      <a:pt x="15757" y="664457"/>
                    </a:cubicBezTo>
                    <a:cubicBezTo>
                      <a:pt x="7162" y="664457"/>
                      <a:pt x="0" y="657401"/>
                      <a:pt x="0" y="648934"/>
                    </a:cubicBezTo>
                    <a:cubicBezTo>
                      <a:pt x="0" y="640468"/>
                      <a:pt x="7162" y="633412"/>
                      <a:pt x="15757" y="633412"/>
                    </a:cubicBezTo>
                    <a:close/>
                    <a:moveTo>
                      <a:pt x="1207141" y="318777"/>
                    </a:moveTo>
                    <a:cubicBezTo>
                      <a:pt x="1210977" y="319851"/>
                      <a:pt x="1214366" y="322358"/>
                      <a:pt x="1216507" y="325938"/>
                    </a:cubicBezTo>
                    <a:cubicBezTo>
                      <a:pt x="1220788" y="333816"/>
                      <a:pt x="1218648" y="343126"/>
                      <a:pt x="1210798" y="347423"/>
                    </a:cubicBezTo>
                    <a:cubicBezTo>
                      <a:pt x="1210798" y="347423"/>
                      <a:pt x="1210798" y="347423"/>
                      <a:pt x="1105189" y="409014"/>
                    </a:cubicBezTo>
                    <a:cubicBezTo>
                      <a:pt x="1102335" y="410446"/>
                      <a:pt x="1100194" y="411162"/>
                      <a:pt x="1097340" y="411162"/>
                    </a:cubicBezTo>
                    <a:cubicBezTo>
                      <a:pt x="1091631" y="411162"/>
                      <a:pt x="1086636" y="408297"/>
                      <a:pt x="1083782" y="403284"/>
                    </a:cubicBezTo>
                    <a:cubicBezTo>
                      <a:pt x="1079500" y="395406"/>
                      <a:pt x="1081641" y="386096"/>
                      <a:pt x="1089490" y="381799"/>
                    </a:cubicBezTo>
                    <a:cubicBezTo>
                      <a:pt x="1089490" y="381799"/>
                      <a:pt x="1089490" y="381799"/>
                      <a:pt x="1195100" y="320209"/>
                    </a:cubicBezTo>
                    <a:cubicBezTo>
                      <a:pt x="1199024" y="318061"/>
                      <a:pt x="1203306" y="317703"/>
                      <a:pt x="1207141" y="318777"/>
                    </a:cubicBezTo>
                    <a:close/>
                    <a:moveTo>
                      <a:pt x="98498" y="315333"/>
                    </a:moveTo>
                    <a:cubicBezTo>
                      <a:pt x="102333" y="314348"/>
                      <a:pt x="106615" y="314885"/>
                      <a:pt x="110539" y="317034"/>
                    </a:cubicBezTo>
                    <a:cubicBezTo>
                      <a:pt x="110539" y="317034"/>
                      <a:pt x="110539" y="317034"/>
                      <a:pt x="215435" y="378624"/>
                    </a:cubicBezTo>
                    <a:cubicBezTo>
                      <a:pt x="223284" y="382921"/>
                      <a:pt x="225425" y="392948"/>
                      <a:pt x="221143" y="400109"/>
                    </a:cubicBezTo>
                    <a:cubicBezTo>
                      <a:pt x="218289" y="405122"/>
                      <a:pt x="213294" y="407987"/>
                      <a:pt x="207585" y="407987"/>
                    </a:cubicBezTo>
                    <a:cubicBezTo>
                      <a:pt x="204731" y="407987"/>
                      <a:pt x="202590" y="407271"/>
                      <a:pt x="199736" y="405839"/>
                    </a:cubicBezTo>
                    <a:cubicBezTo>
                      <a:pt x="199736" y="405839"/>
                      <a:pt x="199736" y="405839"/>
                      <a:pt x="94127" y="344248"/>
                    </a:cubicBezTo>
                    <a:cubicBezTo>
                      <a:pt x="86991" y="339951"/>
                      <a:pt x="84137" y="329925"/>
                      <a:pt x="89132" y="322763"/>
                    </a:cubicBezTo>
                    <a:cubicBezTo>
                      <a:pt x="91273" y="318825"/>
                      <a:pt x="94662" y="316318"/>
                      <a:pt x="98498" y="315333"/>
                    </a:cubicBezTo>
                    <a:close/>
                    <a:moveTo>
                      <a:pt x="735123" y="284162"/>
                    </a:moveTo>
                    <a:cubicBezTo>
                      <a:pt x="727277" y="284162"/>
                      <a:pt x="720144" y="284878"/>
                      <a:pt x="713011" y="285594"/>
                    </a:cubicBezTo>
                    <a:cubicBezTo>
                      <a:pt x="684480" y="288458"/>
                      <a:pt x="658088" y="297050"/>
                      <a:pt x="633837" y="310654"/>
                    </a:cubicBezTo>
                    <a:cubicBezTo>
                      <a:pt x="632410" y="311370"/>
                      <a:pt x="630983" y="312086"/>
                      <a:pt x="629557" y="312802"/>
                    </a:cubicBezTo>
                    <a:cubicBezTo>
                      <a:pt x="625277" y="313518"/>
                      <a:pt x="621711" y="312802"/>
                      <a:pt x="618144" y="310654"/>
                    </a:cubicBezTo>
                    <a:cubicBezTo>
                      <a:pt x="591753" y="296334"/>
                      <a:pt x="561082" y="288458"/>
                      <a:pt x="529697" y="288458"/>
                    </a:cubicBezTo>
                    <a:cubicBezTo>
                      <a:pt x="487613" y="288458"/>
                      <a:pt x="446956" y="302778"/>
                      <a:pt x="414858" y="329270"/>
                    </a:cubicBezTo>
                    <a:cubicBezTo>
                      <a:pt x="390607" y="349318"/>
                      <a:pt x="372061" y="376526"/>
                      <a:pt x="362789" y="405881"/>
                    </a:cubicBezTo>
                    <a:cubicBezTo>
                      <a:pt x="362075" y="408745"/>
                      <a:pt x="360649" y="410893"/>
                      <a:pt x="358509" y="412325"/>
                    </a:cubicBezTo>
                    <a:cubicBezTo>
                      <a:pt x="356369" y="414473"/>
                      <a:pt x="353516" y="416621"/>
                      <a:pt x="349949" y="416621"/>
                    </a:cubicBezTo>
                    <a:cubicBezTo>
                      <a:pt x="285041" y="425213"/>
                      <a:pt x="236537" y="478197"/>
                      <a:pt x="236537" y="540489"/>
                    </a:cubicBezTo>
                    <a:cubicBezTo>
                      <a:pt x="236537" y="567697"/>
                      <a:pt x="245810" y="594188"/>
                      <a:pt x="263642" y="615668"/>
                    </a:cubicBezTo>
                    <a:cubicBezTo>
                      <a:pt x="267922" y="620680"/>
                      <a:pt x="272915" y="626408"/>
                      <a:pt x="277908" y="630704"/>
                    </a:cubicBezTo>
                    <a:cubicBezTo>
                      <a:pt x="277908" y="630704"/>
                      <a:pt x="277908" y="630704"/>
                      <a:pt x="282187" y="635000"/>
                    </a:cubicBezTo>
                    <a:cubicBezTo>
                      <a:pt x="282187" y="635000"/>
                      <a:pt x="282187" y="635000"/>
                      <a:pt x="324271" y="635000"/>
                    </a:cubicBezTo>
                    <a:cubicBezTo>
                      <a:pt x="324271" y="635000"/>
                      <a:pt x="324271" y="635000"/>
                      <a:pt x="555375" y="635000"/>
                    </a:cubicBezTo>
                    <a:cubicBezTo>
                      <a:pt x="555375" y="635000"/>
                      <a:pt x="555375" y="635000"/>
                      <a:pt x="628844" y="635000"/>
                    </a:cubicBezTo>
                    <a:cubicBezTo>
                      <a:pt x="628844" y="635000"/>
                      <a:pt x="628844" y="635000"/>
                      <a:pt x="989052" y="635000"/>
                    </a:cubicBezTo>
                    <a:cubicBezTo>
                      <a:pt x="989052" y="635000"/>
                      <a:pt x="989052" y="635000"/>
                      <a:pt x="1006171" y="635000"/>
                    </a:cubicBezTo>
                    <a:cubicBezTo>
                      <a:pt x="1015444" y="633568"/>
                      <a:pt x="1024716" y="630704"/>
                      <a:pt x="1032563" y="625692"/>
                    </a:cubicBezTo>
                    <a:cubicBezTo>
                      <a:pt x="1051821" y="614952"/>
                      <a:pt x="1066800" y="595620"/>
                      <a:pt x="1066800" y="571277"/>
                    </a:cubicBezTo>
                    <a:cubicBezTo>
                      <a:pt x="1066800" y="506837"/>
                      <a:pt x="997612" y="426645"/>
                      <a:pt x="927710" y="409461"/>
                    </a:cubicBezTo>
                    <a:cubicBezTo>
                      <a:pt x="925570" y="408745"/>
                      <a:pt x="923430" y="407313"/>
                      <a:pt x="921290" y="405881"/>
                    </a:cubicBezTo>
                    <a:cubicBezTo>
                      <a:pt x="919864" y="404449"/>
                      <a:pt x="917724" y="402301"/>
                      <a:pt x="917011" y="400153"/>
                    </a:cubicBezTo>
                    <a:cubicBezTo>
                      <a:pt x="903458" y="369366"/>
                      <a:pt x="882060" y="342158"/>
                      <a:pt x="853528" y="322110"/>
                    </a:cubicBezTo>
                    <a:cubicBezTo>
                      <a:pt x="819291" y="297050"/>
                      <a:pt x="778633" y="284162"/>
                      <a:pt x="735123" y="284162"/>
                    </a:cubicBezTo>
                    <a:close/>
                    <a:moveTo>
                      <a:pt x="735191" y="254000"/>
                    </a:moveTo>
                    <a:cubicBezTo>
                      <a:pt x="785162" y="254000"/>
                      <a:pt x="832277" y="268990"/>
                      <a:pt x="872254" y="297542"/>
                    </a:cubicBezTo>
                    <a:cubicBezTo>
                      <a:pt x="902950" y="319670"/>
                      <a:pt x="927222" y="348222"/>
                      <a:pt x="942927" y="381771"/>
                    </a:cubicBezTo>
                    <a:cubicBezTo>
                      <a:pt x="980048" y="392478"/>
                      <a:pt x="1017883" y="418175"/>
                      <a:pt x="1047866" y="452438"/>
                    </a:cubicBezTo>
                    <a:cubicBezTo>
                      <a:pt x="1079990" y="489555"/>
                      <a:pt x="1098550" y="533097"/>
                      <a:pt x="1098550" y="571643"/>
                    </a:cubicBezTo>
                    <a:cubicBezTo>
                      <a:pt x="1098550" y="605905"/>
                      <a:pt x="1079990" y="633030"/>
                      <a:pt x="1055004" y="649448"/>
                    </a:cubicBezTo>
                    <a:cubicBezTo>
                      <a:pt x="1082131" y="665865"/>
                      <a:pt x="1098550" y="693703"/>
                      <a:pt x="1098550" y="727966"/>
                    </a:cubicBezTo>
                    <a:cubicBezTo>
                      <a:pt x="1098550" y="770080"/>
                      <a:pt x="1076420" y="817905"/>
                      <a:pt x="1038585" y="857878"/>
                    </a:cubicBezTo>
                    <a:cubicBezTo>
                      <a:pt x="1010031" y="887858"/>
                      <a:pt x="976479" y="909986"/>
                      <a:pt x="942927" y="919979"/>
                    </a:cubicBezTo>
                    <a:cubicBezTo>
                      <a:pt x="927222" y="952814"/>
                      <a:pt x="902950" y="982080"/>
                      <a:pt x="872254" y="1003494"/>
                    </a:cubicBezTo>
                    <a:cubicBezTo>
                      <a:pt x="832277" y="1032046"/>
                      <a:pt x="785162" y="1047750"/>
                      <a:pt x="735191" y="1047750"/>
                    </a:cubicBezTo>
                    <a:cubicBezTo>
                      <a:pt x="696642" y="1047750"/>
                      <a:pt x="658807" y="1038471"/>
                      <a:pt x="625969" y="1020626"/>
                    </a:cubicBezTo>
                    <a:cubicBezTo>
                      <a:pt x="596701" y="1035615"/>
                      <a:pt x="563149" y="1043467"/>
                      <a:pt x="529597" y="1043467"/>
                    </a:cubicBezTo>
                    <a:cubicBezTo>
                      <a:pt x="480340" y="1043467"/>
                      <a:pt x="432511" y="1026336"/>
                      <a:pt x="394676" y="995642"/>
                    </a:cubicBezTo>
                    <a:cubicBezTo>
                      <a:pt x="368263" y="973515"/>
                      <a:pt x="347561" y="944962"/>
                      <a:pt x="335425" y="913555"/>
                    </a:cubicBezTo>
                    <a:cubicBezTo>
                      <a:pt x="260469" y="899279"/>
                      <a:pt x="204787" y="835037"/>
                      <a:pt x="204787" y="760801"/>
                    </a:cubicBezTo>
                    <a:cubicBezTo>
                      <a:pt x="204787" y="719400"/>
                      <a:pt x="221920" y="680141"/>
                      <a:pt x="252616" y="650875"/>
                    </a:cubicBezTo>
                    <a:cubicBezTo>
                      <a:pt x="221920" y="621609"/>
                      <a:pt x="204787" y="581636"/>
                      <a:pt x="204787" y="540949"/>
                    </a:cubicBezTo>
                    <a:cubicBezTo>
                      <a:pt x="204787" y="466000"/>
                      <a:pt x="260469" y="402471"/>
                      <a:pt x="335425" y="388195"/>
                    </a:cubicBezTo>
                    <a:cubicBezTo>
                      <a:pt x="347561" y="356074"/>
                      <a:pt x="368263" y="328236"/>
                      <a:pt x="394676" y="306108"/>
                    </a:cubicBezTo>
                    <a:cubicBezTo>
                      <a:pt x="432511" y="274700"/>
                      <a:pt x="480340" y="258283"/>
                      <a:pt x="529597" y="258283"/>
                    </a:cubicBezTo>
                    <a:cubicBezTo>
                      <a:pt x="563149" y="258283"/>
                      <a:pt x="596701" y="266135"/>
                      <a:pt x="625969" y="280411"/>
                    </a:cubicBezTo>
                    <a:cubicBezTo>
                      <a:pt x="658807" y="263280"/>
                      <a:pt x="696642" y="254000"/>
                      <a:pt x="735191" y="254000"/>
                    </a:cubicBezTo>
                    <a:close/>
                    <a:moveTo>
                      <a:pt x="965440" y="85579"/>
                    </a:moveTo>
                    <a:cubicBezTo>
                      <a:pt x="969268" y="84510"/>
                      <a:pt x="973540" y="85045"/>
                      <a:pt x="977456" y="87539"/>
                    </a:cubicBezTo>
                    <a:cubicBezTo>
                      <a:pt x="984577" y="91816"/>
                      <a:pt x="987425" y="101082"/>
                      <a:pt x="983152" y="108922"/>
                    </a:cubicBezTo>
                    <a:cubicBezTo>
                      <a:pt x="983152" y="108922"/>
                      <a:pt x="983152" y="108922"/>
                      <a:pt x="921917" y="214410"/>
                    </a:cubicBezTo>
                    <a:cubicBezTo>
                      <a:pt x="919069" y="219399"/>
                      <a:pt x="914084" y="222250"/>
                      <a:pt x="908388" y="222250"/>
                    </a:cubicBezTo>
                    <a:cubicBezTo>
                      <a:pt x="906252" y="222250"/>
                      <a:pt x="903404" y="221537"/>
                      <a:pt x="900555" y="220112"/>
                    </a:cubicBezTo>
                    <a:cubicBezTo>
                      <a:pt x="893435" y="215835"/>
                      <a:pt x="890587" y="205857"/>
                      <a:pt x="894859" y="198729"/>
                    </a:cubicBezTo>
                    <a:cubicBezTo>
                      <a:pt x="894859" y="198729"/>
                      <a:pt x="894859" y="198729"/>
                      <a:pt x="956095" y="93241"/>
                    </a:cubicBezTo>
                    <a:cubicBezTo>
                      <a:pt x="958231" y="89321"/>
                      <a:pt x="961613" y="86648"/>
                      <a:pt x="965440" y="85579"/>
                    </a:cubicBezTo>
                    <a:close/>
                    <a:moveTo>
                      <a:pt x="341312" y="83813"/>
                    </a:moveTo>
                    <a:cubicBezTo>
                      <a:pt x="345192" y="84882"/>
                      <a:pt x="348720" y="87377"/>
                      <a:pt x="350837" y="90940"/>
                    </a:cubicBezTo>
                    <a:cubicBezTo>
                      <a:pt x="350837" y="90940"/>
                      <a:pt x="350837" y="90940"/>
                      <a:pt x="410103" y="197141"/>
                    </a:cubicBezTo>
                    <a:cubicBezTo>
                      <a:pt x="414337" y="204269"/>
                      <a:pt x="412220" y="214247"/>
                      <a:pt x="404459" y="218524"/>
                    </a:cubicBezTo>
                    <a:cubicBezTo>
                      <a:pt x="402342" y="219949"/>
                      <a:pt x="399520" y="220662"/>
                      <a:pt x="396698" y="220662"/>
                    </a:cubicBezTo>
                    <a:cubicBezTo>
                      <a:pt x="391759" y="220662"/>
                      <a:pt x="386115" y="217811"/>
                      <a:pt x="383292" y="212109"/>
                    </a:cubicBezTo>
                    <a:lnTo>
                      <a:pt x="323320" y="106621"/>
                    </a:lnTo>
                    <a:cubicBezTo>
                      <a:pt x="319087" y="98781"/>
                      <a:pt x="321909" y="89515"/>
                      <a:pt x="329670" y="85238"/>
                    </a:cubicBezTo>
                    <a:cubicBezTo>
                      <a:pt x="333198" y="83100"/>
                      <a:pt x="337431" y="82744"/>
                      <a:pt x="341312" y="83813"/>
                    </a:cubicBezTo>
                    <a:close/>
                    <a:moveTo>
                      <a:pt x="651668" y="0"/>
                    </a:moveTo>
                    <a:cubicBezTo>
                      <a:pt x="659895" y="0"/>
                      <a:pt x="666750" y="7162"/>
                      <a:pt x="666750" y="15757"/>
                    </a:cubicBezTo>
                    <a:cubicBezTo>
                      <a:pt x="666750" y="15757"/>
                      <a:pt x="666750" y="15757"/>
                      <a:pt x="666750" y="138231"/>
                    </a:cubicBezTo>
                    <a:cubicBezTo>
                      <a:pt x="666750" y="146826"/>
                      <a:pt x="659895" y="153988"/>
                      <a:pt x="651668" y="153988"/>
                    </a:cubicBezTo>
                    <a:cubicBezTo>
                      <a:pt x="643442" y="153988"/>
                      <a:pt x="636587" y="146826"/>
                      <a:pt x="636587" y="138231"/>
                    </a:cubicBezTo>
                    <a:cubicBezTo>
                      <a:pt x="636587" y="138231"/>
                      <a:pt x="636587" y="138231"/>
                      <a:pt x="636587" y="15757"/>
                    </a:cubicBezTo>
                    <a:cubicBezTo>
                      <a:pt x="636587" y="7162"/>
                      <a:pt x="643442" y="0"/>
                      <a:pt x="651668"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30" name="bcgIcons_OpportunityMapping">
            <a:extLst>
              <a:ext uri="{FF2B5EF4-FFF2-40B4-BE49-F238E27FC236}">
                <a16:creationId xmlns:a16="http://schemas.microsoft.com/office/drawing/2014/main" id="{9E006E90-5314-4FE1-9EDC-B9E97BE31BF3}"/>
              </a:ext>
            </a:extLst>
          </p:cNvPr>
          <p:cNvGrpSpPr>
            <a:grpSpLocks noChangeAspect="1"/>
          </p:cNvGrpSpPr>
          <p:nvPr/>
        </p:nvGrpSpPr>
        <p:grpSpPr bwMode="auto">
          <a:xfrm>
            <a:off x="2312685" y="2960157"/>
            <a:ext cx="685165" cy="685800"/>
            <a:chOff x="1682" y="0"/>
            <a:chExt cx="4316" cy="4320"/>
          </a:xfrm>
        </p:grpSpPr>
        <p:sp>
          <p:nvSpPr>
            <p:cNvPr id="31" name="AutoShape 13">
              <a:extLst>
                <a:ext uri="{FF2B5EF4-FFF2-40B4-BE49-F238E27FC236}">
                  <a16:creationId xmlns:a16="http://schemas.microsoft.com/office/drawing/2014/main" id="{78930825-E6A7-4159-87DB-6AC37907FCED}"/>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 name="Freeform 15">
              <a:extLst>
                <a:ext uri="{FF2B5EF4-FFF2-40B4-BE49-F238E27FC236}">
                  <a16:creationId xmlns:a16="http://schemas.microsoft.com/office/drawing/2014/main" id="{C113B919-F452-46CE-BC6F-5010122BAE4C}"/>
                </a:ext>
              </a:extLst>
            </p:cNvPr>
            <p:cNvSpPr>
              <a:spLocks noEditPoints="1"/>
            </p:cNvSpPr>
            <p:nvPr/>
          </p:nvSpPr>
          <p:spPr bwMode="auto">
            <a:xfrm>
              <a:off x="2604" y="877"/>
              <a:ext cx="2493" cy="1855"/>
            </a:xfrm>
            <a:custGeom>
              <a:avLst/>
              <a:gdLst>
                <a:gd name="T0" fmla="*/ 300 w 1331"/>
                <a:gd name="T1" fmla="*/ 3 h 989"/>
                <a:gd name="T2" fmla="*/ 0 w 1331"/>
                <a:gd name="T3" fmla="*/ 310 h 989"/>
                <a:gd name="T4" fmla="*/ 294 w 1331"/>
                <a:gd name="T5" fmla="*/ 984 h 989"/>
                <a:gd name="T6" fmla="*/ 306 w 1331"/>
                <a:gd name="T7" fmla="*/ 984 h 989"/>
                <a:gd name="T8" fmla="*/ 597 w 1331"/>
                <a:gd name="T9" fmla="*/ 310 h 989"/>
                <a:gd name="T10" fmla="*/ 300 w 1331"/>
                <a:gd name="T11" fmla="*/ 3 h 989"/>
                <a:gd name="T12" fmla="*/ 419 w 1331"/>
                <a:gd name="T13" fmla="*/ 226 h 989"/>
                <a:gd name="T14" fmla="*/ 364 w 1331"/>
                <a:gd name="T15" fmla="*/ 279 h 989"/>
                <a:gd name="T16" fmla="*/ 362 w 1331"/>
                <a:gd name="T17" fmla="*/ 284 h 989"/>
                <a:gd name="T18" fmla="*/ 374 w 1331"/>
                <a:gd name="T19" fmla="*/ 359 h 989"/>
                <a:gd name="T20" fmla="*/ 367 w 1331"/>
                <a:gd name="T21" fmla="*/ 364 h 989"/>
                <a:gd name="T22" fmla="*/ 300 w 1331"/>
                <a:gd name="T23" fmla="*/ 328 h 989"/>
                <a:gd name="T24" fmla="*/ 295 w 1331"/>
                <a:gd name="T25" fmla="*/ 328 h 989"/>
                <a:gd name="T26" fmla="*/ 228 w 1331"/>
                <a:gd name="T27" fmla="*/ 363 h 989"/>
                <a:gd name="T28" fmla="*/ 220 w 1331"/>
                <a:gd name="T29" fmla="*/ 357 h 989"/>
                <a:gd name="T30" fmla="*/ 234 w 1331"/>
                <a:gd name="T31" fmla="*/ 282 h 989"/>
                <a:gd name="T32" fmla="*/ 232 w 1331"/>
                <a:gd name="T33" fmla="*/ 277 h 989"/>
                <a:gd name="T34" fmla="*/ 179 w 1331"/>
                <a:gd name="T35" fmla="*/ 224 h 989"/>
                <a:gd name="T36" fmla="*/ 182 w 1331"/>
                <a:gd name="T37" fmla="*/ 215 h 989"/>
                <a:gd name="T38" fmla="*/ 256 w 1331"/>
                <a:gd name="T39" fmla="*/ 204 h 989"/>
                <a:gd name="T40" fmla="*/ 261 w 1331"/>
                <a:gd name="T41" fmla="*/ 202 h 989"/>
                <a:gd name="T42" fmla="*/ 295 w 1331"/>
                <a:gd name="T43" fmla="*/ 134 h 989"/>
                <a:gd name="T44" fmla="*/ 304 w 1331"/>
                <a:gd name="T45" fmla="*/ 134 h 989"/>
                <a:gd name="T46" fmla="*/ 337 w 1331"/>
                <a:gd name="T47" fmla="*/ 202 h 989"/>
                <a:gd name="T48" fmla="*/ 341 w 1331"/>
                <a:gd name="T49" fmla="*/ 206 h 989"/>
                <a:gd name="T50" fmla="*/ 416 w 1331"/>
                <a:gd name="T51" fmla="*/ 217 h 989"/>
                <a:gd name="T52" fmla="*/ 419 w 1331"/>
                <a:gd name="T53" fmla="*/ 226 h 989"/>
                <a:gd name="T54" fmla="*/ 1146 w 1331"/>
                <a:gd name="T55" fmla="*/ 0 h 989"/>
                <a:gd name="T56" fmla="*/ 958 w 1331"/>
                <a:gd name="T57" fmla="*/ 192 h 989"/>
                <a:gd name="T58" fmla="*/ 1142 w 1331"/>
                <a:gd name="T59" fmla="*/ 613 h 989"/>
                <a:gd name="T60" fmla="*/ 1149 w 1331"/>
                <a:gd name="T61" fmla="*/ 613 h 989"/>
                <a:gd name="T62" fmla="*/ 1331 w 1331"/>
                <a:gd name="T63" fmla="*/ 192 h 989"/>
                <a:gd name="T64" fmla="*/ 1146 w 1331"/>
                <a:gd name="T65" fmla="*/ 0 h 989"/>
                <a:gd name="T66" fmla="*/ 1220 w 1331"/>
                <a:gd name="T67" fmla="*/ 155 h 989"/>
                <a:gd name="T68" fmla="*/ 1186 w 1331"/>
                <a:gd name="T69" fmla="*/ 188 h 989"/>
                <a:gd name="T70" fmla="*/ 1185 w 1331"/>
                <a:gd name="T71" fmla="*/ 191 h 989"/>
                <a:gd name="T72" fmla="*/ 1192 w 1331"/>
                <a:gd name="T73" fmla="*/ 238 h 989"/>
                <a:gd name="T74" fmla="*/ 1187 w 1331"/>
                <a:gd name="T75" fmla="*/ 241 h 989"/>
                <a:gd name="T76" fmla="*/ 1146 w 1331"/>
                <a:gd name="T77" fmla="*/ 219 h 989"/>
                <a:gd name="T78" fmla="*/ 1143 w 1331"/>
                <a:gd name="T79" fmla="*/ 218 h 989"/>
                <a:gd name="T80" fmla="*/ 1101 w 1331"/>
                <a:gd name="T81" fmla="*/ 240 h 989"/>
                <a:gd name="T82" fmla="*/ 1096 w 1331"/>
                <a:gd name="T83" fmla="*/ 237 h 989"/>
                <a:gd name="T84" fmla="*/ 1104 w 1331"/>
                <a:gd name="T85" fmla="*/ 190 h 989"/>
                <a:gd name="T86" fmla="*/ 1103 w 1331"/>
                <a:gd name="T87" fmla="*/ 187 h 989"/>
                <a:gd name="T88" fmla="*/ 1070 w 1331"/>
                <a:gd name="T89" fmla="*/ 153 h 989"/>
                <a:gd name="T90" fmla="*/ 1072 w 1331"/>
                <a:gd name="T91" fmla="*/ 148 h 989"/>
                <a:gd name="T92" fmla="*/ 1118 w 1331"/>
                <a:gd name="T93" fmla="*/ 141 h 989"/>
                <a:gd name="T94" fmla="*/ 1121 w 1331"/>
                <a:gd name="T95" fmla="*/ 139 h 989"/>
                <a:gd name="T96" fmla="*/ 1142 w 1331"/>
                <a:gd name="T97" fmla="*/ 97 h 989"/>
                <a:gd name="T98" fmla="*/ 1149 w 1331"/>
                <a:gd name="T99" fmla="*/ 97 h 989"/>
                <a:gd name="T100" fmla="*/ 1169 w 1331"/>
                <a:gd name="T101" fmla="*/ 140 h 989"/>
                <a:gd name="T102" fmla="*/ 1171 w 1331"/>
                <a:gd name="T103" fmla="*/ 142 h 989"/>
                <a:gd name="T104" fmla="*/ 1218 w 1331"/>
                <a:gd name="T105" fmla="*/ 149 h 989"/>
                <a:gd name="T106" fmla="*/ 1220 w 1331"/>
                <a:gd name="T107" fmla="*/ 155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31" h="989">
                  <a:moveTo>
                    <a:pt x="300" y="3"/>
                  </a:moveTo>
                  <a:cubicBezTo>
                    <a:pt x="134" y="3"/>
                    <a:pt x="0" y="142"/>
                    <a:pt x="0" y="310"/>
                  </a:cubicBezTo>
                  <a:cubicBezTo>
                    <a:pt x="0" y="465"/>
                    <a:pt x="251" y="910"/>
                    <a:pt x="294" y="984"/>
                  </a:cubicBezTo>
                  <a:cubicBezTo>
                    <a:pt x="296" y="989"/>
                    <a:pt x="303" y="989"/>
                    <a:pt x="306" y="984"/>
                  </a:cubicBezTo>
                  <a:cubicBezTo>
                    <a:pt x="348" y="910"/>
                    <a:pt x="597" y="465"/>
                    <a:pt x="597" y="310"/>
                  </a:cubicBezTo>
                  <a:cubicBezTo>
                    <a:pt x="597" y="142"/>
                    <a:pt x="466" y="3"/>
                    <a:pt x="300" y="3"/>
                  </a:cubicBezTo>
                  <a:close/>
                  <a:moveTo>
                    <a:pt x="419" y="226"/>
                  </a:moveTo>
                  <a:cubicBezTo>
                    <a:pt x="364" y="279"/>
                    <a:pt x="364" y="279"/>
                    <a:pt x="364" y="279"/>
                  </a:cubicBezTo>
                  <a:cubicBezTo>
                    <a:pt x="363" y="280"/>
                    <a:pt x="362" y="282"/>
                    <a:pt x="362" y="284"/>
                  </a:cubicBezTo>
                  <a:cubicBezTo>
                    <a:pt x="374" y="359"/>
                    <a:pt x="374" y="359"/>
                    <a:pt x="374" y="359"/>
                  </a:cubicBezTo>
                  <a:cubicBezTo>
                    <a:pt x="375" y="363"/>
                    <a:pt x="371" y="366"/>
                    <a:pt x="367" y="364"/>
                  </a:cubicBezTo>
                  <a:cubicBezTo>
                    <a:pt x="300" y="328"/>
                    <a:pt x="300" y="328"/>
                    <a:pt x="300" y="328"/>
                  </a:cubicBezTo>
                  <a:cubicBezTo>
                    <a:pt x="298" y="327"/>
                    <a:pt x="297" y="327"/>
                    <a:pt x="295" y="328"/>
                  </a:cubicBezTo>
                  <a:cubicBezTo>
                    <a:pt x="228" y="363"/>
                    <a:pt x="228" y="363"/>
                    <a:pt x="228" y="363"/>
                  </a:cubicBezTo>
                  <a:cubicBezTo>
                    <a:pt x="224" y="365"/>
                    <a:pt x="219" y="361"/>
                    <a:pt x="220" y="357"/>
                  </a:cubicBezTo>
                  <a:cubicBezTo>
                    <a:pt x="234" y="282"/>
                    <a:pt x="234" y="282"/>
                    <a:pt x="234" y="282"/>
                  </a:cubicBezTo>
                  <a:cubicBezTo>
                    <a:pt x="234" y="280"/>
                    <a:pt x="234" y="278"/>
                    <a:pt x="232" y="277"/>
                  </a:cubicBezTo>
                  <a:cubicBezTo>
                    <a:pt x="179" y="224"/>
                    <a:pt x="179" y="224"/>
                    <a:pt x="179" y="224"/>
                  </a:cubicBezTo>
                  <a:cubicBezTo>
                    <a:pt x="176" y="221"/>
                    <a:pt x="177" y="215"/>
                    <a:pt x="182" y="215"/>
                  </a:cubicBezTo>
                  <a:cubicBezTo>
                    <a:pt x="256" y="204"/>
                    <a:pt x="256" y="204"/>
                    <a:pt x="256" y="204"/>
                  </a:cubicBezTo>
                  <a:cubicBezTo>
                    <a:pt x="258" y="204"/>
                    <a:pt x="260" y="203"/>
                    <a:pt x="261" y="202"/>
                  </a:cubicBezTo>
                  <a:cubicBezTo>
                    <a:pt x="295" y="134"/>
                    <a:pt x="295" y="134"/>
                    <a:pt x="295" y="134"/>
                  </a:cubicBezTo>
                  <a:cubicBezTo>
                    <a:pt x="297" y="130"/>
                    <a:pt x="302" y="130"/>
                    <a:pt x="304" y="134"/>
                  </a:cubicBezTo>
                  <a:cubicBezTo>
                    <a:pt x="337" y="202"/>
                    <a:pt x="337" y="202"/>
                    <a:pt x="337" y="202"/>
                  </a:cubicBezTo>
                  <a:cubicBezTo>
                    <a:pt x="338" y="204"/>
                    <a:pt x="339" y="205"/>
                    <a:pt x="341" y="206"/>
                  </a:cubicBezTo>
                  <a:cubicBezTo>
                    <a:pt x="416" y="217"/>
                    <a:pt x="416" y="217"/>
                    <a:pt x="416" y="217"/>
                  </a:cubicBezTo>
                  <a:cubicBezTo>
                    <a:pt x="420" y="218"/>
                    <a:pt x="422" y="223"/>
                    <a:pt x="419" y="226"/>
                  </a:cubicBezTo>
                  <a:close/>
                  <a:moveTo>
                    <a:pt x="1146" y="0"/>
                  </a:moveTo>
                  <a:cubicBezTo>
                    <a:pt x="1042" y="0"/>
                    <a:pt x="958" y="87"/>
                    <a:pt x="958" y="192"/>
                  </a:cubicBezTo>
                  <a:cubicBezTo>
                    <a:pt x="958" y="289"/>
                    <a:pt x="1115" y="567"/>
                    <a:pt x="1142" y="613"/>
                  </a:cubicBezTo>
                  <a:cubicBezTo>
                    <a:pt x="1144" y="616"/>
                    <a:pt x="1148" y="616"/>
                    <a:pt x="1149" y="613"/>
                  </a:cubicBezTo>
                  <a:cubicBezTo>
                    <a:pt x="1176" y="567"/>
                    <a:pt x="1331" y="289"/>
                    <a:pt x="1331" y="192"/>
                  </a:cubicBezTo>
                  <a:cubicBezTo>
                    <a:pt x="1331" y="87"/>
                    <a:pt x="1249" y="0"/>
                    <a:pt x="1146" y="0"/>
                  </a:cubicBezTo>
                  <a:close/>
                  <a:moveTo>
                    <a:pt x="1220" y="155"/>
                  </a:moveTo>
                  <a:cubicBezTo>
                    <a:pt x="1186" y="188"/>
                    <a:pt x="1186" y="188"/>
                    <a:pt x="1186" y="188"/>
                  </a:cubicBezTo>
                  <a:cubicBezTo>
                    <a:pt x="1185" y="188"/>
                    <a:pt x="1185" y="190"/>
                    <a:pt x="1185" y="191"/>
                  </a:cubicBezTo>
                  <a:cubicBezTo>
                    <a:pt x="1192" y="238"/>
                    <a:pt x="1192" y="238"/>
                    <a:pt x="1192" y="238"/>
                  </a:cubicBezTo>
                  <a:cubicBezTo>
                    <a:pt x="1193" y="240"/>
                    <a:pt x="1190" y="242"/>
                    <a:pt x="1187" y="241"/>
                  </a:cubicBezTo>
                  <a:cubicBezTo>
                    <a:pt x="1146" y="219"/>
                    <a:pt x="1146" y="219"/>
                    <a:pt x="1146" y="219"/>
                  </a:cubicBezTo>
                  <a:cubicBezTo>
                    <a:pt x="1145" y="218"/>
                    <a:pt x="1144" y="218"/>
                    <a:pt x="1143" y="218"/>
                  </a:cubicBezTo>
                  <a:cubicBezTo>
                    <a:pt x="1101" y="240"/>
                    <a:pt x="1101" y="240"/>
                    <a:pt x="1101" y="240"/>
                  </a:cubicBezTo>
                  <a:cubicBezTo>
                    <a:pt x="1098" y="241"/>
                    <a:pt x="1095" y="239"/>
                    <a:pt x="1096" y="237"/>
                  </a:cubicBezTo>
                  <a:cubicBezTo>
                    <a:pt x="1104" y="190"/>
                    <a:pt x="1104" y="190"/>
                    <a:pt x="1104" y="190"/>
                  </a:cubicBezTo>
                  <a:cubicBezTo>
                    <a:pt x="1104" y="189"/>
                    <a:pt x="1104" y="188"/>
                    <a:pt x="1103" y="187"/>
                  </a:cubicBezTo>
                  <a:cubicBezTo>
                    <a:pt x="1070" y="153"/>
                    <a:pt x="1070" y="153"/>
                    <a:pt x="1070" y="153"/>
                  </a:cubicBezTo>
                  <a:cubicBezTo>
                    <a:pt x="1068" y="151"/>
                    <a:pt x="1069" y="148"/>
                    <a:pt x="1072" y="148"/>
                  </a:cubicBezTo>
                  <a:cubicBezTo>
                    <a:pt x="1118" y="141"/>
                    <a:pt x="1118" y="141"/>
                    <a:pt x="1118" y="141"/>
                  </a:cubicBezTo>
                  <a:cubicBezTo>
                    <a:pt x="1120" y="141"/>
                    <a:pt x="1121" y="141"/>
                    <a:pt x="1121" y="139"/>
                  </a:cubicBezTo>
                  <a:cubicBezTo>
                    <a:pt x="1142" y="97"/>
                    <a:pt x="1142" y="97"/>
                    <a:pt x="1142" y="97"/>
                  </a:cubicBezTo>
                  <a:cubicBezTo>
                    <a:pt x="1144" y="95"/>
                    <a:pt x="1147" y="95"/>
                    <a:pt x="1149" y="97"/>
                  </a:cubicBezTo>
                  <a:cubicBezTo>
                    <a:pt x="1169" y="140"/>
                    <a:pt x="1169" y="140"/>
                    <a:pt x="1169" y="140"/>
                  </a:cubicBezTo>
                  <a:cubicBezTo>
                    <a:pt x="1169" y="141"/>
                    <a:pt x="1170" y="142"/>
                    <a:pt x="1171" y="142"/>
                  </a:cubicBezTo>
                  <a:cubicBezTo>
                    <a:pt x="1218" y="149"/>
                    <a:pt x="1218" y="149"/>
                    <a:pt x="1218" y="149"/>
                  </a:cubicBezTo>
                  <a:cubicBezTo>
                    <a:pt x="1221" y="150"/>
                    <a:pt x="1222" y="153"/>
                    <a:pt x="1220" y="15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 name="Freeform 16">
              <a:extLst>
                <a:ext uri="{FF2B5EF4-FFF2-40B4-BE49-F238E27FC236}">
                  <a16:creationId xmlns:a16="http://schemas.microsoft.com/office/drawing/2014/main" id="{41E6527C-7182-41A3-9FC3-1EF0E4591BC0}"/>
                </a:ext>
              </a:extLst>
            </p:cNvPr>
            <p:cNvSpPr>
              <a:spLocks noEditPoints="1"/>
            </p:cNvSpPr>
            <p:nvPr/>
          </p:nvSpPr>
          <p:spPr bwMode="auto">
            <a:xfrm>
              <a:off x="1864" y="712"/>
              <a:ext cx="3956" cy="2665"/>
            </a:xfrm>
            <a:custGeom>
              <a:avLst/>
              <a:gdLst>
                <a:gd name="T0" fmla="*/ 663 w 2112"/>
                <a:gd name="T1" fmla="*/ 1199 h 1421"/>
                <a:gd name="T2" fmla="*/ 469 w 2112"/>
                <a:gd name="T3" fmla="*/ 844 h 1421"/>
                <a:gd name="T4" fmla="*/ 695 w 2112"/>
                <a:gd name="T5" fmla="*/ 0 h 1421"/>
                <a:gd name="T6" fmla="*/ 920 w 2112"/>
                <a:gd name="T7" fmla="*/ 844 h 1421"/>
                <a:gd name="T8" fmla="*/ 727 w 2112"/>
                <a:gd name="T9" fmla="*/ 1199 h 1421"/>
                <a:gd name="T10" fmla="*/ 695 w 2112"/>
                <a:gd name="T11" fmla="*/ 1218 h 1421"/>
                <a:gd name="T12" fmla="*/ 352 w 2112"/>
                <a:gd name="T13" fmla="*/ 395 h 1421"/>
                <a:gd name="T14" fmla="*/ 662 w 2112"/>
                <a:gd name="T15" fmla="*/ 1110 h 1421"/>
                <a:gd name="T16" fmla="*/ 728 w 2112"/>
                <a:gd name="T17" fmla="*/ 1110 h 1421"/>
                <a:gd name="T18" fmla="*/ 1036 w 2112"/>
                <a:gd name="T19" fmla="*/ 395 h 1421"/>
                <a:gd name="T20" fmla="*/ 1344 w 2112"/>
                <a:gd name="T21" fmla="*/ 593 h 1421"/>
                <a:gd name="T22" fmla="*/ 1081 w 2112"/>
                <a:gd name="T23" fmla="*/ 587 h 1421"/>
                <a:gd name="T24" fmla="*/ 1364 w 2112"/>
                <a:gd name="T25" fmla="*/ 631 h 1421"/>
                <a:gd name="T26" fmla="*/ 2110 w 2112"/>
                <a:gd name="T27" fmla="*/ 1377 h 1421"/>
                <a:gd name="T28" fmla="*/ 1876 w 2112"/>
                <a:gd name="T29" fmla="*/ 587 h 1421"/>
                <a:gd name="T30" fmla="*/ 1736 w 2112"/>
                <a:gd name="T31" fmla="*/ 592 h 1421"/>
                <a:gd name="T32" fmla="*/ 1876 w 2112"/>
                <a:gd name="T33" fmla="*/ 631 h 1421"/>
                <a:gd name="T34" fmla="*/ 2064 w 2112"/>
                <a:gd name="T35" fmla="*/ 1377 h 1421"/>
                <a:gd name="T36" fmla="*/ 232 w 2112"/>
                <a:gd name="T37" fmla="*/ 631 h 1421"/>
                <a:gd name="T38" fmla="*/ 324 w 2112"/>
                <a:gd name="T39" fmla="*/ 631 h 1421"/>
                <a:gd name="T40" fmla="*/ 236 w 2112"/>
                <a:gd name="T41" fmla="*/ 587 h 1421"/>
                <a:gd name="T42" fmla="*/ 2 w 2112"/>
                <a:gd name="T43" fmla="*/ 1377 h 1421"/>
                <a:gd name="T44" fmla="*/ 45 w 2112"/>
                <a:gd name="T45" fmla="*/ 1421 h 1421"/>
                <a:gd name="T46" fmla="*/ 2104 w 2112"/>
                <a:gd name="T47" fmla="*/ 1405 h 1421"/>
                <a:gd name="T48" fmla="*/ 1541 w 2112"/>
                <a:gd name="T49" fmla="*/ 826 h 1421"/>
                <a:gd name="T50" fmla="*/ 1487 w 2112"/>
                <a:gd name="T51" fmla="*/ 765 h 1421"/>
                <a:gd name="T52" fmla="*/ 1276 w 2112"/>
                <a:gd name="T53" fmla="*/ 270 h 1421"/>
                <a:gd name="T54" fmla="*/ 1804 w 2112"/>
                <a:gd name="T55" fmla="*/ 270 h 1421"/>
                <a:gd name="T56" fmla="*/ 1594 w 2112"/>
                <a:gd name="T57" fmla="*/ 765 h 1421"/>
                <a:gd name="T58" fmla="*/ 1541 w 2112"/>
                <a:gd name="T59" fmla="*/ 826 h 1421"/>
                <a:gd name="T60" fmla="*/ 1541 w 2112"/>
                <a:gd name="T61" fmla="*/ 44 h 1421"/>
                <a:gd name="T62" fmla="*/ 1423 w 2112"/>
                <a:gd name="T63" fmla="*/ 553 h 1421"/>
                <a:gd name="T64" fmla="*/ 1541 w 2112"/>
                <a:gd name="T65" fmla="*/ 770 h 1421"/>
                <a:gd name="T66" fmla="*/ 1658 w 2112"/>
                <a:gd name="T67" fmla="*/ 553 h 1421"/>
                <a:gd name="T68" fmla="*/ 1541 w 2112"/>
                <a:gd name="T69" fmla="*/ 44 h 1421"/>
                <a:gd name="T70" fmla="*/ 1195 w 2112"/>
                <a:gd name="T71" fmla="*/ 908 h 1421"/>
                <a:gd name="T72" fmla="*/ 1195 w 2112"/>
                <a:gd name="T73" fmla="*/ 826 h 1421"/>
                <a:gd name="T74" fmla="*/ 1449 w 2112"/>
                <a:gd name="T75" fmla="*/ 787 h 1421"/>
                <a:gd name="T76" fmla="*/ 1195 w 2112"/>
                <a:gd name="T77" fmla="*/ 782 h 1421"/>
                <a:gd name="T78" fmla="*/ 1195 w 2112"/>
                <a:gd name="T79" fmla="*/ 952 h 1421"/>
                <a:gd name="T80" fmla="*/ 1659 w 2112"/>
                <a:gd name="T81" fmla="*/ 1063 h 1421"/>
                <a:gd name="T82" fmla="*/ 793 w 2112"/>
                <a:gd name="T83" fmla="*/ 1174 h 1421"/>
                <a:gd name="T84" fmla="*/ 1548 w 2112"/>
                <a:gd name="T85" fmla="*/ 1218 h 1421"/>
                <a:gd name="T86" fmla="*/ 1548 w 2112"/>
                <a:gd name="T87" fmla="*/ 90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2" h="1421">
                  <a:moveTo>
                    <a:pt x="695" y="1218"/>
                  </a:moveTo>
                  <a:cubicBezTo>
                    <a:pt x="681" y="1218"/>
                    <a:pt x="669" y="1211"/>
                    <a:pt x="663" y="1199"/>
                  </a:cubicBezTo>
                  <a:cubicBezTo>
                    <a:pt x="624" y="1132"/>
                    <a:pt x="624" y="1132"/>
                    <a:pt x="624" y="1132"/>
                  </a:cubicBezTo>
                  <a:cubicBezTo>
                    <a:pt x="623" y="1131"/>
                    <a:pt x="545" y="997"/>
                    <a:pt x="469" y="844"/>
                  </a:cubicBezTo>
                  <a:cubicBezTo>
                    <a:pt x="360" y="627"/>
                    <a:pt x="308" y="480"/>
                    <a:pt x="308" y="395"/>
                  </a:cubicBezTo>
                  <a:cubicBezTo>
                    <a:pt x="308" y="177"/>
                    <a:pt x="481" y="0"/>
                    <a:pt x="695" y="0"/>
                  </a:cubicBezTo>
                  <a:cubicBezTo>
                    <a:pt x="907" y="0"/>
                    <a:pt x="1080" y="177"/>
                    <a:pt x="1080" y="395"/>
                  </a:cubicBezTo>
                  <a:cubicBezTo>
                    <a:pt x="1080" y="480"/>
                    <a:pt x="1027" y="627"/>
                    <a:pt x="920" y="844"/>
                  </a:cubicBezTo>
                  <a:cubicBezTo>
                    <a:pt x="844" y="997"/>
                    <a:pt x="767" y="1131"/>
                    <a:pt x="766" y="1132"/>
                  </a:cubicBezTo>
                  <a:cubicBezTo>
                    <a:pt x="727" y="1199"/>
                    <a:pt x="727" y="1199"/>
                    <a:pt x="727" y="1199"/>
                  </a:cubicBezTo>
                  <a:cubicBezTo>
                    <a:pt x="721" y="1211"/>
                    <a:pt x="709" y="1218"/>
                    <a:pt x="695" y="1218"/>
                  </a:cubicBezTo>
                  <a:cubicBezTo>
                    <a:pt x="695" y="1218"/>
                    <a:pt x="695" y="1218"/>
                    <a:pt x="695" y="1218"/>
                  </a:cubicBezTo>
                  <a:close/>
                  <a:moveTo>
                    <a:pt x="695" y="44"/>
                  </a:moveTo>
                  <a:cubicBezTo>
                    <a:pt x="506" y="44"/>
                    <a:pt x="352" y="202"/>
                    <a:pt x="352" y="395"/>
                  </a:cubicBezTo>
                  <a:cubicBezTo>
                    <a:pt x="352" y="473"/>
                    <a:pt x="403" y="614"/>
                    <a:pt x="508" y="825"/>
                  </a:cubicBezTo>
                  <a:cubicBezTo>
                    <a:pt x="584" y="976"/>
                    <a:pt x="661" y="1109"/>
                    <a:pt x="662" y="1110"/>
                  </a:cubicBezTo>
                  <a:cubicBezTo>
                    <a:pt x="695" y="1167"/>
                    <a:pt x="695" y="1167"/>
                    <a:pt x="695" y="1167"/>
                  </a:cubicBezTo>
                  <a:cubicBezTo>
                    <a:pt x="728" y="1110"/>
                    <a:pt x="728" y="1110"/>
                    <a:pt x="728" y="1110"/>
                  </a:cubicBezTo>
                  <a:cubicBezTo>
                    <a:pt x="729" y="1109"/>
                    <a:pt x="805" y="976"/>
                    <a:pt x="880" y="825"/>
                  </a:cubicBezTo>
                  <a:cubicBezTo>
                    <a:pt x="985" y="614"/>
                    <a:pt x="1036" y="473"/>
                    <a:pt x="1036" y="395"/>
                  </a:cubicBezTo>
                  <a:cubicBezTo>
                    <a:pt x="1036" y="202"/>
                    <a:pt x="883" y="44"/>
                    <a:pt x="695" y="44"/>
                  </a:cubicBezTo>
                  <a:close/>
                  <a:moveTo>
                    <a:pt x="1344" y="593"/>
                  </a:moveTo>
                  <a:cubicBezTo>
                    <a:pt x="1343" y="591"/>
                    <a:pt x="1343" y="589"/>
                    <a:pt x="1342" y="587"/>
                  </a:cubicBezTo>
                  <a:cubicBezTo>
                    <a:pt x="1081" y="587"/>
                    <a:pt x="1081" y="587"/>
                    <a:pt x="1081" y="587"/>
                  </a:cubicBezTo>
                  <a:cubicBezTo>
                    <a:pt x="1076" y="601"/>
                    <a:pt x="1070" y="616"/>
                    <a:pt x="1064" y="631"/>
                  </a:cubicBezTo>
                  <a:cubicBezTo>
                    <a:pt x="1364" y="631"/>
                    <a:pt x="1364" y="631"/>
                    <a:pt x="1364" y="631"/>
                  </a:cubicBezTo>
                  <a:cubicBezTo>
                    <a:pt x="1357" y="619"/>
                    <a:pt x="1351" y="606"/>
                    <a:pt x="1344" y="593"/>
                  </a:cubicBezTo>
                  <a:close/>
                  <a:moveTo>
                    <a:pt x="2110" y="1377"/>
                  </a:moveTo>
                  <a:cubicBezTo>
                    <a:pt x="1921" y="615"/>
                    <a:pt x="1921" y="615"/>
                    <a:pt x="1921" y="615"/>
                  </a:cubicBezTo>
                  <a:cubicBezTo>
                    <a:pt x="1916" y="596"/>
                    <a:pt x="1894" y="587"/>
                    <a:pt x="1876" y="587"/>
                  </a:cubicBezTo>
                  <a:cubicBezTo>
                    <a:pt x="1739" y="587"/>
                    <a:pt x="1739" y="587"/>
                    <a:pt x="1739" y="587"/>
                  </a:cubicBezTo>
                  <a:cubicBezTo>
                    <a:pt x="1738" y="589"/>
                    <a:pt x="1737" y="591"/>
                    <a:pt x="1736" y="592"/>
                  </a:cubicBezTo>
                  <a:cubicBezTo>
                    <a:pt x="1730" y="605"/>
                    <a:pt x="1723" y="618"/>
                    <a:pt x="1717" y="631"/>
                  </a:cubicBezTo>
                  <a:cubicBezTo>
                    <a:pt x="1876" y="631"/>
                    <a:pt x="1876" y="631"/>
                    <a:pt x="1876" y="631"/>
                  </a:cubicBezTo>
                  <a:cubicBezTo>
                    <a:pt x="1877" y="631"/>
                    <a:pt x="1879" y="631"/>
                    <a:pt x="1880" y="631"/>
                  </a:cubicBezTo>
                  <a:cubicBezTo>
                    <a:pt x="2064" y="1377"/>
                    <a:pt x="2064" y="1377"/>
                    <a:pt x="2064" y="1377"/>
                  </a:cubicBezTo>
                  <a:cubicBezTo>
                    <a:pt x="48" y="1377"/>
                    <a:pt x="48" y="1377"/>
                    <a:pt x="48" y="1377"/>
                  </a:cubicBezTo>
                  <a:cubicBezTo>
                    <a:pt x="232" y="631"/>
                    <a:pt x="232" y="631"/>
                    <a:pt x="232" y="631"/>
                  </a:cubicBezTo>
                  <a:cubicBezTo>
                    <a:pt x="233" y="631"/>
                    <a:pt x="235" y="631"/>
                    <a:pt x="236" y="631"/>
                  </a:cubicBezTo>
                  <a:cubicBezTo>
                    <a:pt x="324" y="631"/>
                    <a:pt x="324" y="631"/>
                    <a:pt x="324" y="631"/>
                  </a:cubicBezTo>
                  <a:cubicBezTo>
                    <a:pt x="318" y="616"/>
                    <a:pt x="312" y="601"/>
                    <a:pt x="307" y="587"/>
                  </a:cubicBezTo>
                  <a:cubicBezTo>
                    <a:pt x="236" y="587"/>
                    <a:pt x="236" y="587"/>
                    <a:pt x="236" y="587"/>
                  </a:cubicBezTo>
                  <a:cubicBezTo>
                    <a:pt x="218" y="587"/>
                    <a:pt x="196" y="596"/>
                    <a:pt x="191" y="615"/>
                  </a:cubicBezTo>
                  <a:cubicBezTo>
                    <a:pt x="2" y="1377"/>
                    <a:pt x="2" y="1377"/>
                    <a:pt x="2" y="1377"/>
                  </a:cubicBezTo>
                  <a:cubicBezTo>
                    <a:pt x="0" y="1387"/>
                    <a:pt x="2" y="1397"/>
                    <a:pt x="8" y="1405"/>
                  </a:cubicBezTo>
                  <a:cubicBezTo>
                    <a:pt x="16" y="1415"/>
                    <a:pt x="30" y="1421"/>
                    <a:pt x="45" y="1421"/>
                  </a:cubicBezTo>
                  <a:cubicBezTo>
                    <a:pt x="2067" y="1421"/>
                    <a:pt x="2067" y="1421"/>
                    <a:pt x="2067" y="1421"/>
                  </a:cubicBezTo>
                  <a:cubicBezTo>
                    <a:pt x="2082" y="1421"/>
                    <a:pt x="2096" y="1415"/>
                    <a:pt x="2104" y="1405"/>
                  </a:cubicBezTo>
                  <a:cubicBezTo>
                    <a:pt x="2110" y="1397"/>
                    <a:pt x="2112" y="1387"/>
                    <a:pt x="2110" y="1377"/>
                  </a:cubicBezTo>
                  <a:close/>
                  <a:moveTo>
                    <a:pt x="1541" y="826"/>
                  </a:moveTo>
                  <a:cubicBezTo>
                    <a:pt x="1529" y="826"/>
                    <a:pt x="1519" y="819"/>
                    <a:pt x="1513" y="810"/>
                  </a:cubicBezTo>
                  <a:cubicBezTo>
                    <a:pt x="1487" y="765"/>
                    <a:pt x="1487" y="765"/>
                    <a:pt x="1487" y="765"/>
                  </a:cubicBezTo>
                  <a:cubicBezTo>
                    <a:pt x="1487" y="764"/>
                    <a:pt x="1435" y="675"/>
                    <a:pt x="1384" y="573"/>
                  </a:cubicBezTo>
                  <a:cubicBezTo>
                    <a:pt x="1310" y="425"/>
                    <a:pt x="1276" y="329"/>
                    <a:pt x="1276" y="270"/>
                  </a:cubicBezTo>
                  <a:cubicBezTo>
                    <a:pt x="1276" y="122"/>
                    <a:pt x="1395" y="0"/>
                    <a:pt x="1541" y="0"/>
                  </a:cubicBezTo>
                  <a:cubicBezTo>
                    <a:pt x="1686" y="0"/>
                    <a:pt x="1804" y="122"/>
                    <a:pt x="1804" y="270"/>
                  </a:cubicBezTo>
                  <a:cubicBezTo>
                    <a:pt x="1804" y="329"/>
                    <a:pt x="1770" y="425"/>
                    <a:pt x="1697" y="573"/>
                  </a:cubicBezTo>
                  <a:cubicBezTo>
                    <a:pt x="1647" y="675"/>
                    <a:pt x="1595" y="764"/>
                    <a:pt x="1594" y="765"/>
                  </a:cubicBezTo>
                  <a:cubicBezTo>
                    <a:pt x="1569" y="809"/>
                    <a:pt x="1569" y="809"/>
                    <a:pt x="1569" y="809"/>
                  </a:cubicBezTo>
                  <a:cubicBezTo>
                    <a:pt x="1563" y="819"/>
                    <a:pt x="1552" y="826"/>
                    <a:pt x="1541" y="826"/>
                  </a:cubicBezTo>
                  <a:cubicBezTo>
                    <a:pt x="1541" y="826"/>
                    <a:pt x="1541" y="826"/>
                    <a:pt x="1541" y="826"/>
                  </a:cubicBezTo>
                  <a:close/>
                  <a:moveTo>
                    <a:pt x="1541" y="44"/>
                  </a:moveTo>
                  <a:cubicBezTo>
                    <a:pt x="1419" y="44"/>
                    <a:pt x="1320" y="146"/>
                    <a:pt x="1320" y="270"/>
                  </a:cubicBezTo>
                  <a:cubicBezTo>
                    <a:pt x="1320" y="321"/>
                    <a:pt x="1354" y="416"/>
                    <a:pt x="1423" y="553"/>
                  </a:cubicBezTo>
                  <a:cubicBezTo>
                    <a:pt x="1474" y="655"/>
                    <a:pt x="1525" y="742"/>
                    <a:pt x="1525" y="743"/>
                  </a:cubicBezTo>
                  <a:cubicBezTo>
                    <a:pt x="1541" y="770"/>
                    <a:pt x="1541" y="770"/>
                    <a:pt x="1541" y="770"/>
                  </a:cubicBezTo>
                  <a:cubicBezTo>
                    <a:pt x="1556" y="743"/>
                    <a:pt x="1556" y="743"/>
                    <a:pt x="1556" y="743"/>
                  </a:cubicBezTo>
                  <a:cubicBezTo>
                    <a:pt x="1557" y="742"/>
                    <a:pt x="1607" y="655"/>
                    <a:pt x="1658" y="553"/>
                  </a:cubicBezTo>
                  <a:cubicBezTo>
                    <a:pt x="1726" y="416"/>
                    <a:pt x="1760" y="321"/>
                    <a:pt x="1760" y="270"/>
                  </a:cubicBezTo>
                  <a:cubicBezTo>
                    <a:pt x="1760" y="146"/>
                    <a:pt x="1662" y="44"/>
                    <a:pt x="1541" y="44"/>
                  </a:cubicBezTo>
                  <a:close/>
                  <a:moveTo>
                    <a:pt x="1548" y="908"/>
                  </a:moveTo>
                  <a:cubicBezTo>
                    <a:pt x="1195" y="908"/>
                    <a:pt x="1195" y="908"/>
                    <a:pt x="1195" y="908"/>
                  </a:cubicBezTo>
                  <a:cubicBezTo>
                    <a:pt x="1172" y="908"/>
                    <a:pt x="1154" y="889"/>
                    <a:pt x="1154" y="867"/>
                  </a:cubicBezTo>
                  <a:cubicBezTo>
                    <a:pt x="1154" y="844"/>
                    <a:pt x="1172" y="826"/>
                    <a:pt x="1195" y="826"/>
                  </a:cubicBezTo>
                  <a:cubicBezTo>
                    <a:pt x="1471" y="826"/>
                    <a:pt x="1471" y="826"/>
                    <a:pt x="1471" y="826"/>
                  </a:cubicBezTo>
                  <a:cubicBezTo>
                    <a:pt x="1449" y="787"/>
                    <a:pt x="1449" y="787"/>
                    <a:pt x="1449" y="787"/>
                  </a:cubicBezTo>
                  <a:cubicBezTo>
                    <a:pt x="1449" y="787"/>
                    <a:pt x="1448" y="785"/>
                    <a:pt x="1446" y="782"/>
                  </a:cubicBezTo>
                  <a:cubicBezTo>
                    <a:pt x="1195" y="782"/>
                    <a:pt x="1195" y="782"/>
                    <a:pt x="1195" y="782"/>
                  </a:cubicBezTo>
                  <a:cubicBezTo>
                    <a:pt x="1148" y="782"/>
                    <a:pt x="1110" y="820"/>
                    <a:pt x="1110" y="867"/>
                  </a:cubicBezTo>
                  <a:cubicBezTo>
                    <a:pt x="1110" y="914"/>
                    <a:pt x="1148" y="952"/>
                    <a:pt x="1195" y="952"/>
                  </a:cubicBezTo>
                  <a:cubicBezTo>
                    <a:pt x="1548" y="952"/>
                    <a:pt x="1548" y="952"/>
                    <a:pt x="1548" y="952"/>
                  </a:cubicBezTo>
                  <a:cubicBezTo>
                    <a:pt x="1609" y="952"/>
                    <a:pt x="1659" y="1002"/>
                    <a:pt x="1659" y="1063"/>
                  </a:cubicBezTo>
                  <a:cubicBezTo>
                    <a:pt x="1659" y="1124"/>
                    <a:pt x="1609" y="1174"/>
                    <a:pt x="1548" y="1174"/>
                  </a:cubicBezTo>
                  <a:cubicBezTo>
                    <a:pt x="793" y="1174"/>
                    <a:pt x="793" y="1174"/>
                    <a:pt x="793" y="1174"/>
                  </a:cubicBezTo>
                  <a:cubicBezTo>
                    <a:pt x="767" y="1218"/>
                    <a:pt x="767" y="1218"/>
                    <a:pt x="767" y="1218"/>
                  </a:cubicBezTo>
                  <a:cubicBezTo>
                    <a:pt x="1548" y="1218"/>
                    <a:pt x="1548" y="1218"/>
                    <a:pt x="1548" y="1218"/>
                  </a:cubicBezTo>
                  <a:cubicBezTo>
                    <a:pt x="1633" y="1218"/>
                    <a:pt x="1703" y="1148"/>
                    <a:pt x="1703" y="1063"/>
                  </a:cubicBezTo>
                  <a:cubicBezTo>
                    <a:pt x="1703" y="977"/>
                    <a:pt x="1633" y="908"/>
                    <a:pt x="1548" y="90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34" name="Group 33">
            <a:extLst>
              <a:ext uri="{FF2B5EF4-FFF2-40B4-BE49-F238E27FC236}">
                <a16:creationId xmlns:a16="http://schemas.microsoft.com/office/drawing/2014/main" id="{4E192ED3-2D02-46CD-AA5D-4A47B9951844}"/>
              </a:ext>
            </a:extLst>
          </p:cNvPr>
          <p:cNvGrpSpPr>
            <a:grpSpLocks noChangeAspect="1"/>
          </p:cNvGrpSpPr>
          <p:nvPr/>
        </p:nvGrpSpPr>
        <p:grpSpPr>
          <a:xfrm>
            <a:off x="2312367" y="3590420"/>
            <a:ext cx="685800" cy="685800"/>
            <a:chOff x="5273675" y="2606675"/>
            <a:chExt cx="1644650" cy="1644650"/>
          </a:xfrm>
        </p:grpSpPr>
        <p:sp>
          <p:nvSpPr>
            <p:cNvPr id="35" name="AutoShape 3">
              <a:extLst>
                <a:ext uri="{FF2B5EF4-FFF2-40B4-BE49-F238E27FC236}">
                  <a16:creationId xmlns:a16="http://schemas.microsoft.com/office/drawing/2014/main" id="{2F75FC26-F588-46C1-9FF7-0503A4F44D8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36" name="Group 35">
              <a:extLst>
                <a:ext uri="{FF2B5EF4-FFF2-40B4-BE49-F238E27FC236}">
                  <a16:creationId xmlns:a16="http://schemas.microsoft.com/office/drawing/2014/main" id="{7BB0A212-D33D-47AD-B50E-B585950BBF15}"/>
                </a:ext>
              </a:extLst>
            </p:cNvPr>
            <p:cNvGrpSpPr/>
            <p:nvPr/>
          </p:nvGrpSpPr>
          <p:grpSpPr>
            <a:xfrm>
              <a:off x="5646738" y="2776538"/>
              <a:ext cx="898525" cy="1304925"/>
              <a:chOff x="5646738" y="2776538"/>
              <a:chExt cx="898525" cy="1304925"/>
            </a:xfrm>
          </p:grpSpPr>
          <p:sp>
            <p:nvSpPr>
              <p:cNvPr id="37" name="Freeform 5">
                <a:extLst>
                  <a:ext uri="{FF2B5EF4-FFF2-40B4-BE49-F238E27FC236}">
                    <a16:creationId xmlns:a16="http://schemas.microsoft.com/office/drawing/2014/main" id="{64D20109-B6D4-4C8D-AE7D-161B025943C9}"/>
                  </a:ext>
                </a:extLst>
              </p:cNvPr>
              <p:cNvSpPr>
                <a:spLocks/>
              </p:cNvSpPr>
              <p:nvPr/>
            </p:nvSpPr>
            <p:spPr bwMode="auto">
              <a:xfrm>
                <a:off x="5646738" y="2890838"/>
                <a:ext cx="898525" cy="1190625"/>
              </a:xfrm>
              <a:custGeom>
                <a:avLst/>
                <a:gdLst>
                  <a:gd name="T0" fmla="*/ 22 w 1258"/>
                  <a:gd name="T1" fmla="*/ 1670 h 1670"/>
                  <a:gd name="T2" fmla="*/ 1236 w 1258"/>
                  <a:gd name="T3" fmla="*/ 1670 h 1670"/>
                  <a:gd name="T4" fmla="*/ 1258 w 1258"/>
                  <a:gd name="T5" fmla="*/ 1648 h 1670"/>
                  <a:gd name="T6" fmla="*/ 1258 w 1258"/>
                  <a:gd name="T7" fmla="*/ 22 h 1670"/>
                  <a:gd name="T8" fmla="*/ 1236 w 1258"/>
                  <a:gd name="T9" fmla="*/ 0 h 1670"/>
                  <a:gd name="T10" fmla="*/ 876 w 1258"/>
                  <a:gd name="T11" fmla="*/ 0 h 1670"/>
                  <a:gd name="T12" fmla="*/ 876 w 1258"/>
                  <a:gd name="T13" fmla="*/ 44 h 1670"/>
                  <a:gd name="T14" fmla="*/ 1214 w 1258"/>
                  <a:gd name="T15" fmla="*/ 44 h 1670"/>
                  <a:gd name="T16" fmla="*/ 1214 w 1258"/>
                  <a:gd name="T17" fmla="*/ 1626 h 1670"/>
                  <a:gd name="T18" fmla="*/ 44 w 1258"/>
                  <a:gd name="T19" fmla="*/ 1626 h 1670"/>
                  <a:gd name="T20" fmla="*/ 44 w 1258"/>
                  <a:gd name="T21" fmla="*/ 44 h 1670"/>
                  <a:gd name="T22" fmla="*/ 382 w 1258"/>
                  <a:gd name="T23" fmla="*/ 44 h 1670"/>
                  <a:gd name="T24" fmla="*/ 382 w 1258"/>
                  <a:gd name="T25" fmla="*/ 0 h 1670"/>
                  <a:gd name="T26" fmla="*/ 22 w 1258"/>
                  <a:gd name="T27" fmla="*/ 0 h 1670"/>
                  <a:gd name="T28" fmla="*/ 0 w 1258"/>
                  <a:gd name="T29" fmla="*/ 22 h 1670"/>
                  <a:gd name="T30" fmla="*/ 0 w 1258"/>
                  <a:gd name="T31" fmla="*/ 1648 h 1670"/>
                  <a:gd name="T32" fmla="*/ 22 w 1258"/>
                  <a:gd name="T33" fmla="*/ 167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8" h="1670">
                    <a:moveTo>
                      <a:pt x="22" y="1670"/>
                    </a:moveTo>
                    <a:cubicBezTo>
                      <a:pt x="1236" y="1670"/>
                      <a:pt x="1236" y="1670"/>
                      <a:pt x="1236" y="1670"/>
                    </a:cubicBezTo>
                    <a:cubicBezTo>
                      <a:pt x="1249" y="1670"/>
                      <a:pt x="1258" y="1661"/>
                      <a:pt x="1258" y="1648"/>
                    </a:cubicBezTo>
                    <a:cubicBezTo>
                      <a:pt x="1258" y="22"/>
                      <a:pt x="1258" y="22"/>
                      <a:pt x="1258" y="22"/>
                    </a:cubicBezTo>
                    <a:cubicBezTo>
                      <a:pt x="1258" y="10"/>
                      <a:pt x="1249" y="0"/>
                      <a:pt x="1236" y="0"/>
                    </a:cubicBez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8" name="Freeform 29">
                <a:extLst>
                  <a:ext uri="{FF2B5EF4-FFF2-40B4-BE49-F238E27FC236}">
                    <a16:creationId xmlns:a16="http://schemas.microsoft.com/office/drawing/2014/main" id="{56F0E5F4-8539-4F4F-8259-D29FE509D643}"/>
                  </a:ext>
                </a:extLst>
              </p:cNvPr>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31750 w 600075"/>
                  <a:gd name="connsiteY7" fmla="*/ 971550 h 1093787"/>
                  <a:gd name="connsiteX8" fmla="*/ 31750 w 600075"/>
                  <a:gd name="connsiteY8" fmla="*/ 1062038 h 1093787"/>
                  <a:gd name="connsiteX9" fmla="*/ 122238 w 600075"/>
                  <a:gd name="connsiteY9" fmla="*/ 1062038 h 1093787"/>
                  <a:gd name="connsiteX10" fmla="*/ 122238 w 600075"/>
                  <a:gd name="connsiteY10" fmla="*/ 971550 h 1093787"/>
                  <a:gd name="connsiteX11" fmla="*/ 296727 w 600075"/>
                  <a:gd name="connsiteY11" fmla="*/ 958850 h 1093787"/>
                  <a:gd name="connsiteX12" fmla="*/ 584335 w 600075"/>
                  <a:gd name="connsiteY12" fmla="*/ 958850 h 1093787"/>
                  <a:gd name="connsiteX13" fmla="*/ 600075 w 600075"/>
                  <a:gd name="connsiteY13" fmla="*/ 974725 h 1093787"/>
                  <a:gd name="connsiteX14" fmla="*/ 584335 w 600075"/>
                  <a:gd name="connsiteY14" fmla="*/ 990600 h 1093787"/>
                  <a:gd name="connsiteX15" fmla="*/ 296727 w 600075"/>
                  <a:gd name="connsiteY15" fmla="*/ 990600 h 1093787"/>
                  <a:gd name="connsiteX16" fmla="*/ 280987 w 600075"/>
                  <a:gd name="connsiteY16" fmla="*/ 974725 h 1093787"/>
                  <a:gd name="connsiteX17" fmla="*/ 296727 w 600075"/>
                  <a:gd name="connsiteY17" fmla="*/ 958850 h 1093787"/>
                  <a:gd name="connsiteX18" fmla="*/ 15668 w 600075"/>
                  <a:gd name="connsiteY18" fmla="*/ 941387 h 1093787"/>
                  <a:gd name="connsiteX19" fmla="*/ 136733 w 600075"/>
                  <a:gd name="connsiteY19" fmla="*/ 941387 h 1093787"/>
                  <a:gd name="connsiteX20" fmla="*/ 152400 w 600075"/>
                  <a:gd name="connsiteY20" fmla="*/ 957054 h 1093787"/>
                  <a:gd name="connsiteX21" fmla="*/ 152400 w 600075"/>
                  <a:gd name="connsiteY21" fmla="*/ 1078120 h 1093787"/>
                  <a:gd name="connsiteX22" fmla="*/ 136733 w 600075"/>
                  <a:gd name="connsiteY22" fmla="*/ 1093787 h 1093787"/>
                  <a:gd name="connsiteX23" fmla="*/ 15668 w 600075"/>
                  <a:gd name="connsiteY23" fmla="*/ 1093787 h 1093787"/>
                  <a:gd name="connsiteX24" fmla="*/ 0 w 600075"/>
                  <a:gd name="connsiteY24" fmla="*/ 1078120 h 1093787"/>
                  <a:gd name="connsiteX25" fmla="*/ 0 w 600075"/>
                  <a:gd name="connsiteY25" fmla="*/ 957054 h 1093787"/>
                  <a:gd name="connsiteX26" fmla="*/ 15668 w 600075"/>
                  <a:gd name="connsiteY26" fmla="*/ 941387 h 1093787"/>
                  <a:gd name="connsiteX27" fmla="*/ 296727 w 600075"/>
                  <a:gd name="connsiteY27" fmla="*/ 766762 h 1093787"/>
                  <a:gd name="connsiteX28" fmla="*/ 584335 w 600075"/>
                  <a:gd name="connsiteY28" fmla="*/ 766762 h 1093787"/>
                  <a:gd name="connsiteX29" fmla="*/ 600075 w 600075"/>
                  <a:gd name="connsiteY29" fmla="*/ 782637 h 1093787"/>
                  <a:gd name="connsiteX30" fmla="*/ 584335 w 600075"/>
                  <a:gd name="connsiteY30" fmla="*/ 798512 h 1093787"/>
                  <a:gd name="connsiteX31" fmla="*/ 296727 w 600075"/>
                  <a:gd name="connsiteY31" fmla="*/ 798512 h 1093787"/>
                  <a:gd name="connsiteX32" fmla="*/ 280987 w 600075"/>
                  <a:gd name="connsiteY32" fmla="*/ 782637 h 1093787"/>
                  <a:gd name="connsiteX33" fmla="*/ 296727 w 600075"/>
                  <a:gd name="connsiteY33" fmla="*/ 766762 h 1093787"/>
                  <a:gd name="connsiteX34" fmla="*/ 31750 w 600075"/>
                  <a:gd name="connsiteY34" fmla="*/ 695325 h 1093787"/>
                  <a:gd name="connsiteX35" fmla="*/ 31750 w 600075"/>
                  <a:gd name="connsiteY35" fmla="*/ 785813 h 1093787"/>
                  <a:gd name="connsiteX36" fmla="*/ 122238 w 600075"/>
                  <a:gd name="connsiteY36" fmla="*/ 785813 h 1093787"/>
                  <a:gd name="connsiteX37" fmla="*/ 122238 w 600075"/>
                  <a:gd name="connsiteY37" fmla="*/ 695325 h 1093787"/>
                  <a:gd name="connsiteX38" fmla="*/ 296727 w 600075"/>
                  <a:gd name="connsiteY38" fmla="*/ 681037 h 1093787"/>
                  <a:gd name="connsiteX39" fmla="*/ 584335 w 600075"/>
                  <a:gd name="connsiteY39" fmla="*/ 681037 h 1093787"/>
                  <a:gd name="connsiteX40" fmla="*/ 600075 w 600075"/>
                  <a:gd name="connsiteY40" fmla="*/ 696912 h 1093787"/>
                  <a:gd name="connsiteX41" fmla="*/ 584335 w 600075"/>
                  <a:gd name="connsiteY41" fmla="*/ 712787 h 1093787"/>
                  <a:gd name="connsiteX42" fmla="*/ 296727 w 600075"/>
                  <a:gd name="connsiteY42" fmla="*/ 712787 h 1093787"/>
                  <a:gd name="connsiteX43" fmla="*/ 280987 w 600075"/>
                  <a:gd name="connsiteY43" fmla="*/ 696912 h 1093787"/>
                  <a:gd name="connsiteX44" fmla="*/ 296727 w 600075"/>
                  <a:gd name="connsiteY44" fmla="*/ 681037 h 1093787"/>
                  <a:gd name="connsiteX45" fmla="*/ 15668 w 600075"/>
                  <a:gd name="connsiteY45" fmla="*/ 663575 h 1093787"/>
                  <a:gd name="connsiteX46" fmla="*/ 136733 w 600075"/>
                  <a:gd name="connsiteY46" fmla="*/ 663575 h 1093787"/>
                  <a:gd name="connsiteX47" fmla="*/ 152400 w 600075"/>
                  <a:gd name="connsiteY47" fmla="*/ 679242 h 1093787"/>
                  <a:gd name="connsiteX48" fmla="*/ 152400 w 600075"/>
                  <a:gd name="connsiteY48" fmla="*/ 800308 h 1093787"/>
                  <a:gd name="connsiteX49" fmla="*/ 136733 w 600075"/>
                  <a:gd name="connsiteY49" fmla="*/ 815975 h 1093787"/>
                  <a:gd name="connsiteX50" fmla="*/ 15668 w 600075"/>
                  <a:gd name="connsiteY50" fmla="*/ 815975 h 1093787"/>
                  <a:gd name="connsiteX51" fmla="*/ 0 w 600075"/>
                  <a:gd name="connsiteY51" fmla="*/ 800308 h 1093787"/>
                  <a:gd name="connsiteX52" fmla="*/ 0 w 600075"/>
                  <a:gd name="connsiteY52" fmla="*/ 679242 h 1093787"/>
                  <a:gd name="connsiteX53" fmla="*/ 15668 w 600075"/>
                  <a:gd name="connsiteY53" fmla="*/ 663575 h 1093787"/>
                  <a:gd name="connsiteX54" fmla="*/ 296727 w 600075"/>
                  <a:gd name="connsiteY54" fmla="*/ 485775 h 1093787"/>
                  <a:gd name="connsiteX55" fmla="*/ 584335 w 600075"/>
                  <a:gd name="connsiteY55" fmla="*/ 485775 h 1093787"/>
                  <a:gd name="connsiteX56" fmla="*/ 600075 w 600075"/>
                  <a:gd name="connsiteY56" fmla="*/ 501650 h 1093787"/>
                  <a:gd name="connsiteX57" fmla="*/ 584335 w 600075"/>
                  <a:gd name="connsiteY57" fmla="*/ 517525 h 1093787"/>
                  <a:gd name="connsiteX58" fmla="*/ 296727 w 600075"/>
                  <a:gd name="connsiteY58" fmla="*/ 517525 h 1093787"/>
                  <a:gd name="connsiteX59" fmla="*/ 280987 w 600075"/>
                  <a:gd name="connsiteY59" fmla="*/ 501650 h 1093787"/>
                  <a:gd name="connsiteX60" fmla="*/ 296727 w 600075"/>
                  <a:gd name="connsiteY60" fmla="*/ 485775 h 1093787"/>
                  <a:gd name="connsiteX61" fmla="*/ 31750 w 600075"/>
                  <a:gd name="connsiteY61" fmla="*/ 412750 h 1093787"/>
                  <a:gd name="connsiteX62" fmla="*/ 31750 w 600075"/>
                  <a:gd name="connsiteY62" fmla="*/ 503238 h 1093787"/>
                  <a:gd name="connsiteX63" fmla="*/ 122238 w 600075"/>
                  <a:gd name="connsiteY63" fmla="*/ 503238 h 1093787"/>
                  <a:gd name="connsiteX64" fmla="*/ 122238 w 600075"/>
                  <a:gd name="connsiteY64" fmla="*/ 412750 h 1093787"/>
                  <a:gd name="connsiteX65" fmla="*/ 296727 w 600075"/>
                  <a:gd name="connsiteY65" fmla="*/ 400050 h 1093787"/>
                  <a:gd name="connsiteX66" fmla="*/ 584335 w 600075"/>
                  <a:gd name="connsiteY66" fmla="*/ 400050 h 1093787"/>
                  <a:gd name="connsiteX67" fmla="*/ 600075 w 600075"/>
                  <a:gd name="connsiteY67" fmla="*/ 415925 h 1093787"/>
                  <a:gd name="connsiteX68" fmla="*/ 584335 w 600075"/>
                  <a:gd name="connsiteY68" fmla="*/ 431800 h 1093787"/>
                  <a:gd name="connsiteX69" fmla="*/ 296727 w 600075"/>
                  <a:gd name="connsiteY69" fmla="*/ 431800 h 1093787"/>
                  <a:gd name="connsiteX70" fmla="*/ 280987 w 600075"/>
                  <a:gd name="connsiteY70" fmla="*/ 415925 h 1093787"/>
                  <a:gd name="connsiteX71" fmla="*/ 296727 w 600075"/>
                  <a:gd name="connsiteY71" fmla="*/ 400050 h 1093787"/>
                  <a:gd name="connsiteX72" fmla="*/ 15668 w 600075"/>
                  <a:gd name="connsiteY72" fmla="*/ 382587 h 1093787"/>
                  <a:gd name="connsiteX73" fmla="*/ 136733 w 600075"/>
                  <a:gd name="connsiteY73" fmla="*/ 382587 h 1093787"/>
                  <a:gd name="connsiteX74" fmla="*/ 152400 w 600075"/>
                  <a:gd name="connsiteY74" fmla="*/ 398182 h 1093787"/>
                  <a:gd name="connsiteX75" fmla="*/ 152400 w 600075"/>
                  <a:gd name="connsiteY75" fmla="*/ 519393 h 1093787"/>
                  <a:gd name="connsiteX76" fmla="*/ 136733 w 600075"/>
                  <a:gd name="connsiteY76" fmla="*/ 534987 h 1093787"/>
                  <a:gd name="connsiteX77" fmla="*/ 15668 w 600075"/>
                  <a:gd name="connsiteY77" fmla="*/ 534987 h 1093787"/>
                  <a:gd name="connsiteX78" fmla="*/ 0 w 600075"/>
                  <a:gd name="connsiteY78" fmla="*/ 519393 h 1093787"/>
                  <a:gd name="connsiteX79" fmla="*/ 0 w 600075"/>
                  <a:gd name="connsiteY79" fmla="*/ 398182 h 1093787"/>
                  <a:gd name="connsiteX80" fmla="*/ 15668 w 600075"/>
                  <a:gd name="connsiteY80" fmla="*/ 382587 h 1093787"/>
                  <a:gd name="connsiteX81" fmla="*/ 301266 w 600075"/>
                  <a:gd name="connsiteY81" fmla="*/ 31750 h 1093787"/>
                  <a:gd name="connsiteX82" fmla="*/ 279758 w 600075"/>
                  <a:gd name="connsiteY82" fmla="*/ 36027 h 1093787"/>
                  <a:gd name="connsiteX83" fmla="*/ 246062 w 600075"/>
                  <a:gd name="connsiteY83" fmla="*/ 66675 h 1093787"/>
                  <a:gd name="connsiteX84" fmla="*/ 357187 w 600075"/>
                  <a:gd name="connsiteY84" fmla="*/ 66675 h 1093787"/>
                  <a:gd name="connsiteX85" fmla="*/ 323491 w 600075"/>
                  <a:gd name="connsiteY85" fmla="*/ 36027 h 1093787"/>
                  <a:gd name="connsiteX86" fmla="*/ 301266 w 600075"/>
                  <a:gd name="connsiteY86" fmla="*/ 31750 h 1093787"/>
                  <a:gd name="connsiteX87" fmla="*/ 300832 w 600075"/>
                  <a:gd name="connsiteY87" fmla="*/ 0 h 1093787"/>
                  <a:gd name="connsiteX88" fmla="*/ 373818 w 600075"/>
                  <a:gd name="connsiteY88" fmla="*/ 35602 h 1093787"/>
                  <a:gd name="connsiteX89" fmla="*/ 390275 w 600075"/>
                  <a:gd name="connsiteY89" fmla="*/ 66220 h 1093787"/>
                  <a:gd name="connsiteX90" fmla="*/ 439648 w 600075"/>
                  <a:gd name="connsiteY90" fmla="*/ 66220 h 1093787"/>
                  <a:gd name="connsiteX91" fmla="*/ 446088 w 600075"/>
                  <a:gd name="connsiteY91" fmla="*/ 73340 h 1093787"/>
                  <a:gd name="connsiteX92" fmla="*/ 446088 w 600075"/>
                  <a:gd name="connsiteY92" fmla="*/ 113927 h 1093787"/>
                  <a:gd name="connsiteX93" fmla="*/ 446088 w 600075"/>
                  <a:gd name="connsiteY93" fmla="*/ 145256 h 1093787"/>
                  <a:gd name="connsiteX94" fmla="*/ 446088 w 600075"/>
                  <a:gd name="connsiteY94" fmla="*/ 178010 h 1093787"/>
                  <a:gd name="connsiteX95" fmla="*/ 431062 w 600075"/>
                  <a:gd name="connsiteY95" fmla="*/ 193675 h 1093787"/>
                  <a:gd name="connsiteX96" fmla="*/ 171317 w 600075"/>
                  <a:gd name="connsiteY96" fmla="*/ 193675 h 1093787"/>
                  <a:gd name="connsiteX97" fmla="*/ 155575 w 600075"/>
                  <a:gd name="connsiteY97" fmla="*/ 178010 h 1093787"/>
                  <a:gd name="connsiteX98" fmla="*/ 155575 w 600075"/>
                  <a:gd name="connsiteY98" fmla="*/ 145256 h 1093787"/>
                  <a:gd name="connsiteX99" fmla="*/ 155575 w 600075"/>
                  <a:gd name="connsiteY99" fmla="*/ 113927 h 1093787"/>
                  <a:gd name="connsiteX100" fmla="*/ 155575 w 600075"/>
                  <a:gd name="connsiteY100" fmla="*/ 73340 h 1093787"/>
                  <a:gd name="connsiteX101" fmla="*/ 162731 w 600075"/>
                  <a:gd name="connsiteY101" fmla="*/ 66220 h 1093787"/>
                  <a:gd name="connsiteX102" fmla="*/ 212104 w 600075"/>
                  <a:gd name="connsiteY102" fmla="*/ 66220 h 1093787"/>
                  <a:gd name="connsiteX103" fmla="*/ 227846 w 600075"/>
                  <a:gd name="connsiteY103" fmla="*/ 35602 h 1093787"/>
                  <a:gd name="connsiteX104" fmla="*/ 300832 w 600075"/>
                  <a:gd name="connsiteY104"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31750" y="971550"/>
                    </a:moveTo>
                    <a:lnTo>
                      <a:pt x="31750" y="1062038"/>
                    </a:lnTo>
                    <a:lnTo>
                      <a:pt x="122238" y="1062038"/>
                    </a:lnTo>
                    <a:lnTo>
                      <a:pt x="122238" y="971550"/>
                    </a:ln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8" y="941387"/>
                    </a:moveTo>
                    <a:cubicBezTo>
                      <a:pt x="15668" y="941387"/>
                      <a:pt x="15668" y="941387"/>
                      <a:pt x="136733" y="941387"/>
                    </a:cubicBezTo>
                    <a:cubicBezTo>
                      <a:pt x="145991" y="941387"/>
                      <a:pt x="152400" y="948509"/>
                      <a:pt x="152400" y="957054"/>
                    </a:cubicBezTo>
                    <a:cubicBezTo>
                      <a:pt x="152400" y="957054"/>
                      <a:pt x="152400" y="957054"/>
                      <a:pt x="152400" y="1078120"/>
                    </a:cubicBezTo>
                    <a:cubicBezTo>
                      <a:pt x="152400" y="1086666"/>
                      <a:pt x="145991" y="1093787"/>
                      <a:pt x="136733" y="1093787"/>
                    </a:cubicBezTo>
                    <a:cubicBezTo>
                      <a:pt x="136733" y="1093787"/>
                      <a:pt x="136733" y="1093787"/>
                      <a:pt x="15668" y="1093787"/>
                    </a:cubicBezTo>
                    <a:cubicBezTo>
                      <a:pt x="7122" y="1093787"/>
                      <a:pt x="0" y="1086666"/>
                      <a:pt x="0" y="1078120"/>
                    </a:cubicBezTo>
                    <a:cubicBezTo>
                      <a:pt x="0" y="1078120"/>
                      <a:pt x="0" y="1078120"/>
                      <a:pt x="0" y="957054"/>
                    </a:cubicBezTo>
                    <a:cubicBezTo>
                      <a:pt x="0" y="948509"/>
                      <a:pt x="7122" y="941387"/>
                      <a:pt x="15668"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31750" y="695325"/>
                    </a:moveTo>
                    <a:lnTo>
                      <a:pt x="31750" y="785813"/>
                    </a:lnTo>
                    <a:lnTo>
                      <a:pt x="122238" y="785813"/>
                    </a:lnTo>
                    <a:lnTo>
                      <a:pt x="122238" y="695325"/>
                    </a:ln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8" y="663575"/>
                    </a:moveTo>
                    <a:cubicBezTo>
                      <a:pt x="15668" y="663575"/>
                      <a:pt x="15668" y="663575"/>
                      <a:pt x="136733" y="663575"/>
                    </a:cubicBezTo>
                    <a:cubicBezTo>
                      <a:pt x="145991" y="663575"/>
                      <a:pt x="152400" y="670697"/>
                      <a:pt x="152400" y="679242"/>
                    </a:cubicBezTo>
                    <a:cubicBezTo>
                      <a:pt x="152400" y="679242"/>
                      <a:pt x="152400" y="679242"/>
                      <a:pt x="152400" y="800308"/>
                    </a:cubicBezTo>
                    <a:cubicBezTo>
                      <a:pt x="152400" y="808854"/>
                      <a:pt x="145991" y="815975"/>
                      <a:pt x="136733" y="815975"/>
                    </a:cubicBezTo>
                    <a:cubicBezTo>
                      <a:pt x="136733" y="815975"/>
                      <a:pt x="136733" y="815975"/>
                      <a:pt x="15668" y="815975"/>
                    </a:cubicBezTo>
                    <a:cubicBezTo>
                      <a:pt x="7122" y="815975"/>
                      <a:pt x="0" y="808854"/>
                      <a:pt x="0" y="800308"/>
                    </a:cubicBezTo>
                    <a:cubicBezTo>
                      <a:pt x="0" y="800308"/>
                      <a:pt x="0" y="800308"/>
                      <a:pt x="0" y="679242"/>
                    </a:cubicBezTo>
                    <a:cubicBezTo>
                      <a:pt x="0" y="670697"/>
                      <a:pt x="7122" y="663575"/>
                      <a:pt x="15668"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31750" y="412750"/>
                    </a:moveTo>
                    <a:lnTo>
                      <a:pt x="31750" y="503238"/>
                    </a:lnTo>
                    <a:lnTo>
                      <a:pt x="122238" y="503238"/>
                    </a:lnTo>
                    <a:lnTo>
                      <a:pt x="122238" y="412750"/>
                    </a:ln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8" y="382587"/>
                    </a:moveTo>
                    <a:cubicBezTo>
                      <a:pt x="15668" y="382587"/>
                      <a:pt x="15668" y="382587"/>
                      <a:pt x="136733" y="382587"/>
                    </a:cubicBezTo>
                    <a:cubicBezTo>
                      <a:pt x="145991" y="382587"/>
                      <a:pt x="152400" y="389675"/>
                      <a:pt x="152400" y="398182"/>
                    </a:cubicBezTo>
                    <a:cubicBezTo>
                      <a:pt x="152400" y="398182"/>
                      <a:pt x="152400" y="398182"/>
                      <a:pt x="152400" y="519393"/>
                    </a:cubicBezTo>
                    <a:cubicBezTo>
                      <a:pt x="152400" y="527899"/>
                      <a:pt x="145991" y="534987"/>
                      <a:pt x="136733" y="534987"/>
                    </a:cubicBezTo>
                    <a:cubicBezTo>
                      <a:pt x="136733" y="534987"/>
                      <a:pt x="136733" y="534987"/>
                      <a:pt x="15668" y="534987"/>
                    </a:cubicBezTo>
                    <a:cubicBezTo>
                      <a:pt x="7122" y="534987"/>
                      <a:pt x="0" y="527899"/>
                      <a:pt x="0" y="519393"/>
                    </a:cubicBezTo>
                    <a:cubicBezTo>
                      <a:pt x="0" y="519393"/>
                      <a:pt x="0" y="519393"/>
                      <a:pt x="0" y="398182"/>
                    </a:cubicBezTo>
                    <a:cubicBezTo>
                      <a:pt x="0" y="389675"/>
                      <a:pt x="7122" y="382587"/>
                      <a:pt x="15668"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sp>
        <p:nvSpPr>
          <p:cNvPr id="6" name="Slide Number Placeholder 3">
            <a:extLst>
              <a:ext uri="{FF2B5EF4-FFF2-40B4-BE49-F238E27FC236}">
                <a16:creationId xmlns:a16="http://schemas.microsoft.com/office/drawing/2014/main" id="{E9F8300D-4A8D-74F2-F255-DFC44223FC9F}"/>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158</a:t>
            </a:fld>
            <a:endParaRPr lang="en" dirty="0"/>
          </a:p>
        </p:txBody>
      </p:sp>
    </p:spTree>
    <p:extLst>
      <p:ext uri="{BB962C8B-B14F-4D97-AF65-F5344CB8AC3E}">
        <p14:creationId xmlns:p14="http://schemas.microsoft.com/office/powerpoint/2010/main" val="238257359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e4pContent2">
            <a:extLst>
              <a:ext uri="{FF2B5EF4-FFF2-40B4-BE49-F238E27FC236}">
                <a16:creationId xmlns:a16="http://schemas.microsoft.com/office/drawing/2014/main" id="{8E6AAB66-1849-4812-B595-A8398B507905}"/>
              </a:ext>
            </a:extLst>
          </p:cNvPr>
          <p:cNvSpPr txBox="1"/>
          <p:nvPr/>
        </p:nvSpPr>
        <p:spPr>
          <a:xfrm>
            <a:off x="2148966" y="3014713"/>
            <a:ext cx="1460754" cy="799201"/>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0" lvl="1" indent="0" algn="ctr" defTabSz="685800">
              <a:lnSpc>
                <a:spcPct val="90000"/>
              </a:lnSpc>
              <a:spcAft>
                <a:spcPts val="225"/>
              </a:spcAft>
              <a:buClr>
                <a:srgbClr val="575757"/>
              </a:buClr>
              <a:buNone/>
              <a:defRPr sz="1800"/>
            </a:pPr>
            <a:r>
              <a:rPr lang="en-US" sz="1200" kern="1200" dirty="0">
                <a:solidFill>
                  <a:srgbClr val="575757"/>
                </a:solidFill>
                <a:latin typeface="+mj-lt"/>
                <a:ea typeface="+mn-ea"/>
                <a:cs typeface="+mn-cs"/>
              </a:rPr>
              <a:t>i.e., minimal dependencies between tests (keeps them simpler)</a:t>
            </a:r>
          </a:p>
          <a:p>
            <a:pPr algn="ctr">
              <a:buNone/>
            </a:pPr>
            <a:endParaRPr lang="en-US" sz="1200" dirty="0">
              <a:latin typeface="+mj-lt"/>
            </a:endParaRPr>
          </a:p>
        </p:txBody>
      </p:sp>
      <p:graphicFrame>
        <p:nvGraphicFramePr>
          <p:cNvPr id="2" name="Object 1" hidden="1">
            <a:extLst>
              <a:ext uri="{FF2B5EF4-FFF2-40B4-BE49-F238E27FC236}">
                <a16:creationId xmlns:a16="http://schemas.microsoft.com/office/drawing/2014/main" id="{EC9C5842-BD6C-43C6-A5CF-AE0B5E767E8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EC9C5842-BD6C-43C6-A5CF-AE0B5E767E89}"/>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84" name="Shape 84"/>
          <p:cNvSpPr>
            <a:spLocks noGrp="1"/>
          </p:cNvSpPr>
          <p:nvPr>
            <p:ph type="title"/>
          </p:nvPr>
        </p:nvSpPr>
        <p:spPr>
          <a:prstGeom prst="rect">
            <a:avLst/>
          </a:prstGeom>
        </p:spPr>
        <p:txBody>
          <a:bodyPr vert="horz"/>
          <a:lstStyle/>
          <a:p>
            <a:r>
              <a:rPr lang="en-US" dirty="0"/>
              <a:t>To be effective, automated unit tests need to follow FIRST:</a:t>
            </a:r>
          </a:p>
        </p:txBody>
      </p:sp>
      <p:sp>
        <p:nvSpPr>
          <p:cNvPr id="6" name="ee4pContent1">
            <a:extLst>
              <a:ext uri="{FF2B5EF4-FFF2-40B4-BE49-F238E27FC236}">
                <a16:creationId xmlns:a16="http://schemas.microsoft.com/office/drawing/2014/main" id="{D616DD3A-2485-4395-846F-D4B25B417958}"/>
              </a:ext>
            </a:extLst>
          </p:cNvPr>
          <p:cNvSpPr txBox="1"/>
          <p:nvPr/>
        </p:nvSpPr>
        <p:spPr>
          <a:xfrm>
            <a:off x="464180" y="3014713"/>
            <a:ext cx="1460754" cy="799201"/>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0" lvl="1" indent="0" algn="ctr" defTabSz="685800">
              <a:lnSpc>
                <a:spcPct val="90000"/>
              </a:lnSpc>
              <a:spcAft>
                <a:spcPts val="225"/>
              </a:spcAft>
              <a:buClr>
                <a:srgbClr val="575757"/>
              </a:buClr>
              <a:buNone/>
              <a:defRPr sz="1800"/>
            </a:pPr>
            <a:r>
              <a:rPr lang="en-US" sz="1200" kern="1200">
                <a:solidFill>
                  <a:srgbClr val="575757"/>
                </a:solidFill>
                <a:latin typeface="+mj-lt"/>
                <a:ea typeface="+mn-ea"/>
                <a:cs typeface="+mn-cs"/>
              </a:rPr>
              <a:t>or they won’t be executed</a:t>
            </a:r>
          </a:p>
          <a:p>
            <a:pPr algn="ctr">
              <a:buNone/>
            </a:pPr>
            <a:endParaRPr lang="en-US" sz="1200">
              <a:latin typeface="+mj-lt"/>
            </a:endParaRPr>
          </a:p>
        </p:txBody>
      </p:sp>
      <p:sp>
        <p:nvSpPr>
          <p:cNvPr id="8" name="ee4pContent3">
            <a:extLst>
              <a:ext uri="{FF2B5EF4-FFF2-40B4-BE49-F238E27FC236}">
                <a16:creationId xmlns:a16="http://schemas.microsoft.com/office/drawing/2014/main" id="{E156E01C-6976-448B-8BF3-65DD776FCEC3}"/>
              </a:ext>
            </a:extLst>
          </p:cNvPr>
          <p:cNvSpPr txBox="1"/>
          <p:nvPr/>
        </p:nvSpPr>
        <p:spPr>
          <a:xfrm>
            <a:off x="3833753" y="3014713"/>
            <a:ext cx="1460754" cy="799201"/>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0" lvl="1" indent="0" algn="ctr" defTabSz="685800">
              <a:lnSpc>
                <a:spcPct val="90000"/>
              </a:lnSpc>
              <a:spcAft>
                <a:spcPts val="225"/>
              </a:spcAft>
              <a:buClr>
                <a:srgbClr val="575757"/>
              </a:buClr>
              <a:buNone/>
              <a:defRPr sz="1800"/>
            </a:pPr>
            <a:r>
              <a:rPr lang="en-US" sz="1200" kern="1200">
                <a:solidFill>
                  <a:srgbClr val="575757"/>
                </a:solidFill>
                <a:latin typeface="+mj-lt"/>
                <a:ea typeface="+mn-ea"/>
                <a:cs typeface="+mn-cs"/>
              </a:rPr>
              <a:t>i.e., every run against unchanged code should operate the same</a:t>
            </a:r>
          </a:p>
        </p:txBody>
      </p:sp>
      <p:sp>
        <p:nvSpPr>
          <p:cNvPr id="9" name="ee4pContent4">
            <a:extLst>
              <a:ext uri="{FF2B5EF4-FFF2-40B4-BE49-F238E27FC236}">
                <a16:creationId xmlns:a16="http://schemas.microsoft.com/office/drawing/2014/main" id="{2C485B2B-A6DB-48F6-849C-8521AC295424}"/>
              </a:ext>
            </a:extLst>
          </p:cNvPr>
          <p:cNvSpPr txBox="1"/>
          <p:nvPr/>
        </p:nvSpPr>
        <p:spPr>
          <a:xfrm>
            <a:off x="5518539" y="3014713"/>
            <a:ext cx="1460754" cy="799201"/>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algn="ctr"/>
            <a:r>
              <a:rPr lang="en-US" sz="1200">
                <a:latin typeface="+mj-lt"/>
              </a:rPr>
              <a:t>i.e., Boolean output (pass or fail)</a:t>
            </a:r>
          </a:p>
        </p:txBody>
      </p:sp>
      <p:sp>
        <p:nvSpPr>
          <p:cNvPr id="10" name="ee4pContent5">
            <a:extLst>
              <a:ext uri="{FF2B5EF4-FFF2-40B4-BE49-F238E27FC236}">
                <a16:creationId xmlns:a16="http://schemas.microsoft.com/office/drawing/2014/main" id="{D733433C-B9D3-4AE8-B7AB-4DC2B137FA17}"/>
              </a:ext>
            </a:extLst>
          </p:cNvPr>
          <p:cNvSpPr txBox="1"/>
          <p:nvPr/>
        </p:nvSpPr>
        <p:spPr>
          <a:xfrm>
            <a:off x="7203325" y="3014713"/>
            <a:ext cx="1460754" cy="799201"/>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0" lvl="1" indent="0" algn="ctr" defTabSz="685800">
              <a:lnSpc>
                <a:spcPct val="90000"/>
              </a:lnSpc>
              <a:spcAft>
                <a:spcPts val="225"/>
              </a:spcAft>
              <a:buClr>
                <a:srgbClr val="575757"/>
              </a:buClr>
              <a:buNone/>
              <a:defRPr sz="1800"/>
            </a:pPr>
            <a:r>
              <a:rPr lang="en-US" sz="1200" kern="1200">
                <a:solidFill>
                  <a:srgbClr val="575757"/>
                </a:solidFill>
                <a:latin typeface="+mj-lt"/>
                <a:ea typeface="+mn-ea"/>
                <a:cs typeface="+mn-cs"/>
              </a:rPr>
              <a:t>if not first, early and often</a:t>
            </a:r>
          </a:p>
        </p:txBody>
      </p:sp>
      <p:sp>
        <p:nvSpPr>
          <p:cNvPr id="11" name="ee4pHeader1">
            <a:extLst>
              <a:ext uri="{FF2B5EF4-FFF2-40B4-BE49-F238E27FC236}">
                <a16:creationId xmlns:a16="http://schemas.microsoft.com/office/drawing/2014/main" id="{8DCA762A-5674-4B90-9CC1-8E0C7C35DBF6}"/>
              </a:ext>
            </a:extLst>
          </p:cNvPr>
          <p:cNvSpPr txBox="1"/>
          <p:nvPr/>
        </p:nvSpPr>
        <p:spPr>
          <a:xfrm>
            <a:off x="464180" y="2648613"/>
            <a:ext cx="1460754" cy="277000"/>
          </a:xfrm>
          <a:prstGeom prst="rect">
            <a:avLst/>
          </a:prstGeom>
          <a:noFill/>
          <a:ln cap="rnd">
            <a:noFill/>
          </a:ln>
        </p:spPr>
        <p:txBody>
          <a:bodyPr wrap="square" lIns="0" tIns="0" rIns="0" bIns="0" rtlCol="0" anchor="b" anchorCtr="0">
            <a:noAutofit/>
          </a:bodyPr>
          <a:lstStyle/>
          <a:p>
            <a:pPr lvl="3" algn="ctr"/>
            <a:r>
              <a:rPr lang="en-US" sz="1650">
                <a:solidFill>
                  <a:schemeClr val="tx2"/>
                </a:solidFill>
                <a:latin typeface="+mj-lt"/>
              </a:rPr>
              <a:t>Fast</a:t>
            </a:r>
          </a:p>
        </p:txBody>
      </p:sp>
      <p:sp>
        <p:nvSpPr>
          <p:cNvPr id="12" name="ee4pHeader2">
            <a:extLst>
              <a:ext uri="{FF2B5EF4-FFF2-40B4-BE49-F238E27FC236}">
                <a16:creationId xmlns:a16="http://schemas.microsoft.com/office/drawing/2014/main" id="{A6238BFA-8091-4526-9683-9123CCCAD77F}"/>
              </a:ext>
            </a:extLst>
          </p:cNvPr>
          <p:cNvSpPr txBox="1"/>
          <p:nvPr/>
        </p:nvSpPr>
        <p:spPr>
          <a:xfrm>
            <a:off x="2148966" y="2648613"/>
            <a:ext cx="1460754" cy="277000"/>
          </a:xfrm>
          <a:prstGeom prst="rect">
            <a:avLst/>
          </a:prstGeom>
          <a:noFill/>
          <a:ln cap="rnd">
            <a:noFill/>
          </a:ln>
        </p:spPr>
        <p:txBody>
          <a:bodyPr wrap="square" lIns="0" tIns="0" rIns="0" bIns="0" rtlCol="0" anchor="b" anchorCtr="0">
            <a:noAutofit/>
          </a:bodyPr>
          <a:lstStyle/>
          <a:p>
            <a:pPr lvl="3" algn="ctr"/>
            <a:r>
              <a:rPr lang="en-US" sz="1650">
                <a:solidFill>
                  <a:schemeClr val="tx2"/>
                </a:solidFill>
                <a:latin typeface="+mj-lt"/>
              </a:rPr>
              <a:t>Independent</a:t>
            </a:r>
          </a:p>
        </p:txBody>
      </p:sp>
      <p:sp>
        <p:nvSpPr>
          <p:cNvPr id="13" name="ee4pHeader3">
            <a:extLst>
              <a:ext uri="{FF2B5EF4-FFF2-40B4-BE49-F238E27FC236}">
                <a16:creationId xmlns:a16="http://schemas.microsoft.com/office/drawing/2014/main" id="{46D7C680-3AAC-4410-9486-E5527D7A7EDE}"/>
              </a:ext>
            </a:extLst>
          </p:cNvPr>
          <p:cNvSpPr txBox="1"/>
          <p:nvPr/>
        </p:nvSpPr>
        <p:spPr>
          <a:xfrm>
            <a:off x="3833753" y="2648613"/>
            <a:ext cx="1460754" cy="277000"/>
          </a:xfrm>
          <a:prstGeom prst="rect">
            <a:avLst/>
          </a:prstGeom>
          <a:noFill/>
          <a:ln cap="rnd">
            <a:noFill/>
          </a:ln>
        </p:spPr>
        <p:txBody>
          <a:bodyPr wrap="square" lIns="0" tIns="0" rIns="0" bIns="0" rtlCol="0" anchor="b" anchorCtr="0">
            <a:noAutofit/>
          </a:bodyPr>
          <a:lstStyle/>
          <a:p>
            <a:pPr lvl="3" algn="ctr"/>
            <a:r>
              <a:rPr lang="en-US" sz="1650">
                <a:solidFill>
                  <a:schemeClr val="tx2"/>
                </a:solidFill>
                <a:latin typeface="+mj-lt"/>
              </a:rPr>
              <a:t>Repeatable</a:t>
            </a:r>
          </a:p>
        </p:txBody>
      </p:sp>
      <p:sp>
        <p:nvSpPr>
          <p:cNvPr id="14" name="ee4pHeader4">
            <a:extLst>
              <a:ext uri="{FF2B5EF4-FFF2-40B4-BE49-F238E27FC236}">
                <a16:creationId xmlns:a16="http://schemas.microsoft.com/office/drawing/2014/main" id="{F178E090-505C-489D-8431-6DBC9584D173}"/>
              </a:ext>
            </a:extLst>
          </p:cNvPr>
          <p:cNvSpPr txBox="1"/>
          <p:nvPr/>
        </p:nvSpPr>
        <p:spPr>
          <a:xfrm>
            <a:off x="5518539" y="2648613"/>
            <a:ext cx="1460754" cy="277000"/>
          </a:xfrm>
          <a:prstGeom prst="rect">
            <a:avLst/>
          </a:prstGeom>
          <a:noFill/>
          <a:ln cap="rnd">
            <a:noFill/>
          </a:ln>
        </p:spPr>
        <p:txBody>
          <a:bodyPr wrap="square" lIns="0" tIns="0" rIns="0" bIns="0" rtlCol="0" anchor="b" anchorCtr="0">
            <a:noAutofit/>
          </a:bodyPr>
          <a:lstStyle/>
          <a:p>
            <a:pPr lvl="3" algn="ctr"/>
            <a:r>
              <a:rPr lang="en-US" sz="1650">
                <a:solidFill>
                  <a:schemeClr val="tx2"/>
                </a:solidFill>
                <a:latin typeface="+mj-lt"/>
              </a:rPr>
              <a:t>Self-validating</a:t>
            </a:r>
          </a:p>
        </p:txBody>
      </p:sp>
      <p:sp>
        <p:nvSpPr>
          <p:cNvPr id="15" name="ee4pHeader5">
            <a:extLst>
              <a:ext uri="{FF2B5EF4-FFF2-40B4-BE49-F238E27FC236}">
                <a16:creationId xmlns:a16="http://schemas.microsoft.com/office/drawing/2014/main" id="{4D53E314-3245-4F7D-99B0-67024B26F120}"/>
              </a:ext>
            </a:extLst>
          </p:cNvPr>
          <p:cNvSpPr txBox="1"/>
          <p:nvPr/>
        </p:nvSpPr>
        <p:spPr>
          <a:xfrm>
            <a:off x="7203325" y="2648613"/>
            <a:ext cx="1460754" cy="277000"/>
          </a:xfrm>
          <a:prstGeom prst="rect">
            <a:avLst/>
          </a:prstGeom>
          <a:noFill/>
          <a:ln cap="rnd">
            <a:noFill/>
          </a:ln>
        </p:spPr>
        <p:txBody>
          <a:bodyPr wrap="square" lIns="0" tIns="0" rIns="0" bIns="0" rtlCol="0" anchor="b" anchorCtr="0">
            <a:noAutofit/>
          </a:bodyPr>
          <a:lstStyle/>
          <a:p>
            <a:pPr lvl="3" algn="ctr"/>
            <a:r>
              <a:rPr lang="en-US" sz="1650">
                <a:solidFill>
                  <a:schemeClr val="tx2"/>
                </a:solidFill>
                <a:latin typeface="+mj-lt"/>
              </a:rPr>
              <a:t>Timely</a:t>
            </a:r>
          </a:p>
        </p:txBody>
      </p:sp>
      <p:sp>
        <p:nvSpPr>
          <p:cNvPr id="20" name="Oval 19">
            <a:extLst>
              <a:ext uri="{FF2B5EF4-FFF2-40B4-BE49-F238E27FC236}">
                <a16:creationId xmlns:a16="http://schemas.microsoft.com/office/drawing/2014/main" id="{40644EC2-0F21-4954-AA3A-4538A654F599}"/>
              </a:ext>
            </a:extLst>
          </p:cNvPr>
          <p:cNvSpPr>
            <a:spLocks noChangeAspect="1"/>
          </p:cNvSpPr>
          <p:nvPr/>
        </p:nvSpPr>
        <p:spPr>
          <a:xfrm>
            <a:off x="716922" y="161232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F</a:t>
            </a:r>
            <a:endParaRPr lang="en-US" sz="900">
              <a:solidFill>
                <a:schemeClr val="tx2"/>
              </a:solidFill>
            </a:endParaRPr>
          </a:p>
        </p:txBody>
      </p:sp>
      <p:sp>
        <p:nvSpPr>
          <p:cNvPr id="21" name="Oval 20">
            <a:extLst>
              <a:ext uri="{FF2B5EF4-FFF2-40B4-BE49-F238E27FC236}">
                <a16:creationId xmlns:a16="http://schemas.microsoft.com/office/drawing/2014/main" id="{AA98E766-30A8-4B45-A526-FFD4FC276096}"/>
              </a:ext>
            </a:extLst>
          </p:cNvPr>
          <p:cNvSpPr>
            <a:spLocks noChangeAspect="1"/>
          </p:cNvSpPr>
          <p:nvPr/>
        </p:nvSpPr>
        <p:spPr>
          <a:xfrm>
            <a:off x="2401188" y="161232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I</a:t>
            </a:r>
            <a:endParaRPr lang="en-US" sz="900">
              <a:solidFill>
                <a:schemeClr val="tx2"/>
              </a:solidFill>
            </a:endParaRPr>
          </a:p>
        </p:txBody>
      </p:sp>
      <p:sp>
        <p:nvSpPr>
          <p:cNvPr id="22" name="Oval 21">
            <a:extLst>
              <a:ext uri="{FF2B5EF4-FFF2-40B4-BE49-F238E27FC236}">
                <a16:creationId xmlns:a16="http://schemas.microsoft.com/office/drawing/2014/main" id="{65E7BFEA-523F-4EFE-801F-35A9840DEF3F}"/>
              </a:ext>
            </a:extLst>
          </p:cNvPr>
          <p:cNvSpPr>
            <a:spLocks noChangeAspect="1"/>
          </p:cNvSpPr>
          <p:nvPr/>
        </p:nvSpPr>
        <p:spPr>
          <a:xfrm>
            <a:off x="4085454" y="161232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R</a:t>
            </a:r>
            <a:endParaRPr lang="en-US" sz="900">
              <a:solidFill>
                <a:schemeClr val="tx2"/>
              </a:solidFill>
            </a:endParaRPr>
          </a:p>
        </p:txBody>
      </p:sp>
      <p:sp>
        <p:nvSpPr>
          <p:cNvPr id="23" name="Oval 22">
            <a:extLst>
              <a:ext uri="{FF2B5EF4-FFF2-40B4-BE49-F238E27FC236}">
                <a16:creationId xmlns:a16="http://schemas.microsoft.com/office/drawing/2014/main" id="{89044236-C024-4DC1-94CD-EB59CEADBD0A}"/>
              </a:ext>
            </a:extLst>
          </p:cNvPr>
          <p:cNvSpPr>
            <a:spLocks noChangeAspect="1"/>
          </p:cNvSpPr>
          <p:nvPr/>
        </p:nvSpPr>
        <p:spPr>
          <a:xfrm>
            <a:off x="5769720" y="161232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S</a:t>
            </a:r>
            <a:endParaRPr lang="en-US" sz="900">
              <a:solidFill>
                <a:schemeClr val="tx2"/>
              </a:solidFill>
            </a:endParaRPr>
          </a:p>
        </p:txBody>
      </p:sp>
      <p:sp>
        <p:nvSpPr>
          <p:cNvPr id="24" name="Oval 23">
            <a:extLst>
              <a:ext uri="{FF2B5EF4-FFF2-40B4-BE49-F238E27FC236}">
                <a16:creationId xmlns:a16="http://schemas.microsoft.com/office/drawing/2014/main" id="{E66B1AA2-E2FE-4140-B741-EE558CC4262C}"/>
              </a:ext>
            </a:extLst>
          </p:cNvPr>
          <p:cNvSpPr>
            <a:spLocks noChangeAspect="1"/>
          </p:cNvSpPr>
          <p:nvPr/>
        </p:nvSpPr>
        <p:spPr>
          <a:xfrm>
            <a:off x="7453986" y="161232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T</a:t>
            </a:r>
            <a:endParaRPr lang="en-US" sz="900">
              <a:solidFill>
                <a:schemeClr val="tx2"/>
              </a:solidFill>
            </a:endParaRPr>
          </a:p>
        </p:txBody>
      </p:sp>
      <p:sp>
        <p:nvSpPr>
          <p:cNvPr id="5" name="Slide Number Placeholder 3">
            <a:extLst>
              <a:ext uri="{FF2B5EF4-FFF2-40B4-BE49-F238E27FC236}">
                <a16:creationId xmlns:a16="http://schemas.microsoft.com/office/drawing/2014/main" id="{C82F8F81-3B93-C10C-B73E-F1938B373DF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159</a:t>
            </a:fld>
            <a:endParaRPr lang="en" dirty="0"/>
          </a:p>
        </p:txBody>
      </p:sp>
    </p:spTree>
    <p:extLst>
      <p:ext uri="{BB962C8B-B14F-4D97-AF65-F5344CB8AC3E}">
        <p14:creationId xmlns:p14="http://schemas.microsoft.com/office/powerpoint/2010/main" val="416603981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94D1-BDA0-4EE7-802E-582533D96BD7}"/>
              </a:ext>
            </a:extLst>
          </p:cNvPr>
          <p:cNvSpPr>
            <a:spLocks noGrp="1"/>
          </p:cNvSpPr>
          <p:nvPr>
            <p:ph type="title"/>
          </p:nvPr>
        </p:nvSpPr>
        <p:spPr/>
        <p:txBody>
          <a:bodyPr/>
          <a:lstStyle/>
          <a:p>
            <a:r>
              <a:rPr lang="en-US" dirty="0"/>
              <a:t>Agile Software Development</a:t>
            </a:r>
          </a:p>
        </p:txBody>
      </p:sp>
      <p:sp>
        <p:nvSpPr>
          <p:cNvPr id="3" name="Subtitle 2">
            <a:extLst>
              <a:ext uri="{FF2B5EF4-FFF2-40B4-BE49-F238E27FC236}">
                <a16:creationId xmlns:a16="http://schemas.microsoft.com/office/drawing/2014/main" id="{75A0EDBC-7B00-47B0-86F4-7B877F0156DA}"/>
              </a:ext>
            </a:extLst>
          </p:cNvPr>
          <p:cNvSpPr>
            <a:spLocks noGrp="1"/>
          </p:cNvSpPr>
          <p:nvPr>
            <p:ph type="subTitle" idx="1"/>
          </p:nvPr>
        </p:nvSpPr>
        <p:spPr/>
        <p:txBody>
          <a:bodyPr/>
          <a:lstStyle/>
          <a:p>
            <a:r>
              <a:rPr lang="en-US" dirty="0"/>
              <a:t>A group of software development methodologies based on iterative development.</a:t>
            </a:r>
          </a:p>
          <a:p>
            <a:endParaRPr lang="en-US" dirty="0"/>
          </a:p>
          <a:p>
            <a:r>
              <a:rPr lang="en-US" dirty="0"/>
              <a:t>Requirements and solutions evolve through collaboration between self-organizing cross-functional teams.</a:t>
            </a:r>
          </a:p>
          <a:p>
            <a:endParaRPr lang="en-US" dirty="0"/>
          </a:p>
          <a:p>
            <a:r>
              <a:rPr lang="en-US" dirty="0"/>
              <a:t>Key aspects:</a:t>
            </a:r>
          </a:p>
          <a:p>
            <a:pPr marL="514350" indent="-285750">
              <a:buClrTx/>
              <a:buSzPct val="100000"/>
              <a:buFont typeface="Arial" panose="020B0604020202020204" pitchFamily="34" charset="0"/>
              <a:buChar char="●"/>
            </a:pPr>
            <a:r>
              <a:rPr lang="en-US" dirty="0"/>
              <a:t>Incremental delivery</a:t>
            </a:r>
          </a:p>
          <a:p>
            <a:pPr marL="514350" indent="-285750">
              <a:buClrTx/>
              <a:buSzPct val="100000"/>
              <a:buFont typeface="Arial" panose="020B0604020202020204" pitchFamily="34" charset="0"/>
              <a:buChar char="●"/>
            </a:pPr>
            <a:r>
              <a:rPr lang="en-US" dirty="0"/>
              <a:t>Always ready to ship</a:t>
            </a:r>
          </a:p>
          <a:p>
            <a:pPr marL="514350" indent="-285750">
              <a:buClrTx/>
              <a:buSzPct val="100000"/>
              <a:buFont typeface="Arial" panose="020B0604020202020204" pitchFamily="34" charset="0"/>
              <a:buChar char="●"/>
            </a:pPr>
            <a:r>
              <a:rPr lang="en-US" dirty="0"/>
              <a:t>Continuous inspection of work product and process provides feedback for continuous improvement</a:t>
            </a:r>
          </a:p>
          <a:p>
            <a:pPr marL="228600" indent="0"/>
            <a:endParaRPr lang="en-US" dirty="0"/>
          </a:p>
          <a:p>
            <a:pPr marL="228600" indent="0"/>
            <a:r>
              <a:rPr lang="en-US" dirty="0"/>
              <a:t>We will explore Agile in more detail later in this class</a:t>
            </a:r>
          </a:p>
        </p:txBody>
      </p:sp>
      <p:sp>
        <p:nvSpPr>
          <p:cNvPr id="4" name="Slide Number Placeholder 3">
            <a:extLst>
              <a:ext uri="{FF2B5EF4-FFF2-40B4-BE49-F238E27FC236}">
                <a16:creationId xmlns:a16="http://schemas.microsoft.com/office/drawing/2014/main" id="{EBCA814F-E600-4FF7-B0B3-01EAEE4AB7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32653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Challenges</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800" dirty="0">
              <a:solidFill>
                <a:schemeClr val="tx1">
                  <a:lumMod val="50000"/>
                </a:schemeClr>
              </a:solidFill>
            </a:endParaRPr>
          </a:p>
          <a:p>
            <a:pPr marL="285750" lvl="1" indent="0">
              <a:buNone/>
              <a:defRPr sz="1800"/>
            </a:pPr>
            <a:r>
              <a:rPr lang="en-US" sz="2400" dirty="0">
                <a:solidFill>
                  <a:schemeClr val="tx1">
                    <a:lumMod val="50000"/>
                  </a:schemeClr>
                </a:solidFill>
              </a:rPr>
              <a:t>What are some of the challenges you face with software testing in your jobs (i.e., why don’t we test as much as we want to or should)?</a:t>
            </a:r>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160</a:t>
            </a:fld>
            <a:endParaRPr/>
          </a:p>
        </p:txBody>
      </p:sp>
    </p:spTree>
    <p:extLst>
      <p:ext uri="{BB962C8B-B14F-4D97-AF65-F5344CB8AC3E}">
        <p14:creationId xmlns:p14="http://schemas.microsoft.com/office/powerpoint/2010/main" val="3119194792"/>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Challenges</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971550" lvl="1" indent="-285750">
              <a:buClrTx/>
              <a:buSzPct val="100000"/>
              <a:buFont typeface="Arial" panose="020B0604020202020204" pitchFamily="34" charset="0"/>
              <a:buChar char="●"/>
              <a:defRPr sz="1800"/>
            </a:pPr>
            <a:r>
              <a:rPr lang="en-US" sz="1800" dirty="0">
                <a:solidFill>
                  <a:schemeClr val="tx1">
                    <a:lumMod val="50000"/>
                  </a:schemeClr>
                </a:solidFill>
              </a:rPr>
              <a:t>Time pressures</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Complexity</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Requires more code</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More debugging (up front)</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More cost (up front)</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“Can’t we just ensure quality with other types of testing?”</a:t>
            </a:r>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161</a:t>
            </a:fld>
            <a:endParaRPr/>
          </a:p>
        </p:txBody>
      </p:sp>
    </p:spTree>
    <p:extLst>
      <p:ext uri="{BB962C8B-B14F-4D97-AF65-F5344CB8AC3E}">
        <p14:creationId xmlns:p14="http://schemas.microsoft.com/office/powerpoint/2010/main" val="2318938706"/>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1D7E-9803-4056-A49D-34E51C5E64BA}"/>
              </a:ext>
            </a:extLst>
          </p:cNvPr>
          <p:cNvSpPr>
            <a:spLocks noGrp="1"/>
          </p:cNvSpPr>
          <p:nvPr>
            <p:ph type="title"/>
          </p:nvPr>
        </p:nvSpPr>
        <p:spPr>
          <a:xfrm>
            <a:off x="705000" y="1916700"/>
            <a:ext cx="8520600" cy="567708"/>
          </a:xfrm>
        </p:spPr>
        <p:txBody>
          <a:bodyPr/>
          <a:lstStyle/>
          <a:p>
            <a:r>
              <a:rPr lang="en-US" dirty="0"/>
              <a:t>Testing Strategies</a:t>
            </a:r>
          </a:p>
        </p:txBody>
      </p:sp>
    </p:spTree>
    <p:extLst>
      <p:ext uri="{BB962C8B-B14F-4D97-AF65-F5344CB8AC3E}">
        <p14:creationId xmlns:p14="http://schemas.microsoft.com/office/powerpoint/2010/main" val="9991054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7D23F0DA-FE03-4A24-81A2-1FC93B0AFD5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3" name="Object 12" hidden="1">
                        <a:extLst>
                          <a:ext uri="{FF2B5EF4-FFF2-40B4-BE49-F238E27FC236}">
                            <a16:creationId xmlns:a16="http://schemas.microsoft.com/office/drawing/2014/main" id="{7D23F0DA-FE03-4A24-81A2-1FC93B0AFD51}"/>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FA22638D-E173-43B4-B54C-828794A88297}"/>
              </a:ext>
            </a:extLst>
          </p:cNvPr>
          <p:cNvSpPr>
            <a:spLocks noGrp="1"/>
          </p:cNvSpPr>
          <p:nvPr>
            <p:ph type="title"/>
          </p:nvPr>
        </p:nvSpPr>
        <p:spPr/>
        <p:txBody>
          <a:bodyPr vert="horz"/>
          <a:lstStyle/>
          <a:p>
            <a:r>
              <a:rPr lang="en-US" dirty="0"/>
              <a:t>Using the Agile Testing Quadrant</a:t>
            </a:r>
          </a:p>
        </p:txBody>
      </p:sp>
      <p:sp>
        <p:nvSpPr>
          <p:cNvPr id="7" name="TextBox 6">
            <a:extLst>
              <a:ext uri="{FF2B5EF4-FFF2-40B4-BE49-F238E27FC236}">
                <a16:creationId xmlns:a16="http://schemas.microsoft.com/office/drawing/2014/main" id="{EA960934-B7B3-494A-AF7D-498B7D52C015}"/>
              </a:ext>
            </a:extLst>
          </p:cNvPr>
          <p:cNvSpPr txBox="1"/>
          <p:nvPr/>
        </p:nvSpPr>
        <p:spPr>
          <a:xfrm>
            <a:off x="63036" y="4610696"/>
            <a:ext cx="2268443" cy="4566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a:solidFill>
                  <a:schemeClr val="bg1"/>
                </a:solidFill>
              </a:rPr>
              <a:t>Source - https://lisacrispin.com/2011/11/08/using-the-agile-testing-quadrants/</a:t>
            </a:r>
          </a:p>
        </p:txBody>
      </p:sp>
      <p:pic>
        <p:nvPicPr>
          <p:cNvPr id="30" name="Picture 29">
            <a:extLst>
              <a:ext uri="{FF2B5EF4-FFF2-40B4-BE49-F238E27FC236}">
                <a16:creationId xmlns:a16="http://schemas.microsoft.com/office/drawing/2014/main" id="{38F0DFF5-AFFC-7E5B-7B05-1823F9C43F26}"/>
              </a:ext>
            </a:extLst>
          </p:cNvPr>
          <p:cNvPicPr>
            <a:picLocks noChangeAspect="1"/>
          </p:cNvPicPr>
          <p:nvPr/>
        </p:nvPicPr>
        <p:blipFill>
          <a:blip r:embed="rId5"/>
          <a:stretch>
            <a:fillRect/>
          </a:stretch>
        </p:blipFill>
        <p:spPr>
          <a:xfrm>
            <a:off x="2826276" y="1227362"/>
            <a:ext cx="3491448" cy="3383334"/>
          </a:xfrm>
          <a:prstGeom prst="rect">
            <a:avLst/>
          </a:prstGeom>
        </p:spPr>
      </p:pic>
      <p:sp>
        <p:nvSpPr>
          <p:cNvPr id="31" name="Slide Number Placeholder 3">
            <a:extLst>
              <a:ext uri="{FF2B5EF4-FFF2-40B4-BE49-F238E27FC236}">
                <a16:creationId xmlns:a16="http://schemas.microsoft.com/office/drawing/2014/main" id="{405AE2BE-81E4-E3AC-6B4A-550ABF41280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163</a:t>
            </a:fld>
            <a:endParaRPr lang="en" dirty="0"/>
          </a:p>
        </p:txBody>
      </p:sp>
    </p:spTree>
    <p:extLst>
      <p:ext uri="{BB962C8B-B14F-4D97-AF65-F5344CB8AC3E}">
        <p14:creationId xmlns:p14="http://schemas.microsoft.com/office/powerpoint/2010/main" val="3879387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534D5C4-94CD-43EF-924F-915B27A5973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1" name="Object 10" hidden="1">
                        <a:extLst>
                          <a:ext uri="{FF2B5EF4-FFF2-40B4-BE49-F238E27FC236}">
                            <a16:creationId xmlns:a16="http://schemas.microsoft.com/office/drawing/2014/main" id="{0534D5C4-94CD-43EF-924F-915B27A5973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FA22638D-E173-43B4-B54C-828794A88297}"/>
              </a:ext>
            </a:extLst>
          </p:cNvPr>
          <p:cNvSpPr>
            <a:spLocks noGrp="1"/>
          </p:cNvSpPr>
          <p:nvPr>
            <p:ph type="title"/>
          </p:nvPr>
        </p:nvSpPr>
        <p:spPr/>
        <p:txBody>
          <a:bodyPr vert="horz"/>
          <a:lstStyle/>
          <a:p>
            <a:r>
              <a:rPr lang="en-US"/>
              <a:t>Testing Quadrant</a:t>
            </a:r>
          </a:p>
        </p:txBody>
      </p:sp>
      <p:sp>
        <p:nvSpPr>
          <p:cNvPr id="7" name="TextBox 6">
            <a:extLst>
              <a:ext uri="{FF2B5EF4-FFF2-40B4-BE49-F238E27FC236}">
                <a16:creationId xmlns:a16="http://schemas.microsoft.com/office/drawing/2014/main" id="{EA960934-B7B3-494A-AF7D-498B7D52C015}"/>
              </a:ext>
            </a:extLst>
          </p:cNvPr>
          <p:cNvSpPr txBox="1"/>
          <p:nvPr/>
        </p:nvSpPr>
        <p:spPr>
          <a:xfrm>
            <a:off x="60094" y="4573685"/>
            <a:ext cx="2328221" cy="48654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a:solidFill>
                  <a:schemeClr val="tx1"/>
                </a:solidFill>
              </a:rPr>
              <a:t>Source - https://lisacrispin.com/2011/11/08/using-the-agile-testing-quadrants/</a:t>
            </a:r>
          </a:p>
        </p:txBody>
      </p:sp>
      <p:sp>
        <p:nvSpPr>
          <p:cNvPr id="12" name="ee4pContent1">
            <a:extLst>
              <a:ext uri="{FF2B5EF4-FFF2-40B4-BE49-F238E27FC236}">
                <a16:creationId xmlns:a16="http://schemas.microsoft.com/office/drawing/2014/main" id="{FBDCFB60-59D1-4EB8-9555-5E29BA048380}"/>
              </a:ext>
            </a:extLst>
          </p:cNvPr>
          <p:cNvSpPr txBox="1"/>
          <p:nvPr/>
        </p:nvSpPr>
        <p:spPr>
          <a:xfrm>
            <a:off x="817752" y="2016201"/>
            <a:ext cx="2057400" cy="172665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89751" lvl="2" indent="-214313">
              <a:spcAft>
                <a:spcPts val="450"/>
              </a:spcAft>
              <a:buClrTx/>
              <a:buSzPct val="100000"/>
              <a:buFont typeface="Arial" panose="020B0604020202020204" pitchFamily="34" charset="0"/>
              <a:buChar char="•"/>
              <a:defRPr sz="1800"/>
            </a:pPr>
            <a:r>
              <a:rPr lang="en-US" sz="1050" kern="1200" dirty="0">
                <a:solidFill>
                  <a:srgbClr val="575757"/>
                </a:solidFill>
                <a:latin typeface="+mj-lt"/>
                <a:ea typeface="+mn-ea"/>
                <a:cs typeface="+mn-cs"/>
              </a:rPr>
              <a:t>Focused on supporting the teams that underpin the product &amp; its delivery</a:t>
            </a:r>
          </a:p>
          <a:p>
            <a:pPr marL="289751" lvl="2" indent="-214313">
              <a:spcAft>
                <a:spcPts val="450"/>
              </a:spcAft>
              <a:buClrTx/>
              <a:buSzPct val="100000"/>
              <a:buFont typeface="Arial" panose="020B0604020202020204" pitchFamily="34" charset="0"/>
              <a:buChar char="•"/>
              <a:defRPr sz="1800"/>
            </a:pPr>
            <a:r>
              <a:rPr lang="en-US" sz="1050" kern="1200" dirty="0">
                <a:solidFill>
                  <a:srgbClr val="575757"/>
                </a:solidFill>
                <a:latin typeface="+mj-lt"/>
                <a:ea typeface="+mn-ea"/>
                <a:cs typeface="+mn-cs"/>
              </a:rPr>
              <a:t>Goal is to help guide the quality of the product &amp; prevent functional defects from making their way into production</a:t>
            </a:r>
          </a:p>
          <a:p>
            <a:pPr marL="289751" lvl="2" indent="-214313">
              <a:spcAft>
                <a:spcPts val="450"/>
              </a:spcAft>
              <a:buClrTx/>
              <a:buSzPct val="100000"/>
              <a:buFont typeface="Arial" panose="020B0604020202020204" pitchFamily="34" charset="0"/>
              <a:buChar char="•"/>
              <a:defRPr sz="1800"/>
            </a:pPr>
            <a:endParaRPr lang="en-US" sz="1050" kern="1200" dirty="0">
              <a:solidFill>
                <a:srgbClr val="575757"/>
              </a:solidFill>
              <a:latin typeface="+mj-lt"/>
              <a:ea typeface="+mn-ea"/>
              <a:cs typeface="+mn-cs"/>
            </a:endParaRPr>
          </a:p>
        </p:txBody>
      </p:sp>
      <p:sp>
        <p:nvSpPr>
          <p:cNvPr id="13" name="ee4pContent2">
            <a:extLst>
              <a:ext uri="{FF2B5EF4-FFF2-40B4-BE49-F238E27FC236}">
                <a16:creationId xmlns:a16="http://schemas.microsoft.com/office/drawing/2014/main" id="{9F92F595-7228-4497-9D61-042688E9A1F6}"/>
              </a:ext>
            </a:extLst>
          </p:cNvPr>
          <p:cNvSpPr txBox="1"/>
          <p:nvPr/>
        </p:nvSpPr>
        <p:spPr>
          <a:xfrm>
            <a:off x="6401141" y="1886764"/>
            <a:ext cx="2057400" cy="172665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14313" indent="-214313">
              <a:buFont typeface="Arial" panose="020B0604020202020204" pitchFamily="34" charset="0"/>
              <a:buChar char="•"/>
            </a:pPr>
            <a:r>
              <a:rPr lang="en-US" sz="1050">
                <a:latin typeface="+mj-lt"/>
              </a:rPr>
              <a:t>Focused on evaluating overall product quality</a:t>
            </a:r>
          </a:p>
          <a:p>
            <a:pPr marL="214313" indent="-214313">
              <a:buFont typeface="Arial" panose="020B0604020202020204" pitchFamily="34" charset="0"/>
              <a:buChar char="•"/>
            </a:pPr>
            <a:r>
              <a:rPr lang="en-US" sz="1050">
                <a:latin typeface="+mj-lt"/>
              </a:rPr>
              <a:t>How will software that meets the functional requirements perform (on multiple levels) when deployed to production?</a:t>
            </a:r>
          </a:p>
          <a:p>
            <a:pPr marL="214313" indent="-214313">
              <a:buFont typeface="Arial" panose="020B0604020202020204" pitchFamily="34" charset="0"/>
              <a:buChar char="•"/>
            </a:pPr>
            <a:r>
              <a:rPr lang="en-US" sz="1050">
                <a:latin typeface="+mj-lt"/>
              </a:rPr>
              <a:t>Ensuring that Quality of Service (QoS) are met</a:t>
            </a:r>
          </a:p>
          <a:p>
            <a:pPr marL="214313" indent="-214313">
              <a:buFont typeface="Arial" panose="020B0604020202020204" pitchFamily="34" charset="0"/>
              <a:buChar char="•"/>
            </a:pPr>
            <a:endParaRPr lang="en-US" sz="1050">
              <a:latin typeface="+mj-lt"/>
            </a:endParaRPr>
          </a:p>
        </p:txBody>
      </p:sp>
      <p:sp>
        <p:nvSpPr>
          <p:cNvPr id="14" name="ee4pContent3">
            <a:extLst>
              <a:ext uri="{FF2B5EF4-FFF2-40B4-BE49-F238E27FC236}">
                <a16:creationId xmlns:a16="http://schemas.microsoft.com/office/drawing/2014/main" id="{3D55FEAA-736B-4F39-9C48-EBE7BC4DD5F8}"/>
              </a:ext>
            </a:extLst>
          </p:cNvPr>
          <p:cNvSpPr txBox="1"/>
          <p:nvPr/>
        </p:nvSpPr>
        <p:spPr>
          <a:xfrm>
            <a:off x="3088893" y="635635"/>
            <a:ext cx="3228831" cy="184639"/>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14313" indent="-214313">
              <a:buFont typeface="Arial" panose="020B0604020202020204" pitchFamily="34" charset="0"/>
              <a:buChar char="•"/>
            </a:pPr>
            <a:r>
              <a:rPr lang="en-US" sz="1050">
                <a:latin typeface="+mj-lt"/>
              </a:rPr>
              <a:t>Confirm the external quality of the product</a:t>
            </a:r>
          </a:p>
        </p:txBody>
      </p:sp>
      <p:sp>
        <p:nvSpPr>
          <p:cNvPr id="15" name="ee4pContent4">
            <a:extLst>
              <a:ext uri="{FF2B5EF4-FFF2-40B4-BE49-F238E27FC236}">
                <a16:creationId xmlns:a16="http://schemas.microsoft.com/office/drawing/2014/main" id="{53992B75-F990-49F6-A2E2-054AA653B222}"/>
              </a:ext>
            </a:extLst>
          </p:cNvPr>
          <p:cNvSpPr txBox="1"/>
          <p:nvPr/>
        </p:nvSpPr>
        <p:spPr>
          <a:xfrm>
            <a:off x="3088893" y="4650507"/>
            <a:ext cx="2911857" cy="492994"/>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14313" indent="-214313">
              <a:buFont typeface="Arial" panose="020B0604020202020204" pitchFamily="34" charset="0"/>
              <a:buChar char="•"/>
            </a:pPr>
            <a:r>
              <a:rPr lang="en-US" sz="1050">
                <a:latin typeface="+mj-lt"/>
              </a:rPr>
              <a:t>Maintain the internal quality of the application</a:t>
            </a:r>
          </a:p>
          <a:p>
            <a:pPr marL="214313" indent="-214313">
              <a:buFont typeface="Arial" panose="020B0604020202020204" pitchFamily="34" charset="0"/>
              <a:buChar char="•"/>
            </a:pPr>
            <a:endParaRPr lang="en-US" sz="1050">
              <a:latin typeface="+mj-lt"/>
            </a:endParaRPr>
          </a:p>
        </p:txBody>
      </p:sp>
      <p:sp>
        <p:nvSpPr>
          <p:cNvPr id="16" name="ee4pHeader1">
            <a:extLst>
              <a:ext uri="{FF2B5EF4-FFF2-40B4-BE49-F238E27FC236}">
                <a16:creationId xmlns:a16="http://schemas.microsoft.com/office/drawing/2014/main" id="{15411FC3-96FD-478E-95AC-419945FBB46C}"/>
              </a:ext>
            </a:extLst>
          </p:cNvPr>
          <p:cNvSpPr txBox="1"/>
          <p:nvPr/>
        </p:nvSpPr>
        <p:spPr>
          <a:xfrm>
            <a:off x="817752" y="1586001"/>
            <a:ext cx="2057400" cy="337481"/>
          </a:xfrm>
          <a:prstGeom prst="rect">
            <a:avLst/>
          </a:prstGeom>
          <a:noFill/>
          <a:ln cap="rnd">
            <a:noFill/>
          </a:ln>
        </p:spPr>
        <p:txBody>
          <a:bodyPr wrap="square" lIns="0" tIns="0" rIns="0" bIns="0" rtlCol="0" anchor="b" anchorCtr="0">
            <a:noAutofit/>
          </a:bodyPr>
          <a:lstStyle/>
          <a:p>
            <a:pPr lvl="3" algn="ctr"/>
            <a:r>
              <a:rPr lang="en-US" sz="1050">
                <a:solidFill>
                  <a:schemeClr val="tx2"/>
                </a:solidFill>
              </a:rPr>
              <a:t>Support the Team</a:t>
            </a:r>
          </a:p>
        </p:txBody>
      </p:sp>
      <p:sp>
        <p:nvSpPr>
          <p:cNvPr id="17" name="ee4pHeader2">
            <a:extLst>
              <a:ext uri="{FF2B5EF4-FFF2-40B4-BE49-F238E27FC236}">
                <a16:creationId xmlns:a16="http://schemas.microsoft.com/office/drawing/2014/main" id="{C2A938D0-1942-4850-8BE5-F316113F9906}"/>
              </a:ext>
            </a:extLst>
          </p:cNvPr>
          <p:cNvSpPr txBox="1"/>
          <p:nvPr/>
        </p:nvSpPr>
        <p:spPr>
          <a:xfrm>
            <a:off x="6401141" y="1456564"/>
            <a:ext cx="2057400" cy="337481"/>
          </a:xfrm>
          <a:prstGeom prst="rect">
            <a:avLst/>
          </a:prstGeom>
          <a:noFill/>
          <a:ln cap="rnd">
            <a:noFill/>
          </a:ln>
        </p:spPr>
        <p:txBody>
          <a:bodyPr wrap="square" lIns="0" tIns="0" rIns="0" bIns="0" rtlCol="0" anchor="b" anchorCtr="0">
            <a:noAutofit/>
          </a:bodyPr>
          <a:lstStyle/>
          <a:p>
            <a:pPr lvl="3" algn="ctr"/>
            <a:r>
              <a:rPr lang="en-US" sz="1050">
                <a:solidFill>
                  <a:schemeClr val="tx2"/>
                </a:solidFill>
              </a:rPr>
              <a:t>Critique the Product</a:t>
            </a:r>
          </a:p>
        </p:txBody>
      </p:sp>
      <p:sp>
        <p:nvSpPr>
          <p:cNvPr id="18" name="ee4pHeader3">
            <a:extLst>
              <a:ext uri="{FF2B5EF4-FFF2-40B4-BE49-F238E27FC236}">
                <a16:creationId xmlns:a16="http://schemas.microsoft.com/office/drawing/2014/main" id="{CD0366D1-D834-4A9B-9534-A3661DAB0DE3}"/>
              </a:ext>
            </a:extLst>
          </p:cNvPr>
          <p:cNvSpPr txBox="1"/>
          <p:nvPr/>
        </p:nvSpPr>
        <p:spPr>
          <a:xfrm>
            <a:off x="3088893" y="205435"/>
            <a:ext cx="3228831" cy="337481"/>
          </a:xfrm>
          <a:prstGeom prst="rect">
            <a:avLst/>
          </a:prstGeom>
          <a:noFill/>
          <a:ln cap="rnd">
            <a:noFill/>
          </a:ln>
        </p:spPr>
        <p:txBody>
          <a:bodyPr wrap="square" lIns="0" tIns="0" rIns="0" bIns="0" rtlCol="0" anchor="b" anchorCtr="0">
            <a:noAutofit/>
          </a:bodyPr>
          <a:lstStyle/>
          <a:p>
            <a:pPr lvl="3" algn="ctr"/>
            <a:r>
              <a:rPr lang="en-US" sz="1050">
                <a:solidFill>
                  <a:schemeClr val="tx2"/>
                </a:solidFill>
              </a:rPr>
              <a:t>Business Facing</a:t>
            </a:r>
          </a:p>
        </p:txBody>
      </p:sp>
      <p:sp>
        <p:nvSpPr>
          <p:cNvPr id="19" name="ee4pHeader4">
            <a:extLst>
              <a:ext uri="{FF2B5EF4-FFF2-40B4-BE49-F238E27FC236}">
                <a16:creationId xmlns:a16="http://schemas.microsoft.com/office/drawing/2014/main" id="{D62E86CA-CDA2-4A7B-AE79-09C278E8DF91}"/>
              </a:ext>
            </a:extLst>
          </p:cNvPr>
          <p:cNvSpPr txBox="1"/>
          <p:nvPr/>
        </p:nvSpPr>
        <p:spPr>
          <a:xfrm>
            <a:off x="3088893" y="4220306"/>
            <a:ext cx="2911857" cy="337481"/>
          </a:xfrm>
          <a:prstGeom prst="rect">
            <a:avLst/>
          </a:prstGeom>
          <a:noFill/>
          <a:ln cap="rnd">
            <a:noFill/>
          </a:ln>
        </p:spPr>
        <p:txBody>
          <a:bodyPr wrap="square" lIns="0" tIns="0" rIns="0" bIns="0" rtlCol="0" anchor="b" anchorCtr="0">
            <a:noAutofit/>
          </a:bodyPr>
          <a:lstStyle/>
          <a:p>
            <a:pPr lvl="3" algn="ctr"/>
            <a:r>
              <a:rPr lang="en-US" sz="1050">
                <a:solidFill>
                  <a:schemeClr val="tx2"/>
                </a:solidFill>
              </a:rPr>
              <a:t>Technology Facing</a:t>
            </a:r>
          </a:p>
        </p:txBody>
      </p:sp>
      <p:pic>
        <p:nvPicPr>
          <p:cNvPr id="22" name="Picture 21">
            <a:extLst>
              <a:ext uri="{FF2B5EF4-FFF2-40B4-BE49-F238E27FC236}">
                <a16:creationId xmlns:a16="http://schemas.microsoft.com/office/drawing/2014/main" id="{157AC003-E3B1-41C5-A4B5-33DE0DC8AC0E}"/>
              </a:ext>
            </a:extLst>
          </p:cNvPr>
          <p:cNvPicPr>
            <a:picLocks noChangeAspect="1"/>
          </p:cNvPicPr>
          <p:nvPr/>
        </p:nvPicPr>
        <p:blipFill>
          <a:blip r:embed="rId6"/>
          <a:stretch>
            <a:fillRect/>
          </a:stretch>
        </p:blipFill>
        <p:spPr>
          <a:xfrm>
            <a:off x="2826276" y="912993"/>
            <a:ext cx="3491448" cy="3383334"/>
          </a:xfrm>
          <a:prstGeom prst="rect">
            <a:avLst/>
          </a:prstGeom>
        </p:spPr>
      </p:pic>
      <p:sp>
        <p:nvSpPr>
          <p:cNvPr id="3" name="Slide Number Placeholder 3">
            <a:extLst>
              <a:ext uri="{FF2B5EF4-FFF2-40B4-BE49-F238E27FC236}">
                <a16:creationId xmlns:a16="http://schemas.microsoft.com/office/drawing/2014/main" id="{388319FB-1194-D705-15EA-CE2F698BF7B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164</a:t>
            </a:fld>
            <a:endParaRPr lang="en" dirty="0"/>
          </a:p>
        </p:txBody>
      </p:sp>
    </p:spTree>
    <p:extLst>
      <p:ext uri="{BB962C8B-B14F-4D97-AF65-F5344CB8AC3E}">
        <p14:creationId xmlns:p14="http://schemas.microsoft.com/office/powerpoint/2010/main" val="246925937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F621E741-C9C9-4012-A0D9-5783A06610C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8" name="Object 17" hidden="1">
                        <a:extLst>
                          <a:ext uri="{FF2B5EF4-FFF2-40B4-BE49-F238E27FC236}">
                            <a16:creationId xmlns:a16="http://schemas.microsoft.com/office/drawing/2014/main" id="{F621E741-C9C9-4012-A0D9-5783A06610C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7B05E69-356E-466D-8437-302DAD064ED3}"/>
              </a:ext>
            </a:extLst>
          </p:cNvPr>
          <p:cNvSpPr>
            <a:spLocks noGrp="1"/>
          </p:cNvSpPr>
          <p:nvPr>
            <p:ph type="title"/>
          </p:nvPr>
        </p:nvSpPr>
        <p:spPr>
          <a:xfrm>
            <a:off x="613700" y="662519"/>
            <a:ext cx="8253300" cy="640072"/>
          </a:xfrm>
        </p:spPr>
        <p:txBody>
          <a:bodyPr vert="horz"/>
          <a:lstStyle/>
          <a:p>
            <a:r>
              <a:rPr lang="en-US" dirty="0"/>
              <a:t>At times, without vigilance, we may find that our software testing resembles an </a:t>
            </a:r>
            <a:r>
              <a:rPr lang="en-US" b="1" dirty="0">
                <a:solidFill>
                  <a:schemeClr val="tx1"/>
                </a:solidFill>
              </a:rPr>
              <a:t>ice cream cone</a:t>
            </a:r>
            <a:r>
              <a:rPr lang="en-US" b="1" dirty="0">
                <a:solidFill>
                  <a:schemeClr val="accent3"/>
                </a:solidFill>
              </a:rPr>
              <a:t> </a:t>
            </a:r>
            <a:r>
              <a:rPr lang="en-US" dirty="0"/>
              <a:t>rather than a pyramid</a:t>
            </a:r>
          </a:p>
        </p:txBody>
      </p:sp>
      <p:sp>
        <p:nvSpPr>
          <p:cNvPr id="5" name="TextBox 4">
            <a:extLst>
              <a:ext uri="{FF2B5EF4-FFF2-40B4-BE49-F238E27FC236}">
                <a16:creationId xmlns:a16="http://schemas.microsoft.com/office/drawing/2014/main" id="{91E07F1A-CB7D-4B88-A6CA-7D1003F12B2A}"/>
              </a:ext>
            </a:extLst>
          </p:cNvPr>
          <p:cNvSpPr txBox="1"/>
          <p:nvPr/>
        </p:nvSpPr>
        <p:spPr>
          <a:xfrm>
            <a:off x="3579185" y="4796004"/>
            <a:ext cx="4399908" cy="14800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chemeClr val="bg1"/>
                </a:solidFill>
              </a:rPr>
              <a:t>Source - https://alisterbscott.com/kb/testing-pyramids/</a:t>
            </a:r>
          </a:p>
        </p:txBody>
      </p:sp>
      <p:grpSp>
        <p:nvGrpSpPr>
          <p:cNvPr id="21" name="Group 20">
            <a:extLst>
              <a:ext uri="{FF2B5EF4-FFF2-40B4-BE49-F238E27FC236}">
                <a16:creationId xmlns:a16="http://schemas.microsoft.com/office/drawing/2014/main" id="{63792AAE-A3E0-4E15-A8DA-9BA087EABA85}"/>
              </a:ext>
            </a:extLst>
          </p:cNvPr>
          <p:cNvGrpSpPr/>
          <p:nvPr/>
        </p:nvGrpSpPr>
        <p:grpSpPr>
          <a:xfrm>
            <a:off x="3487306" y="1354347"/>
            <a:ext cx="2506087" cy="3657887"/>
            <a:chOff x="8010261" y="230726"/>
            <a:chExt cx="3391957" cy="6004474"/>
          </a:xfrm>
        </p:grpSpPr>
        <p:sp>
          <p:nvSpPr>
            <p:cNvPr id="16" name="Freeform 23">
              <a:extLst>
                <a:ext uri="{FF2B5EF4-FFF2-40B4-BE49-F238E27FC236}">
                  <a16:creationId xmlns:a16="http://schemas.microsoft.com/office/drawing/2014/main" id="{D2D5D6C4-65F6-45C7-9B2B-6FFEB19F088A}"/>
                </a:ext>
              </a:extLst>
            </p:cNvPr>
            <p:cNvSpPr>
              <a:spLocks/>
            </p:cNvSpPr>
            <p:nvPr/>
          </p:nvSpPr>
          <p:spPr bwMode="auto">
            <a:xfrm>
              <a:off x="8010261" y="230726"/>
              <a:ext cx="3391957" cy="5067680"/>
            </a:xfrm>
            <a:custGeom>
              <a:avLst/>
              <a:gdLst>
                <a:gd name="connsiteX0" fmla="*/ 376321 w 595177"/>
                <a:gd name="connsiteY0" fmla="*/ 903287 h 1144587"/>
                <a:gd name="connsiteX1" fmla="*/ 298534 w 595177"/>
                <a:gd name="connsiteY1" fmla="*/ 1144587 h 1144587"/>
                <a:gd name="connsiteX2" fmla="*/ 258846 w 595177"/>
                <a:gd name="connsiteY2" fmla="*/ 1020762 h 1144587"/>
                <a:gd name="connsiteX3" fmla="*/ 447759 w 595177"/>
                <a:gd name="connsiteY3" fmla="*/ 677862 h 1144587"/>
                <a:gd name="connsiteX4" fmla="*/ 396959 w 595177"/>
                <a:gd name="connsiteY4" fmla="*/ 839787 h 1144587"/>
                <a:gd name="connsiteX5" fmla="*/ 247734 w 595177"/>
                <a:gd name="connsiteY5" fmla="*/ 987425 h 1144587"/>
                <a:gd name="connsiteX6" fmla="*/ 222334 w 595177"/>
                <a:gd name="connsiteY6" fmla="*/ 903287 h 1144587"/>
                <a:gd name="connsiteX7" fmla="*/ 412781 w 595177"/>
                <a:gd name="connsiteY7" fmla="*/ 558800 h 1144587"/>
                <a:gd name="connsiteX8" fmla="*/ 485859 w 595177"/>
                <a:gd name="connsiteY8" fmla="*/ 558800 h 1144587"/>
                <a:gd name="connsiteX9" fmla="*/ 468664 w 595177"/>
                <a:gd name="connsiteY9" fmla="*/ 613162 h 1144587"/>
                <a:gd name="connsiteX10" fmla="*/ 210743 w 595177"/>
                <a:gd name="connsiteY10" fmla="*/ 869950 h 1144587"/>
                <a:gd name="connsiteX11" fmla="*/ 184234 w 595177"/>
                <a:gd name="connsiteY11" fmla="*/ 786977 h 1144587"/>
                <a:gd name="connsiteX12" fmla="*/ 259124 w 595177"/>
                <a:gd name="connsiteY12" fmla="*/ 558800 h 1144587"/>
                <a:gd name="connsiteX13" fmla="*/ 301257 w 595177"/>
                <a:gd name="connsiteY13" fmla="*/ 558800 h 1144587"/>
                <a:gd name="connsiteX14" fmla="*/ 368384 w 595177"/>
                <a:gd name="connsiteY14" fmla="*/ 558800 h 1144587"/>
                <a:gd name="connsiteX15" fmla="*/ 174144 w 595177"/>
                <a:gd name="connsiteY15" fmla="*/ 754063 h 1144587"/>
                <a:gd name="connsiteX16" fmla="*/ 147721 w 595177"/>
                <a:gd name="connsiteY16" fmla="*/ 670789 h 1144587"/>
                <a:gd name="connsiteX17" fmla="*/ 259124 w 595177"/>
                <a:gd name="connsiteY17" fmla="*/ 558800 h 1144587"/>
                <a:gd name="connsiteX18" fmla="*/ 111209 w 595177"/>
                <a:gd name="connsiteY18" fmla="*/ 558800 h 1144587"/>
                <a:gd name="connsiteX19" fmla="*/ 214397 w 595177"/>
                <a:gd name="connsiteY19" fmla="*/ 558800 h 1144587"/>
                <a:gd name="connsiteX20" fmla="*/ 136465 w 595177"/>
                <a:gd name="connsiteY20" fmla="*/ 636588 h 1144587"/>
                <a:gd name="connsiteX21" fmla="*/ 111209 w 595177"/>
                <a:gd name="connsiteY21" fmla="*/ 558800 h 1144587"/>
                <a:gd name="connsiteX22" fmla="*/ 244650 w 595177"/>
                <a:gd name="connsiteY22" fmla="*/ 0 h 1144587"/>
                <a:gd name="connsiteX23" fmla="*/ 244650 w 595177"/>
                <a:gd name="connsiteY23" fmla="*/ 32094 h 1144587"/>
                <a:gd name="connsiteX24" fmla="*/ 291146 w 595177"/>
                <a:gd name="connsiteY24" fmla="*/ 59195 h 1144587"/>
                <a:gd name="connsiteX25" fmla="*/ 369114 w 595177"/>
                <a:gd name="connsiteY25" fmla="*/ 166174 h 1144587"/>
                <a:gd name="connsiteX26" fmla="*/ 370545 w 595177"/>
                <a:gd name="connsiteY26" fmla="*/ 176159 h 1144587"/>
                <a:gd name="connsiteX27" fmla="*/ 379844 w 595177"/>
                <a:gd name="connsiteY27" fmla="*/ 181151 h 1144587"/>
                <a:gd name="connsiteX28" fmla="*/ 490002 w 595177"/>
                <a:gd name="connsiteY28" fmla="*/ 233214 h 1144587"/>
                <a:gd name="connsiteX29" fmla="*/ 494293 w 595177"/>
                <a:gd name="connsiteY29" fmla="*/ 317371 h 1144587"/>
                <a:gd name="connsiteX30" fmla="*/ 494293 w 595177"/>
                <a:gd name="connsiteY30" fmla="*/ 328069 h 1144587"/>
                <a:gd name="connsiteX31" fmla="*/ 502162 w 595177"/>
                <a:gd name="connsiteY31" fmla="*/ 334488 h 1144587"/>
                <a:gd name="connsiteX32" fmla="*/ 510030 w 595177"/>
                <a:gd name="connsiteY32" fmla="*/ 336627 h 1144587"/>
                <a:gd name="connsiteX33" fmla="*/ 527198 w 595177"/>
                <a:gd name="connsiteY33" fmla="*/ 342333 h 1144587"/>
                <a:gd name="connsiteX34" fmla="*/ 594437 w 595177"/>
                <a:gd name="connsiteY34" fmla="*/ 446459 h 1144587"/>
                <a:gd name="connsiteX35" fmla="*/ 572262 w 595177"/>
                <a:gd name="connsiteY35" fmla="*/ 494243 h 1144587"/>
                <a:gd name="connsiteX36" fmla="*/ 530059 w 595177"/>
                <a:gd name="connsiteY36" fmla="*/ 522058 h 1144587"/>
                <a:gd name="connsiteX37" fmla="*/ 512891 w 595177"/>
                <a:gd name="connsiteY37" fmla="*/ 526337 h 1144587"/>
                <a:gd name="connsiteX38" fmla="*/ 503592 w 595177"/>
                <a:gd name="connsiteY38" fmla="*/ 526337 h 1144587"/>
                <a:gd name="connsiteX39" fmla="*/ 490717 w 595177"/>
                <a:gd name="connsiteY39" fmla="*/ 527050 h 1144587"/>
                <a:gd name="connsiteX40" fmla="*/ 444222 w 595177"/>
                <a:gd name="connsiteY40" fmla="*/ 527050 h 1144587"/>
                <a:gd name="connsiteX41" fmla="*/ 399873 w 595177"/>
                <a:gd name="connsiteY41" fmla="*/ 527050 h 1144587"/>
                <a:gd name="connsiteX42" fmla="*/ 301160 w 595177"/>
                <a:gd name="connsiteY42" fmla="*/ 527050 h 1144587"/>
                <a:gd name="connsiteX43" fmla="*/ 290430 w 595177"/>
                <a:gd name="connsiteY43" fmla="*/ 527050 h 1144587"/>
                <a:gd name="connsiteX44" fmla="*/ 245366 w 595177"/>
                <a:gd name="connsiteY44" fmla="*/ 527050 h 1144587"/>
                <a:gd name="connsiteX45" fmla="*/ 105165 w 595177"/>
                <a:gd name="connsiteY45" fmla="*/ 527050 h 1144587"/>
                <a:gd name="connsiteX46" fmla="*/ 91574 w 595177"/>
                <a:gd name="connsiteY46" fmla="*/ 526337 h 1144587"/>
                <a:gd name="connsiteX47" fmla="*/ 85136 w 595177"/>
                <a:gd name="connsiteY47" fmla="*/ 526337 h 1144587"/>
                <a:gd name="connsiteX48" fmla="*/ 67254 w 595177"/>
                <a:gd name="connsiteY48" fmla="*/ 522771 h 1144587"/>
                <a:gd name="connsiteX49" fmla="*/ 26481 w 595177"/>
                <a:gd name="connsiteY49" fmla="*/ 497809 h 1144587"/>
                <a:gd name="connsiteX50" fmla="*/ 2876 w 595177"/>
                <a:gd name="connsiteY50" fmla="*/ 456444 h 1144587"/>
                <a:gd name="connsiteX51" fmla="*/ 50802 w 595177"/>
                <a:gd name="connsiteY51" fmla="*/ 349465 h 1144587"/>
                <a:gd name="connsiteX52" fmla="*/ 63677 w 595177"/>
                <a:gd name="connsiteY52" fmla="*/ 343759 h 1144587"/>
                <a:gd name="connsiteX53" fmla="*/ 71546 w 595177"/>
                <a:gd name="connsiteY53" fmla="*/ 339480 h 1144587"/>
                <a:gd name="connsiteX54" fmla="*/ 77983 w 595177"/>
                <a:gd name="connsiteY54" fmla="*/ 324503 h 1144587"/>
                <a:gd name="connsiteX55" fmla="*/ 141646 w 595177"/>
                <a:gd name="connsiteY55" fmla="*/ 186144 h 1144587"/>
                <a:gd name="connsiteX56" fmla="*/ 147368 w 595177"/>
                <a:gd name="connsiteY56" fmla="*/ 170453 h 1144587"/>
                <a:gd name="connsiteX57" fmla="*/ 179557 w 595177"/>
                <a:gd name="connsiteY57" fmla="*/ 37086 h 1144587"/>
                <a:gd name="connsiteX58" fmla="*/ 244650 w 595177"/>
                <a:gd name="connsiteY58" fmla="*/ 0 h 114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95177" h="1144587">
                  <a:moveTo>
                    <a:pt x="376321" y="903287"/>
                  </a:moveTo>
                  <a:lnTo>
                    <a:pt x="298534" y="1144587"/>
                  </a:lnTo>
                  <a:lnTo>
                    <a:pt x="258846" y="1020762"/>
                  </a:lnTo>
                  <a:close/>
                  <a:moveTo>
                    <a:pt x="447759" y="677862"/>
                  </a:moveTo>
                  <a:lnTo>
                    <a:pt x="396959" y="839787"/>
                  </a:lnTo>
                  <a:lnTo>
                    <a:pt x="247734" y="987425"/>
                  </a:lnTo>
                  <a:lnTo>
                    <a:pt x="222334" y="903287"/>
                  </a:lnTo>
                  <a:close/>
                  <a:moveTo>
                    <a:pt x="412781" y="558800"/>
                  </a:moveTo>
                  <a:cubicBezTo>
                    <a:pt x="437857" y="558800"/>
                    <a:pt x="462216" y="558800"/>
                    <a:pt x="485859" y="558800"/>
                  </a:cubicBezTo>
                  <a:cubicBezTo>
                    <a:pt x="485859" y="558800"/>
                    <a:pt x="485859" y="558800"/>
                    <a:pt x="468664" y="613162"/>
                  </a:cubicBezTo>
                  <a:cubicBezTo>
                    <a:pt x="468664" y="613162"/>
                    <a:pt x="468664" y="613162"/>
                    <a:pt x="210743" y="869950"/>
                  </a:cubicBezTo>
                  <a:cubicBezTo>
                    <a:pt x="210743" y="869950"/>
                    <a:pt x="210743" y="869950"/>
                    <a:pt x="184234" y="786977"/>
                  </a:cubicBezTo>
                  <a:close/>
                  <a:moveTo>
                    <a:pt x="259124" y="558800"/>
                  </a:moveTo>
                  <a:cubicBezTo>
                    <a:pt x="272692" y="558800"/>
                    <a:pt x="286975" y="558800"/>
                    <a:pt x="301257" y="558800"/>
                  </a:cubicBezTo>
                  <a:cubicBezTo>
                    <a:pt x="323395" y="558800"/>
                    <a:pt x="345532" y="558800"/>
                    <a:pt x="368384" y="558800"/>
                  </a:cubicBezTo>
                  <a:cubicBezTo>
                    <a:pt x="368384" y="558800"/>
                    <a:pt x="368384" y="558800"/>
                    <a:pt x="174144" y="754063"/>
                  </a:cubicBezTo>
                  <a:cubicBezTo>
                    <a:pt x="174144" y="754063"/>
                    <a:pt x="174144" y="754063"/>
                    <a:pt x="147721" y="670789"/>
                  </a:cubicBezTo>
                  <a:cubicBezTo>
                    <a:pt x="147721" y="670789"/>
                    <a:pt x="147721" y="670789"/>
                    <a:pt x="259124" y="558800"/>
                  </a:cubicBezTo>
                  <a:close/>
                  <a:moveTo>
                    <a:pt x="111209" y="558800"/>
                  </a:moveTo>
                  <a:cubicBezTo>
                    <a:pt x="146567" y="558800"/>
                    <a:pt x="180482" y="558800"/>
                    <a:pt x="214397" y="558800"/>
                  </a:cubicBezTo>
                  <a:cubicBezTo>
                    <a:pt x="214397" y="558800"/>
                    <a:pt x="214397" y="558800"/>
                    <a:pt x="136465" y="636588"/>
                  </a:cubicBezTo>
                  <a:cubicBezTo>
                    <a:pt x="136465" y="636588"/>
                    <a:pt x="136465" y="636588"/>
                    <a:pt x="111209" y="558800"/>
                  </a:cubicBezTo>
                  <a:close/>
                  <a:moveTo>
                    <a:pt x="244650" y="0"/>
                  </a:moveTo>
                  <a:cubicBezTo>
                    <a:pt x="241789" y="11411"/>
                    <a:pt x="238213" y="22822"/>
                    <a:pt x="244650" y="32094"/>
                  </a:cubicBezTo>
                  <a:cubicBezTo>
                    <a:pt x="254665" y="46358"/>
                    <a:pt x="274693" y="54203"/>
                    <a:pt x="291146" y="59195"/>
                  </a:cubicBezTo>
                  <a:cubicBezTo>
                    <a:pt x="354093" y="77738"/>
                    <a:pt x="379129" y="112685"/>
                    <a:pt x="369114" y="166174"/>
                  </a:cubicBezTo>
                  <a:cubicBezTo>
                    <a:pt x="368399" y="169740"/>
                    <a:pt x="369114" y="173306"/>
                    <a:pt x="370545" y="176159"/>
                  </a:cubicBezTo>
                  <a:cubicBezTo>
                    <a:pt x="373406" y="179012"/>
                    <a:pt x="376983" y="180438"/>
                    <a:pt x="379844" y="181151"/>
                  </a:cubicBezTo>
                  <a:cubicBezTo>
                    <a:pt x="422047" y="184004"/>
                    <a:pt x="464966" y="191849"/>
                    <a:pt x="490002" y="233214"/>
                  </a:cubicBezTo>
                  <a:cubicBezTo>
                    <a:pt x="506454" y="261029"/>
                    <a:pt x="507884" y="288130"/>
                    <a:pt x="494293" y="317371"/>
                  </a:cubicBezTo>
                  <a:cubicBezTo>
                    <a:pt x="492863" y="320224"/>
                    <a:pt x="492863" y="324503"/>
                    <a:pt x="494293" y="328069"/>
                  </a:cubicBezTo>
                  <a:cubicBezTo>
                    <a:pt x="495009" y="330922"/>
                    <a:pt x="498585" y="333062"/>
                    <a:pt x="502162" y="334488"/>
                  </a:cubicBezTo>
                  <a:cubicBezTo>
                    <a:pt x="504308" y="335201"/>
                    <a:pt x="507169" y="335914"/>
                    <a:pt x="510030" y="336627"/>
                  </a:cubicBezTo>
                  <a:cubicBezTo>
                    <a:pt x="515753" y="338767"/>
                    <a:pt x="521475" y="340193"/>
                    <a:pt x="527198" y="342333"/>
                  </a:cubicBezTo>
                  <a:cubicBezTo>
                    <a:pt x="572262" y="357310"/>
                    <a:pt x="600159" y="399389"/>
                    <a:pt x="594437" y="446459"/>
                  </a:cubicBezTo>
                  <a:cubicBezTo>
                    <a:pt x="591576" y="464289"/>
                    <a:pt x="583707" y="480693"/>
                    <a:pt x="572262" y="494243"/>
                  </a:cubicBezTo>
                  <a:cubicBezTo>
                    <a:pt x="561533" y="507081"/>
                    <a:pt x="546511" y="517065"/>
                    <a:pt x="530059" y="522058"/>
                  </a:cubicBezTo>
                  <a:cubicBezTo>
                    <a:pt x="524336" y="524197"/>
                    <a:pt x="518614" y="525624"/>
                    <a:pt x="512891" y="526337"/>
                  </a:cubicBezTo>
                  <a:cubicBezTo>
                    <a:pt x="510030" y="526337"/>
                    <a:pt x="507169" y="526337"/>
                    <a:pt x="503592" y="526337"/>
                  </a:cubicBezTo>
                  <a:cubicBezTo>
                    <a:pt x="499301" y="526337"/>
                    <a:pt x="495009" y="527050"/>
                    <a:pt x="490717" y="527050"/>
                  </a:cubicBezTo>
                  <a:cubicBezTo>
                    <a:pt x="475695" y="527050"/>
                    <a:pt x="459959" y="527050"/>
                    <a:pt x="444222" y="527050"/>
                  </a:cubicBezTo>
                  <a:cubicBezTo>
                    <a:pt x="429916" y="527050"/>
                    <a:pt x="414894" y="527050"/>
                    <a:pt x="399873" y="527050"/>
                  </a:cubicBezTo>
                  <a:cubicBezTo>
                    <a:pt x="366968" y="527050"/>
                    <a:pt x="334064" y="527050"/>
                    <a:pt x="301160" y="527050"/>
                  </a:cubicBezTo>
                  <a:cubicBezTo>
                    <a:pt x="297583" y="527050"/>
                    <a:pt x="294007" y="527050"/>
                    <a:pt x="290430" y="527050"/>
                  </a:cubicBezTo>
                  <a:cubicBezTo>
                    <a:pt x="275409" y="527050"/>
                    <a:pt x="260387" y="527050"/>
                    <a:pt x="245366" y="527050"/>
                  </a:cubicBezTo>
                  <a:cubicBezTo>
                    <a:pt x="200301" y="527050"/>
                    <a:pt x="153091" y="527050"/>
                    <a:pt x="105165" y="527050"/>
                  </a:cubicBezTo>
                  <a:cubicBezTo>
                    <a:pt x="100873" y="527050"/>
                    <a:pt x="95866" y="526337"/>
                    <a:pt x="91574" y="526337"/>
                  </a:cubicBezTo>
                  <a:cubicBezTo>
                    <a:pt x="89428" y="526337"/>
                    <a:pt x="87282" y="526337"/>
                    <a:pt x="85136" y="526337"/>
                  </a:cubicBezTo>
                  <a:cubicBezTo>
                    <a:pt x="78699" y="525624"/>
                    <a:pt x="72976" y="524197"/>
                    <a:pt x="67254" y="522771"/>
                  </a:cubicBezTo>
                  <a:cubicBezTo>
                    <a:pt x="51517" y="517779"/>
                    <a:pt x="37926" y="509220"/>
                    <a:pt x="26481" y="497809"/>
                  </a:cubicBezTo>
                  <a:cubicBezTo>
                    <a:pt x="15036" y="486398"/>
                    <a:pt x="7168" y="472134"/>
                    <a:pt x="2876" y="456444"/>
                  </a:cubicBezTo>
                  <a:cubicBezTo>
                    <a:pt x="-7854" y="415079"/>
                    <a:pt x="12175" y="371574"/>
                    <a:pt x="50802" y="349465"/>
                  </a:cubicBezTo>
                  <a:cubicBezTo>
                    <a:pt x="55093" y="347325"/>
                    <a:pt x="58670" y="345186"/>
                    <a:pt x="63677" y="343759"/>
                  </a:cubicBezTo>
                  <a:cubicBezTo>
                    <a:pt x="65823" y="342333"/>
                    <a:pt x="67969" y="340907"/>
                    <a:pt x="71546" y="339480"/>
                  </a:cubicBezTo>
                  <a:cubicBezTo>
                    <a:pt x="76553" y="336627"/>
                    <a:pt x="80129" y="330209"/>
                    <a:pt x="77983" y="324503"/>
                  </a:cubicBezTo>
                  <a:cubicBezTo>
                    <a:pt x="55093" y="256750"/>
                    <a:pt x="71546" y="221090"/>
                    <a:pt x="141646" y="186144"/>
                  </a:cubicBezTo>
                  <a:cubicBezTo>
                    <a:pt x="146653" y="183291"/>
                    <a:pt x="149514" y="176872"/>
                    <a:pt x="147368" y="170453"/>
                  </a:cubicBezTo>
                  <a:cubicBezTo>
                    <a:pt x="132347" y="121956"/>
                    <a:pt x="142361" y="76312"/>
                    <a:pt x="179557" y="37086"/>
                  </a:cubicBezTo>
                  <a:cubicBezTo>
                    <a:pt x="198871" y="16404"/>
                    <a:pt x="220330" y="4279"/>
                    <a:pt x="244650" y="0"/>
                  </a:cubicBezTo>
                  <a:close/>
                </a:path>
              </a:pathLst>
            </a:custGeom>
            <a:solidFill>
              <a:schemeClr val="accent6">
                <a:lumMod val="40000"/>
                <a:lumOff val="60000"/>
              </a:schemeClr>
            </a:solidFill>
            <a:ln>
              <a:noFill/>
            </a:ln>
          </p:spPr>
          <p:txBody>
            <a:bodyPr vert="horz" wrap="square" lIns="68580" tIns="34290" rIns="68580" bIns="34290" numCol="1" anchor="t" anchorCtr="0" compatLnSpc="1">
              <a:prstTxWarp prst="textNoShape">
                <a:avLst/>
              </a:prstTxWarp>
              <a:noAutofit/>
            </a:bodyPr>
            <a:lstStyle/>
            <a:p>
              <a:endParaRPr lang="en-US" sz="1050"/>
            </a:p>
          </p:txBody>
        </p:sp>
        <p:graphicFrame>
          <p:nvGraphicFramePr>
            <p:cNvPr id="15" name="Diagram 14">
              <a:extLst>
                <a:ext uri="{FF2B5EF4-FFF2-40B4-BE49-F238E27FC236}">
                  <a16:creationId xmlns:a16="http://schemas.microsoft.com/office/drawing/2014/main" id="{BE94152F-5F4D-401C-9E40-4E366C8EF17F}"/>
                </a:ext>
              </a:extLst>
            </p:cNvPr>
            <p:cNvGraphicFramePr/>
            <p:nvPr>
              <p:extLst>
                <p:ext uri="{D42A27DB-BD31-4B8C-83A1-F6EECF244321}">
                  <p14:modId xmlns:p14="http://schemas.microsoft.com/office/powerpoint/2010/main" val="3518627092"/>
                </p:ext>
              </p:extLst>
            </p:nvPr>
          </p:nvGraphicFramePr>
          <p:xfrm>
            <a:off x="8248632" y="2545054"/>
            <a:ext cx="2915217" cy="36901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7" name="Slide Number Placeholder 3">
            <a:extLst>
              <a:ext uri="{FF2B5EF4-FFF2-40B4-BE49-F238E27FC236}">
                <a16:creationId xmlns:a16="http://schemas.microsoft.com/office/drawing/2014/main" id="{5A83F9A1-EFD2-ABD3-A5D5-BE7233D257AB}"/>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165</a:t>
            </a:fld>
            <a:endParaRPr lang="en" dirty="0"/>
          </a:p>
        </p:txBody>
      </p:sp>
    </p:spTree>
    <p:extLst>
      <p:ext uri="{BB962C8B-B14F-4D97-AF65-F5344CB8AC3E}">
        <p14:creationId xmlns:p14="http://schemas.microsoft.com/office/powerpoint/2010/main" val="19283224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29C0EA-864C-44EC-942D-A8DA710CE49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5529C0EA-864C-44EC-942D-A8DA710CE49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247CD26-2482-4E94-911F-80247B2B47B2}"/>
              </a:ext>
            </a:extLst>
          </p:cNvPr>
          <p:cNvSpPr>
            <a:spLocks noGrp="1"/>
          </p:cNvSpPr>
          <p:nvPr>
            <p:ph type="title"/>
          </p:nvPr>
        </p:nvSpPr>
        <p:spPr/>
        <p:txBody>
          <a:bodyPr vert="horz"/>
          <a:lstStyle/>
          <a:p>
            <a:r>
              <a:rPr lang="en-US"/>
              <a:t>Test Pyramid</a:t>
            </a:r>
          </a:p>
        </p:txBody>
      </p:sp>
      <p:sp>
        <p:nvSpPr>
          <p:cNvPr id="6" name="TextBox 5">
            <a:extLst>
              <a:ext uri="{FF2B5EF4-FFF2-40B4-BE49-F238E27FC236}">
                <a16:creationId xmlns:a16="http://schemas.microsoft.com/office/drawing/2014/main" id="{3BC51044-CC78-4B71-9544-694EF49E524B}"/>
              </a:ext>
            </a:extLst>
          </p:cNvPr>
          <p:cNvSpPr txBox="1"/>
          <p:nvPr/>
        </p:nvSpPr>
        <p:spPr>
          <a:xfrm>
            <a:off x="1878356" y="4943154"/>
            <a:ext cx="5085708" cy="2003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25" dirty="0">
                <a:solidFill>
                  <a:schemeClr val="tx1"/>
                </a:solidFill>
              </a:rPr>
              <a:t>Source - https://martinfowler.com/bliki/TestPyramid.html</a:t>
            </a:r>
          </a:p>
        </p:txBody>
      </p:sp>
      <p:grpSp>
        <p:nvGrpSpPr>
          <p:cNvPr id="7" name="Group 6">
            <a:extLst>
              <a:ext uri="{FF2B5EF4-FFF2-40B4-BE49-F238E27FC236}">
                <a16:creationId xmlns:a16="http://schemas.microsoft.com/office/drawing/2014/main" id="{C4EA7DA6-65D9-4673-B4EB-88D974CAF877}"/>
              </a:ext>
            </a:extLst>
          </p:cNvPr>
          <p:cNvGrpSpPr/>
          <p:nvPr/>
        </p:nvGrpSpPr>
        <p:grpSpPr>
          <a:xfrm>
            <a:off x="2669153" y="1566510"/>
            <a:ext cx="3637228" cy="3034253"/>
            <a:chOff x="4327021" y="1897930"/>
            <a:chExt cx="3537959" cy="3062141"/>
          </a:xfrm>
        </p:grpSpPr>
        <p:sp>
          <p:nvSpPr>
            <p:cNvPr id="8" name="Freeform 20">
              <a:extLst>
                <a:ext uri="{FF2B5EF4-FFF2-40B4-BE49-F238E27FC236}">
                  <a16:creationId xmlns:a16="http://schemas.microsoft.com/office/drawing/2014/main" id="{05F9B568-6BB3-406A-B0B6-219830C88C75}"/>
                </a:ext>
              </a:extLst>
            </p:cNvPr>
            <p:cNvSpPr>
              <a:spLocks/>
            </p:cNvSpPr>
            <p:nvPr/>
          </p:nvSpPr>
          <p:spPr bwMode="auto">
            <a:xfrm>
              <a:off x="5536467" y="1897930"/>
              <a:ext cx="1119067" cy="967553"/>
            </a:xfrm>
            <a:custGeom>
              <a:avLst/>
              <a:gdLst>
                <a:gd name="T0" fmla="*/ 210 w 421"/>
                <a:gd name="T1" fmla="*/ 0 h 364"/>
                <a:gd name="T2" fmla="*/ 0 w 421"/>
                <a:gd name="T3" fmla="*/ 364 h 364"/>
                <a:gd name="T4" fmla="*/ 421 w 421"/>
                <a:gd name="T5" fmla="*/ 364 h 364"/>
                <a:gd name="T6" fmla="*/ 210 w 421"/>
                <a:gd name="T7" fmla="*/ 0 h 364"/>
              </a:gdLst>
              <a:ahLst/>
              <a:cxnLst>
                <a:cxn ang="0">
                  <a:pos x="T0" y="T1"/>
                </a:cxn>
                <a:cxn ang="0">
                  <a:pos x="T2" y="T3"/>
                </a:cxn>
                <a:cxn ang="0">
                  <a:pos x="T4" y="T5"/>
                </a:cxn>
                <a:cxn ang="0">
                  <a:pos x="T6" y="T7"/>
                </a:cxn>
              </a:cxnLst>
              <a:rect l="0" t="0" r="r" b="b"/>
              <a:pathLst>
                <a:path w="421" h="364">
                  <a:moveTo>
                    <a:pt x="210" y="0"/>
                  </a:moveTo>
                  <a:lnTo>
                    <a:pt x="0" y="364"/>
                  </a:lnTo>
                  <a:lnTo>
                    <a:pt x="421" y="364"/>
                  </a:lnTo>
                  <a:lnTo>
                    <a:pt x="210"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lvl="0" algn="ctr"/>
              <a:r>
                <a:rPr lang="en-US" sz="1100" dirty="0">
                  <a:solidFill>
                    <a:schemeClr val="bg1"/>
                  </a:solidFill>
                </a:rPr>
                <a:t>Automated </a:t>
              </a:r>
            </a:p>
            <a:p>
              <a:pPr lvl="0" algn="ctr"/>
              <a:r>
                <a:rPr lang="en-US" sz="1100" dirty="0">
                  <a:solidFill>
                    <a:schemeClr val="bg1"/>
                  </a:solidFill>
                </a:rPr>
                <a:t>E2E Tests</a:t>
              </a:r>
            </a:p>
          </p:txBody>
        </p:sp>
        <p:sp>
          <p:nvSpPr>
            <p:cNvPr id="9" name="Freeform 21">
              <a:extLst>
                <a:ext uri="{FF2B5EF4-FFF2-40B4-BE49-F238E27FC236}">
                  <a16:creationId xmlns:a16="http://schemas.microsoft.com/office/drawing/2014/main" id="{9E5648DC-BB3F-4AB3-87EA-FBD5F064E038}"/>
                </a:ext>
              </a:extLst>
            </p:cNvPr>
            <p:cNvSpPr>
              <a:spLocks/>
            </p:cNvSpPr>
            <p:nvPr/>
          </p:nvSpPr>
          <p:spPr bwMode="auto">
            <a:xfrm>
              <a:off x="4946364" y="2971805"/>
              <a:ext cx="2296614" cy="914392"/>
            </a:xfrm>
            <a:custGeom>
              <a:avLst/>
              <a:gdLst>
                <a:gd name="T0" fmla="*/ 0 w 864"/>
                <a:gd name="T1" fmla="*/ 344 h 344"/>
                <a:gd name="T2" fmla="*/ 864 w 864"/>
                <a:gd name="T3" fmla="*/ 344 h 344"/>
                <a:gd name="T4" fmla="*/ 665 w 864"/>
                <a:gd name="T5" fmla="*/ 0 h 344"/>
                <a:gd name="T6" fmla="*/ 199 w 864"/>
                <a:gd name="T7" fmla="*/ 0 h 344"/>
                <a:gd name="T8" fmla="*/ 0 w 864"/>
                <a:gd name="T9" fmla="*/ 344 h 344"/>
              </a:gdLst>
              <a:ahLst/>
              <a:cxnLst>
                <a:cxn ang="0">
                  <a:pos x="T0" y="T1"/>
                </a:cxn>
                <a:cxn ang="0">
                  <a:pos x="T2" y="T3"/>
                </a:cxn>
                <a:cxn ang="0">
                  <a:pos x="T4" y="T5"/>
                </a:cxn>
                <a:cxn ang="0">
                  <a:pos x="T6" y="T7"/>
                </a:cxn>
                <a:cxn ang="0">
                  <a:pos x="T8" y="T9"/>
                </a:cxn>
              </a:cxnLst>
              <a:rect l="0" t="0" r="r" b="b"/>
              <a:pathLst>
                <a:path w="864" h="344">
                  <a:moveTo>
                    <a:pt x="0" y="344"/>
                  </a:moveTo>
                  <a:lnTo>
                    <a:pt x="864" y="344"/>
                  </a:lnTo>
                  <a:lnTo>
                    <a:pt x="665" y="0"/>
                  </a:lnTo>
                  <a:lnTo>
                    <a:pt x="199" y="0"/>
                  </a:lnTo>
                  <a:lnTo>
                    <a:pt x="0" y="344"/>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100" dirty="0"/>
                <a:t>Integration Tests</a:t>
              </a:r>
            </a:p>
          </p:txBody>
        </p:sp>
        <p:sp>
          <p:nvSpPr>
            <p:cNvPr id="10" name="Freeform 22">
              <a:extLst>
                <a:ext uri="{FF2B5EF4-FFF2-40B4-BE49-F238E27FC236}">
                  <a16:creationId xmlns:a16="http://schemas.microsoft.com/office/drawing/2014/main" id="{4E24F0C3-6D33-436E-B446-4C09C74B5AE6}"/>
                </a:ext>
              </a:extLst>
            </p:cNvPr>
            <p:cNvSpPr>
              <a:spLocks/>
            </p:cNvSpPr>
            <p:nvPr/>
          </p:nvSpPr>
          <p:spPr bwMode="auto">
            <a:xfrm>
              <a:off x="4327021" y="3992518"/>
              <a:ext cx="3537959" cy="967553"/>
            </a:xfrm>
            <a:custGeom>
              <a:avLst/>
              <a:gdLst>
                <a:gd name="T0" fmla="*/ 0 w 1331"/>
                <a:gd name="T1" fmla="*/ 364 h 364"/>
                <a:gd name="T2" fmla="*/ 1331 w 1331"/>
                <a:gd name="T3" fmla="*/ 364 h 364"/>
                <a:gd name="T4" fmla="*/ 1120 w 1331"/>
                <a:gd name="T5" fmla="*/ 0 h 364"/>
                <a:gd name="T6" fmla="*/ 210 w 1331"/>
                <a:gd name="T7" fmla="*/ 0 h 364"/>
                <a:gd name="T8" fmla="*/ 0 w 1331"/>
                <a:gd name="T9" fmla="*/ 364 h 364"/>
              </a:gdLst>
              <a:ahLst/>
              <a:cxnLst>
                <a:cxn ang="0">
                  <a:pos x="T0" y="T1"/>
                </a:cxn>
                <a:cxn ang="0">
                  <a:pos x="T2" y="T3"/>
                </a:cxn>
                <a:cxn ang="0">
                  <a:pos x="T4" y="T5"/>
                </a:cxn>
                <a:cxn ang="0">
                  <a:pos x="T6" y="T7"/>
                </a:cxn>
                <a:cxn ang="0">
                  <a:pos x="T8" y="T9"/>
                </a:cxn>
              </a:cxnLst>
              <a:rect l="0" t="0" r="r" b="b"/>
              <a:pathLst>
                <a:path w="1331" h="364">
                  <a:moveTo>
                    <a:pt x="0" y="364"/>
                  </a:moveTo>
                  <a:lnTo>
                    <a:pt x="1331" y="364"/>
                  </a:lnTo>
                  <a:lnTo>
                    <a:pt x="1120" y="0"/>
                  </a:lnTo>
                  <a:lnTo>
                    <a:pt x="210" y="0"/>
                  </a:lnTo>
                  <a:lnTo>
                    <a:pt x="0" y="36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100" dirty="0"/>
                <a:t>Unit Tests</a:t>
              </a:r>
            </a:p>
          </p:txBody>
        </p:sp>
      </p:grpSp>
      <p:cxnSp>
        <p:nvCxnSpPr>
          <p:cNvPr id="12" name="Straight Arrow Connector 11">
            <a:extLst>
              <a:ext uri="{FF2B5EF4-FFF2-40B4-BE49-F238E27FC236}">
                <a16:creationId xmlns:a16="http://schemas.microsoft.com/office/drawing/2014/main" id="{1236C60E-48DA-4911-B3FE-8E4D98CF7ED2}"/>
              </a:ext>
            </a:extLst>
          </p:cNvPr>
          <p:cNvCxnSpPr>
            <a:cxnSpLocks/>
          </p:cNvCxnSpPr>
          <p:nvPr/>
        </p:nvCxnSpPr>
        <p:spPr>
          <a:xfrm>
            <a:off x="2416079" y="1422697"/>
            <a:ext cx="0" cy="3371850"/>
          </a:xfrm>
          <a:prstGeom prst="straightConnector1">
            <a:avLst/>
          </a:prstGeom>
          <a:ln w="5715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C95A11-70D4-4148-A89F-D723BC0379EB}"/>
              </a:ext>
            </a:extLst>
          </p:cNvPr>
          <p:cNvCxnSpPr>
            <a:cxnSpLocks/>
          </p:cNvCxnSpPr>
          <p:nvPr/>
        </p:nvCxnSpPr>
        <p:spPr>
          <a:xfrm>
            <a:off x="6559454" y="1422697"/>
            <a:ext cx="0" cy="3371850"/>
          </a:xfrm>
          <a:prstGeom prst="straightConnector1">
            <a:avLst/>
          </a:prstGeom>
          <a:ln w="5715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FFE4F17-D846-4A35-8F19-BC9CB4DF0D8B}"/>
              </a:ext>
            </a:extLst>
          </p:cNvPr>
          <p:cNvSpPr txBox="1"/>
          <p:nvPr/>
        </p:nvSpPr>
        <p:spPr>
          <a:xfrm>
            <a:off x="1878356" y="1023772"/>
            <a:ext cx="1150144"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685800">
              <a:buClr>
                <a:prstClr val="white"/>
              </a:buClr>
              <a:defRPr/>
            </a:pPr>
            <a:r>
              <a:rPr lang="en-US" sz="1800" dirty="0">
                <a:solidFill>
                  <a:schemeClr val="tx1"/>
                </a:solidFill>
                <a:latin typeface="+mj-lt"/>
              </a:rPr>
              <a:t>Speed</a:t>
            </a:r>
          </a:p>
        </p:txBody>
      </p:sp>
      <p:sp>
        <p:nvSpPr>
          <p:cNvPr id="16" name="TextBox 15">
            <a:extLst>
              <a:ext uri="{FF2B5EF4-FFF2-40B4-BE49-F238E27FC236}">
                <a16:creationId xmlns:a16="http://schemas.microsoft.com/office/drawing/2014/main" id="{D4E870F7-B1B1-4616-8B42-4158E90C1A66}"/>
              </a:ext>
            </a:extLst>
          </p:cNvPr>
          <p:cNvSpPr txBox="1"/>
          <p:nvPr/>
        </p:nvSpPr>
        <p:spPr>
          <a:xfrm>
            <a:off x="5984382" y="1023771"/>
            <a:ext cx="1150144"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685800">
              <a:buClr>
                <a:prstClr val="white"/>
              </a:buClr>
              <a:defRPr/>
            </a:pPr>
            <a:r>
              <a:rPr lang="en-US" sz="1800">
                <a:solidFill>
                  <a:schemeClr val="tx1"/>
                </a:solidFill>
                <a:latin typeface="+mj-lt"/>
              </a:rPr>
              <a:t>Cost</a:t>
            </a:r>
          </a:p>
        </p:txBody>
      </p:sp>
      <p:grpSp>
        <p:nvGrpSpPr>
          <p:cNvPr id="20" name="bcgBugs_BillUSD">
            <a:extLst>
              <a:ext uri="{FF2B5EF4-FFF2-40B4-BE49-F238E27FC236}">
                <a16:creationId xmlns:a16="http://schemas.microsoft.com/office/drawing/2014/main" id="{FC501C9E-1CA7-4C4E-B01E-0DE3AE6B5BF5}"/>
              </a:ext>
            </a:extLst>
          </p:cNvPr>
          <p:cNvGrpSpPr>
            <a:grpSpLocks noChangeAspect="1"/>
          </p:cNvGrpSpPr>
          <p:nvPr/>
        </p:nvGrpSpPr>
        <p:grpSpPr bwMode="auto">
          <a:xfrm>
            <a:off x="6641246" y="1566510"/>
            <a:ext cx="342565" cy="342900"/>
            <a:chOff x="2818" y="1137"/>
            <a:chExt cx="2044" cy="2046"/>
          </a:xfrm>
        </p:grpSpPr>
        <p:sp>
          <p:nvSpPr>
            <p:cNvPr id="21" name="AutoShape 3">
              <a:extLst>
                <a:ext uri="{FF2B5EF4-FFF2-40B4-BE49-F238E27FC236}">
                  <a16:creationId xmlns:a16="http://schemas.microsoft.com/office/drawing/2014/main" id="{A0873313-A248-4AC4-B6E5-67D997F9E752}"/>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Freeform 5">
              <a:extLst>
                <a:ext uri="{FF2B5EF4-FFF2-40B4-BE49-F238E27FC236}">
                  <a16:creationId xmlns:a16="http://schemas.microsoft.com/office/drawing/2014/main" id="{D5F88147-7D43-4B82-A58E-24B132EEF4FF}"/>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3" name="bcgBugs_BillUSD">
            <a:extLst>
              <a:ext uri="{FF2B5EF4-FFF2-40B4-BE49-F238E27FC236}">
                <a16:creationId xmlns:a16="http://schemas.microsoft.com/office/drawing/2014/main" id="{2F610D95-C887-4356-BBF5-400BD182C43F}"/>
              </a:ext>
            </a:extLst>
          </p:cNvPr>
          <p:cNvGrpSpPr>
            <a:grpSpLocks noChangeAspect="1"/>
          </p:cNvGrpSpPr>
          <p:nvPr/>
        </p:nvGrpSpPr>
        <p:grpSpPr bwMode="auto">
          <a:xfrm>
            <a:off x="6833142" y="1566510"/>
            <a:ext cx="342565" cy="342900"/>
            <a:chOff x="2818" y="1137"/>
            <a:chExt cx="2044" cy="2046"/>
          </a:xfrm>
        </p:grpSpPr>
        <p:sp>
          <p:nvSpPr>
            <p:cNvPr id="24" name="AutoShape 3">
              <a:extLst>
                <a:ext uri="{FF2B5EF4-FFF2-40B4-BE49-F238E27FC236}">
                  <a16:creationId xmlns:a16="http://schemas.microsoft.com/office/drawing/2014/main" id="{49D437C1-3CA0-4E79-8228-9B6785E36CA9}"/>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5" name="Freeform 5">
              <a:extLst>
                <a:ext uri="{FF2B5EF4-FFF2-40B4-BE49-F238E27FC236}">
                  <a16:creationId xmlns:a16="http://schemas.microsoft.com/office/drawing/2014/main" id="{B1B37BF7-95AA-47E7-9570-B04094E29A24}"/>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6" name="bcgBugs_BillUSD">
            <a:extLst>
              <a:ext uri="{FF2B5EF4-FFF2-40B4-BE49-F238E27FC236}">
                <a16:creationId xmlns:a16="http://schemas.microsoft.com/office/drawing/2014/main" id="{C708E00E-DEE6-4A72-B38F-4116F1323641}"/>
              </a:ext>
            </a:extLst>
          </p:cNvPr>
          <p:cNvGrpSpPr>
            <a:grpSpLocks noChangeAspect="1"/>
          </p:cNvGrpSpPr>
          <p:nvPr/>
        </p:nvGrpSpPr>
        <p:grpSpPr bwMode="auto">
          <a:xfrm>
            <a:off x="7065601" y="1566510"/>
            <a:ext cx="342565" cy="342900"/>
            <a:chOff x="2818" y="1137"/>
            <a:chExt cx="2044" cy="2046"/>
          </a:xfrm>
        </p:grpSpPr>
        <p:sp>
          <p:nvSpPr>
            <p:cNvPr id="27" name="AutoShape 3">
              <a:extLst>
                <a:ext uri="{FF2B5EF4-FFF2-40B4-BE49-F238E27FC236}">
                  <a16:creationId xmlns:a16="http://schemas.microsoft.com/office/drawing/2014/main" id="{260347C3-4600-4D46-8CBD-E97EEDC28054}"/>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8" name="Freeform 5">
              <a:extLst>
                <a:ext uri="{FF2B5EF4-FFF2-40B4-BE49-F238E27FC236}">
                  <a16:creationId xmlns:a16="http://schemas.microsoft.com/office/drawing/2014/main" id="{E1957D72-A1DF-456D-888B-7DC3914918EB}"/>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9" name="bcgBugs_BillUSD">
            <a:extLst>
              <a:ext uri="{FF2B5EF4-FFF2-40B4-BE49-F238E27FC236}">
                <a16:creationId xmlns:a16="http://schemas.microsoft.com/office/drawing/2014/main" id="{1046927F-6059-46C0-B6CC-6256015EE6E7}"/>
              </a:ext>
            </a:extLst>
          </p:cNvPr>
          <p:cNvGrpSpPr>
            <a:grpSpLocks noChangeAspect="1"/>
          </p:cNvGrpSpPr>
          <p:nvPr/>
        </p:nvGrpSpPr>
        <p:grpSpPr bwMode="auto">
          <a:xfrm>
            <a:off x="6712504" y="4503440"/>
            <a:ext cx="342565" cy="342900"/>
            <a:chOff x="2818" y="1137"/>
            <a:chExt cx="2044" cy="2046"/>
          </a:xfrm>
        </p:grpSpPr>
        <p:sp>
          <p:nvSpPr>
            <p:cNvPr id="30" name="AutoShape 3">
              <a:extLst>
                <a:ext uri="{FF2B5EF4-FFF2-40B4-BE49-F238E27FC236}">
                  <a16:creationId xmlns:a16="http://schemas.microsoft.com/office/drawing/2014/main" id="{07EE2AB4-E76B-4F97-91A8-7879BB08B1A3}"/>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 name="Freeform 5">
              <a:extLst>
                <a:ext uri="{FF2B5EF4-FFF2-40B4-BE49-F238E27FC236}">
                  <a16:creationId xmlns:a16="http://schemas.microsoft.com/office/drawing/2014/main" id="{48F13756-F184-4CBD-A444-1EB38332ECAA}"/>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33" name="AutoShape 3">
            <a:extLst>
              <a:ext uri="{FF2B5EF4-FFF2-40B4-BE49-F238E27FC236}">
                <a16:creationId xmlns:a16="http://schemas.microsoft.com/office/drawing/2014/main" id="{4FADA07B-238F-47A2-B98F-F64E14C29309}"/>
              </a:ext>
            </a:extLst>
          </p:cNvPr>
          <p:cNvSpPr>
            <a:spLocks noChangeAspect="1" noChangeArrowheads="1" noTextEdit="1"/>
          </p:cNvSpPr>
          <p:nvPr/>
        </p:nvSpPr>
        <p:spPr bwMode="auto">
          <a:xfrm>
            <a:off x="1909787" y="4352605"/>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41" name="Group 40">
            <a:extLst>
              <a:ext uri="{FF2B5EF4-FFF2-40B4-BE49-F238E27FC236}">
                <a16:creationId xmlns:a16="http://schemas.microsoft.com/office/drawing/2014/main" id="{58A19F01-FB5C-4936-908F-0529831BE316}"/>
              </a:ext>
            </a:extLst>
          </p:cNvPr>
          <p:cNvGrpSpPr>
            <a:grpSpLocks noChangeAspect="1"/>
          </p:cNvGrpSpPr>
          <p:nvPr/>
        </p:nvGrpSpPr>
        <p:grpSpPr bwMode="auto">
          <a:xfrm>
            <a:off x="1984252" y="1536397"/>
            <a:ext cx="342900" cy="342900"/>
            <a:chOff x="2652" y="972"/>
            <a:chExt cx="2376" cy="2376"/>
          </a:xfrm>
        </p:grpSpPr>
        <p:sp>
          <p:nvSpPr>
            <p:cNvPr id="42" name="AutoShape 3">
              <a:extLst>
                <a:ext uri="{FF2B5EF4-FFF2-40B4-BE49-F238E27FC236}">
                  <a16:creationId xmlns:a16="http://schemas.microsoft.com/office/drawing/2014/main" id="{79FC8E23-A885-45BF-8DCA-EA5E0115A4E2}"/>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3" name="Freeform 5">
              <a:extLst>
                <a:ext uri="{FF2B5EF4-FFF2-40B4-BE49-F238E27FC236}">
                  <a16:creationId xmlns:a16="http://schemas.microsoft.com/office/drawing/2014/main" id="{D7D1CE43-FCE4-4FAE-B42C-E7708F257A2D}"/>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 name="Group 1">
            <a:extLst>
              <a:ext uri="{FF2B5EF4-FFF2-40B4-BE49-F238E27FC236}">
                <a16:creationId xmlns:a16="http://schemas.microsoft.com/office/drawing/2014/main" id="{B8CB7DAF-1EE6-30EE-4BFC-60557CCFDBBF}"/>
              </a:ext>
            </a:extLst>
          </p:cNvPr>
          <p:cNvGrpSpPr>
            <a:grpSpLocks noChangeAspect="1"/>
          </p:cNvGrpSpPr>
          <p:nvPr/>
        </p:nvGrpSpPr>
        <p:grpSpPr bwMode="auto">
          <a:xfrm>
            <a:off x="1568003" y="4262517"/>
            <a:ext cx="342900" cy="342900"/>
            <a:chOff x="2652" y="972"/>
            <a:chExt cx="2376" cy="2376"/>
          </a:xfrm>
        </p:grpSpPr>
        <p:sp>
          <p:nvSpPr>
            <p:cNvPr id="5" name="AutoShape 3">
              <a:extLst>
                <a:ext uri="{FF2B5EF4-FFF2-40B4-BE49-F238E27FC236}">
                  <a16:creationId xmlns:a16="http://schemas.microsoft.com/office/drawing/2014/main" id="{76712520-A7A0-72AD-CE9E-2CB98700EAD1}"/>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1" name="Freeform 5">
              <a:extLst>
                <a:ext uri="{FF2B5EF4-FFF2-40B4-BE49-F238E27FC236}">
                  <a16:creationId xmlns:a16="http://schemas.microsoft.com/office/drawing/2014/main" id="{4E9CE260-ECDC-339A-60EF-1C54C017A23F}"/>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4" name="Group 13">
            <a:extLst>
              <a:ext uri="{FF2B5EF4-FFF2-40B4-BE49-F238E27FC236}">
                <a16:creationId xmlns:a16="http://schemas.microsoft.com/office/drawing/2014/main" id="{92B24B58-141B-DBD8-DD00-8AA92493FF6F}"/>
              </a:ext>
            </a:extLst>
          </p:cNvPr>
          <p:cNvGrpSpPr>
            <a:grpSpLocks noChangeAspect="1"/>
          </p:cNvGrpSpPr>
          <p:nvPr/>
        </p:nvGrpSpPr>
        <p:grpSpPr bwMode="auto">
          <a:xfrm>
            <a:off x="1802404" y="4262517"/>
            <a:ext cx="342900" cy="342900"/>
            <a:chOff x="2652" y="972"/>
            <a:chExt cx="2376" cy="2376"/>
          </a:xfrm>
        </p:grpSpPr>
        <p:sp>
          <p:nvSpPr>
            <p:cNvPr id="17" name="AutoShape 3">
              <a:extLst>
                <a:ext uri="{FF2B5EF4-FFF2-40B4-BE49-F238E27FC236}">
                  <a16:creationId xmlns:a16="http://schemas.microsoft.com/office/drawing/2014/main" id="{840FBD03-DC11-186F-A75F-DAE844273039}"/>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 name="Freeform 5">
              <a:extLst>
                <a:ext uri="{FF2B5EF4-FFF2-40B4-BE49-F238E27FC236}">
                  <a16:creationId xmlns:a16="http://schemas.microsoft.com/office/drawing/2014/main" id="{55B23103-618B-3AF8-2D80-4A4A94461B73}"/>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 name="Group 18">
            <a:extLst>
              <a:ext uri="{FF2B5EF4-FFF2-40B4-BE49-F238E27FC236}">
                <a16:creationId xmlns:a16="http://schemas.microsoft.com/office/drawing/2014/main" id="{06D65038-F095-7184-2B51-762B1A3CBEA1}"/>
              </a:ext>
            </a:extLst>
          </p:cNvPr>
          <p:cNvGrpSpPr>
            <a:grpSpLocks noChangeAspect="1"/>
          </p:cNvGrpSpPr>
          <p:nvPr/>
        </p:nvGrpSpPr>
        <p:grpSpPr bwMode="auto">
          <a:xfrm>
            <a:off x="2036803" y="4262517"/>
            <a:ext cx="342900" cy="342900"/>
            <a:chOff x="2652" y="972"/>
            <a:chExt cx="2376" cy="2376"/>
          </a:xfrm>
        </p:grpSpPr>
        <p:sp>
          <p:nvSpPr>
            <p:cNvPr id="44" name="AutoShape 3">
              <a:extLst>
                <a:ext uri="{FF2B5EF4-FFF2-40B4-BE49-F238E27FC236}">
                  <a16:creationId xmlns:a16="http://schemas.microsoft.com/office/drawing/2014/main" id="{80719786-69C3-0372-A0E8-F35C449E7F3C}"/>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5" name="Freeform 5">
              <a:extLst>
                <a:ext uri="{FF2B5EF4-FFF2-40B4-BE49-F238E27FC236}">
                  <a16:creationId xmlns:a16="http://schemas.microsoft.com/office/drawing/2014/main" id="{A00777EE-E220-361B-4970-A41FF57A22B6}"/>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37" name="Slide Number Placeholder 3">
            <a:extLst>
              <a:ext uri="{FF2B5EF4-FFF2-40B4-BE49-F238E27FC236}">
                <a16:creationId xmlns:a16="http://schemas.microsoft.com/office/drawing/2014/main" id="{614BB62E-A139-1922-98FE-EC1E280C91B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166</a:t>
            </a:fld>
            <a:endParaRPr lang="en" dirty="0"/>
          </a:p>
        </p:txBody>
      </p:sp>
    </p:spTree>
    <p:extLst>
      <p:ext uri="{BB962C8B-B14F-4D97-AF65-F5344CB8AC3E}">
        <p14:creationId xmlns:p14="http://schemas.microsoft.com/office/powerpoint/2010/main" val="33765883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29C0EA-864C-44EC-942D-A8DA710CE49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529C0EA-864C-44EC-942D-A8DA710CE49F}"/>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247CD26-2482-4E94-911F-80247B2B47B2}"/>
              </a:ext>
            </a:extLst>
          </p:cNvPr>
          <p:cNvSpPr>
            <a:spLocks noGrp="1"/>
          </p:cNvSpPr>
          <p:nvPr>
            <p:ph type="title"/>
          </p:nvPr>
        </p:nvSpPr>
        <p:spPr/>
        <p:txBody>
          <a:bodyPr vert="horz"/>
          <a:lstStyle/>
          <a:p>
            <a:r>
              <a:rPr lang="en-US"/>
              <a:t>Test Pyramid</a:t>
            </a:r>
          </a:p>
        </p:txBody>
      </p:sp>
      <p:sp>
        <p:nvSpPr>
          <p:cNvPr id="6" name="TextBox 5">
            <a:extLst>
              <a:ext uri="{FF2B5EF4-FFF2-40B4-BE49-F238E27FC236}">
                <a16:creationId xmlns:a16="http://schemas.microsoft.com/office/drawing/2014/main" id="{3BC51044-CC78-4B71-9544-694EF49E524B}"/>
              </a:ext>
            </a:extLst>
          </p:cNvPr>
          <p:cNvSpPr txBox="1"/>
          <p:nvPr/>
        </p:nvSpPr>
        <p:spPr>
          <a:xfrm>
            <a:off x="1878356" y="4943154"/>
            <a:ext cx="5085708" cy="2003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25" dirty="0">
                <a:solidFill>
                  <a:schemeClr val="tx1"/>
                </a:solidFill>
              </a:rPr>
              <a:t>Source - https://martinfowler.com/bliki/TestPyramid.html</a:t>
            </a:r>
          </a:p>
        </p:txBody>
      </p:sp>
      <p:grpSp>
        <p:nvGrpSpPr>
          <p:cNvPr id="7" name="Group 6">
            <a:extLst>
              <a:ext uri="{FF2B5EF4-FFF2-40B4-BE49-F238E27FC236}">
                <a16:creationId xmlns:a16="http://schemas.microsoft.com/office/drawing/2014/main" id="{C4EA7DA6-65D9-4673-B4EB-88D974CAF877}"/>
              </a:ext>
            </a:extLst>
          </p:cNvPr>
          <p:cNvGrpSpPr/>
          <p:nvPr/>
        </p:nvGrpSpPr>
        <p:grpSpPr>
          <a:xfrm>
            <a:off x="2669153" y="1566510"/>
            <a:ext cx="3637228" cy="3034253"/>
            <a:chOff x="4327021" y="1897930"/>
            <a:chExt cx="3537959" cy="3062141"/>
          </a:xfrm>
        </p:grpSpPr>
        <p:sp>
          <p:nvSpPr>
            <p:cNvPr id="8" name="Freeform 20">
              <a:extLst>
                <a:ext uri="{FF2B5EF4-FFF2-40B4-BE49-F238E27FC236}">
                  <a16:creationId xmlns:a16="http://schemas.microsoft.com/office/drawing/2014/main" id="{05F9B568-6BB3-406A-B0B6-219830C88C75}"/>
                </a:ext>
              </a:extLst>
            </p:cNvPr>
            <p:cNvSpPr>
              <a:spLocks/>
            </p:cNvSpPr>
            <p:nvPr/>
          </p:nvSpPr>
          <p:spPr bwMode="auto">
            <a:xfrm>
              <a:off x="5536467" y="1897930"/>
              <a:ext cx="1119067" cy="967553"/>
            </a:xfrm>
            <a:custGeom>
              <a:avLst/>
              <a:gdLst>
                <a:gd name="T0" fmla="*/ 210 w 421"/>
                <a:gd name="T1" fmla="*/ 0 h 364"/>
                <a:gd name="T2" fmla="*/ 0 w 421"/>
                <a:gd name="T3" fmla="*/ 364 h 364"/>
                <a:gd name="T4" fmla="*/ 421 w 421"/>
                <a:gd name="T5" fmla="*/ 364 h 364"/>
                <a:gd name="T6" fmla="*/ 210 w 421"/>
                <a:gd name="T7" fmla="*/ 0 h 364"/>
              </a:gdLst>
              <a:ahLst/>
              <a:cxnLst>
                <a:cxn ang="0">
                  <a:pos x="T0" y="T1"/>
                </a:cxn>
                <a:cxn ang="0">
                  <a:pos x="T2" y="T3"/>
                </a:cxn>
                <a:cxn ang="0">
                  <a:pos x="T4" y="T5"/>
                </a:cxn>
                <a:cxn ang="0">
                  <a:pos x="T6" y="T7"/>
                </a:cxn>
              </a:cxnLst>
              <a:rect l="0" t="0" r="r" b="b"/>
              <a:pathLst>
                <a:path w="421" h="364">
                  <a:moveTo>
                    <a:pt x="210" y="0"/>
                  </a:moveTo>
                  <a:lnTo>
                    <a:pt x="0" y="364"/>
                  </a:lnTo>
                  <a:lnTo>
                    <a:pt x="421" y="364"/>
                  </a:lnTo>
                  <a:lnTo>
                    <a:pt x="210"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lvl="0" algn="ctr"/>
              <a:r>
                <a:rPr lang="en-US" sz="1100" dirty="0">
                  <a:solidFill>
                    <a:schemeClr val="bg1"/>
                  </a:solidFill>
                </a:rPr>
                <a:t>Automated </a:t>
              </a:r>
            </a:p>
            <a:p>
              <a:pPr lvl="0" algn="ctr"/>
              <a:r>
                <a:rPr lang="en-US" sz="1100" dirty="0">
                  <a:solidFill>
                    <a:schemeClr val="bg1"/>
                  </a:solidFill>
                </a:rPr>
                <a:t>E2E Tests</a:t>
              </a:r>
            </a:p>
          </p:txBody>
        </p:sp>
        <p:sp>
          <p:nvSpPr>
            <p:cNvPr id="9" name="Freeform 21">
              <a:extLst>
                <a:ext uri="{FF2B5EF4-FFF2-40B4-BE49-F238E27FC236}">
                  <a16:creationId xmlns:a16="http://schemas.microsoft.com/office/drawing/2014/main" id="{9E5648DC-BB3F-4AB3-87EA-FBD5F064E038}"/>
                </a:ext>
              </a:extLst>
            </p:cNvPr>
            <p:cNvSpPr>
              <a:spLocks/>
            </p:cNvSpPr>
            <p:nvPr/>
          </p:nvSpPr>
          <p:spPr bwMode="auto">
            <a:xfrm>
              <a:off x="4946364" y="2971805"/>
              <a:ext cx="2296614" cy="914392"/>
            </a:xfrm>
            <a:custGeom>
              <a:avLst/>
              <a:gdLst>
                <a:gd name="T0" fmla="*/ 0 w 864"/>
                <a:gd name="T1" fmla="*/ 344 h 344"/>
                <a:gd name="T2" fmla="*/ 864 w 864"/>
                <a:gd name="T3" fmla="*/ 344 h 344"/>
                <a:gd name="T4" fmla="*/ 665 w 864"/>
                <a:gd name="T5" fmla="*/ 0 h 344"/>
                <a:gd name="T6" fmla="*/ 199 w 864"/>
                <a:gd name="T7" fmla="*/ 0 h 344"/>
                <a:gd name="T8" fmla="*/ 0 w 864"/>
                <a:gd name="T9" fmla="*/ 344 h 344"/>
              </a:gdLst>
              <a:ahLst/>
              <a:cxnLst>
                <a:cxn ang="0">
                  <a:pos x="T0" y="T1"/>
                </a:cxn>
                <a:cxn ang="0">
                  <a:pos x="T2" y="T3"/>
                </a:cxn>
                <a:cxn ang="0">
                  <a:pos x="T4" y="T5"/>
                </a:cxn>
                <a:cxn ang="0">
                  <a:pos x="T6" y="T7"/>
                </a:cxn>
                <a:cxn ang="0">
                  <a:pos x="T8" y="T9"/>
                </a:cxn>
              </a:cxnLst>
              <a:rect l="0" t="0" r="r" b="b"/>
              <a:pathLst>
                <a:path w="864" h="344">
                  <a:moveTo>
                    <a:pt x="0" y="344"/>
                  </a:moveTo>
                  <a:lnTo>
                    <a:pt x="864" y="344"/>
                  </a:lnTo>
                  <a:lnTo>
                    <a:pt x="665" y="0"/>
                  </a:lnTo>
                  <a:lnTo>
                    <a:pt x="199" y="0"/>
                  </a:lnTo>
                  <a:lnTo>
                    <a:pt x="0" y="344"/>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100" dirty="0"/>
                <a:t>Integration Tests</a:t>
              </a:r>
            </a:p>
          </p:txBody>
        </p:sp>
        <p:sp>
          <p:nvSpPr>
            <p:cNvPr id="10" name="Freeform 22">
              <a:extLst>
                <a:ext uri="{FF2B5EF4-FFF2-40B4-BE49-F238E27FC236}">
                  <a16:creationId xmlns:a16="http://schemas.microsoft.com/office/drawing/2014/main" id="{4E24F0C3-6D33-436E-B446-4C09C74B5AE6}"/>
                </a:ext>
              </a:extLst>
            </p:cNvPr>
            <p:cNvSpPr>
              <a:spLocks/>
            </p:cNvSpPr>
            <p:nvPr/>
          </p:nvSpPr>
          <p:spPr bwMode="auto">
            <a:xfrm>
              <a:off x="4327021" y="3992518"/>
              <a:ext cx="3537959" cy="967553"/>
            </a:xfrm>
            <a:custGeom>
              <a:avLst/>
              <a:gdLst>
                <a:gd name="T0" fmla="*/ 0 w 1331"/>
                <a:gd name="T1" fmla="*/ 364 h 364"/>
                <a:gd name="T2" fmla="*/ 1331 w 1331"/>
                <a:gd name="T3" fmla="*/ 364 h 364"/>
                <a:gd name="T4" fmla="*/ 1120 w 1331"/>
                <a:gd name="T5" fmla="*/ 0 h 364"/>
                <a:gd name="T6" fmla="*/ 210 w 1331"/>
                <a:gd name="T7" fmla="*/ 0 h 364"/>
                <a:gd name="T8" fmla="*/ 0 w 1331"/>
                <a:gd name="T9" fmla="*/ 364 h 364"/>
              </a:gdLst>
              <a:ahLst/>
              <a:cxnLst>
                <a:cxn ang="0">
                  <a:pos x="T0" y="T1"/>
                </a:cxn>
                <a:cxn ang="0">
                  <a:pos x="T2" y="T3"/>
                </a:cxn>
                <a:cxn ang="0">
                  <a:pos x="T4" y="T5"/>
                </a:cxn>
                <a:cxn ang="0">
                  <a:pos x="T6" y="T7"/>
                </a:cxn>
                <a:cxn ang="0">
                  <a:pos x="T8" y="T9"/>
                </a:cxn>
              </a:cxnLst>
              <a:rect l="0" t="0" r="r" b="b"/>
              <a:pathLst>
                <a:path w="1331" h="364">
                  <a:moveTo>
                    <a:pt x="0" y="364"/>
                  </a:moveTo>
                  <a:lnTo>
                    <a:pt x="1331" y="364"/>
                  </a:lnTo>
                  <a:lnTo>
                    <a:pt x="1120" y="0"/>
                  </a:lnTo>
                  <a:lnTo>
                    <a:pt x="210" y="0"/>
                  </a:lnTo>
                  <a:lnTo>
                    <a:pt x="0" y="36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100" dirty="0"/>
                <a:t>Unit Tests</a:t>
              </a:r>
            </a:p>
          </p:txBody>
        </p:sp>
      </p:grpSp>
      <p:sp>
        <p:nvSpPr>
          <p:cNvPr id="33" name="AutoShape 3">
            <a:extLst>
              <a:ext uri="{FF2B5EF4-FFF2-40B4-BE49-F238E27FC236}">
                <a16:creationId xmlns:a16="http://schemas.microsoft.com/office/drawing/2014/main" id="{4FADA07B-238F-47A2-B98F-F64E14C29309}"/>
              </a:ext>
            </a:extLst>
          </p:cNvPr>
          <p:cNvSpPr>
            <a:spLocks noChangeAspect="1" noChangeArrowheads="1" noTextEdit="1"/>
          </p:cNvSpPr>
          <p:nvPr/>
        </p:nvSpPr>
        <p:spPr bwMode="auto">
          <a:xfrm>
            <a:off x="1909787" y="4352605"/>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7" name="Slide Number Placeholder 3">
            <a:extLst>
              <a:ext uri="{FF2B5EF4-FFF2-40B4-BE49-F238E27FC236}">
                <a16:creationId xmlns:a16="http://schemas.microsoft.com/office/drawing/2014/main" id="{614BB62E-A139-1922-98FE-EC1E280C91B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167</a:t>
            </a:fld>
            <a:endParaRPr lang="en" dirty="0"/>
          </a:p>
        </p:txBody>
      </p:sp>
      <p:grpSp>
        <p:nvGrpSpPr>
          <p:cNvPr id="32" name="Group 31">
            <a:extLst>
              <a:ext uri="{FF2B5EF4-FFF2-40B4-BE49-F238E27FC236}">
                <a16:creationId xmlns:a16="http://schemas.microsoft.com/office/drawing/2014/main" id="{2B0107BA-2389-2D4A-C52B-4ECAF07CC87B}"/>
              </a:ext>
            </a:extLst>
          </p:cNvPr>
          <p:cNvGrpSpPr/>
          <p:nvPr/>
        </p:nvGrpSpPr>
        <p:grpSpPr>
          <a:xfrm>
            <a:off x="4572000" y="1680794"/>
            <a:ext cx="2881916" cy="730171"/>
            <a:chOff x="3932922" y="6145875"/>
            <a:chExt cx="4985554" cy="759005"/>
          </a:xfrm>
        </p:grpSpPr>
        <p:grpSp>
          <p:nvGrpSpPr>
            <p:cNvPr id="34" name="Group 33">
              <a:extLst>
                <a:ext uri="{FF2B5EF4-FFF2-40B4-BE49-F238E27FC236}">
                  <a16:creationId xmlns:a16="http://schemas.microsoft.com/office/drawing/2014/main" id="{DB6FEE2A-E46C-F003-E161-B4407478F6E0}"/>
                </a:ext>
              </a:extLst>
            </p:cNvPr>
            <p:cNvGrpSpPr/>
            <p:nvPr/>
          </p:nvGrpSpPr>
          <p:grpSpPr>
            <a:xfrm rot="5400000">
              <a:off x="6060393" y="4018404"/>
              <a:ext cx="730612" cy="4985554"/>
              <a:chOff x="5589820" y="1911875"/>
              <a:chExt cx="523221" cy="4985554"/>
            </a:xfrm>
          </p:grpSpPr>
          <p:cxnSp>
            <p:nvCxnSpPr>
              <p:cNvPr id="36" name="Straight Connector 35">
                <a:extLst>
                  <a:ext uri="{FF2B5EF4-FFF2-40B4-BE49-F238E27FC236}">
                    <a16:creationId xmlns:a16="http://schemas.microsoft.com/office/drawing/2014/main" id="{BE89DF29-7AFF-D740-316F-6F27A581DBF3}"/>
                  </a:ext>
                </a:extLst>
              </p:cNvPr>
              <p:cNvCxnSpPr>
                <a:cxnSpLocks/>
                <a:endCxn id="38" idx="2"/>
              </p:cNvCxnSpPr>
              <p:nvPr/>
            </p:nvCxnSpPr>
            <p:spPr>
              <a:xfrm rot="16200000">
                <a:off x="5234891" y="6280889"/>
                <a:ext cx="1232628" cy="451"/>
              </a:xfrm>
              <a:prstGeom prst="line">
                <a:avLst/>
              </a:prstGeom>
              <a:noFill/>
              <a:ln w="19050" cap="rnd" cmpd="sng" algn="ctr">
                <a:solidFill>
                  <a:schemeClr val="tx1"/>
                </a:solidFill>
                <a:prstDash val="solid"/>
                <a:headEnd type="oval"/>
                <a:tailEnd type="none" w="sm" len="sm"/>
              </a:ln>
              <a:effectLst/>
            </p:spPr>
          </p:cxnSp>
          <p:sp>
            <p:nvSpPr>
              <p:cNvPr id="38" name="Rectangle 37">
                <a:extLst>
                  <a:ext uri="{FF2B5EF4-FFF2-40B4-BE49-F238E27FC236}">
                    <a16:creationId xmlns:a16="http://schemas.microsoft.com/office/drawing/2014/main" id="{1FD11ED4-A543-C91A-3DFE-7B1A3DD65DCF}"/>
                  </a:ext>
                </a:extLst>
              </p:cNvPr>
              <p:cNvSpPr/>
              <p:nvPr/>
            </p:nvSpPr>
            <p:spPr>
              <a:xfrm>
                <a:off x="5589820" y="1911875"/>
                <a:ext cx="523221" cy="3752926"/>
              </a:xfrm>
              <a:prstGeom prst="rect">
                <a:avLst/>
              </a:prstGeom>
              <a:solidFill>
                <a:sysClr val="window" lastClr="FFFFFF"/>
              </a:solidFill>
              <a:ln w="19050" cap="rnd" cmpd="sng" algn="ctr">
                <a:solidFill>
                  <a:schemeClr val="tx1"/>
                </a:solidFill>
                <a:prstDash val="solid"/>
              </a:ln>
              <a:effectLst/>
            </p:spPr>
            <p:txBody>
              <a:bodyPr rtlCol="0" anchor="ctr" anchorCtr="0"/>
              <a:lstStyle/>
              <a:p>
                <a:pPr algn="ctr" defTabSz="685800">
                  <a:buClrTx/>
                  <a:defRPr/>
                </a:pPr>
                <a:endParaRPr lang="en-US" sz="900"/>
              </a:p>
            </p:txBody>
          </p:sp>
        </p:grpSp>
        <p:sp>
          <p:nvSpPr>
            <p:cNvPr id="35" name="TextBox 34">
              <a:extLst>
                <a:ext uri="{FF2B5EF4-FFF2-40B4-BE49-F238E27FC236}">
                  <a16:creationId xmlns:a16="http://schemas.microsoft.com/office/drawing/2014/main" id="{6DDC5047-5C01-5F0C-B341-DCD706880FAF}"/>
                </a:ext>
              </a:extLst>
            </p:cNvPr>
            <p:cNvSpPr txBox="1"/>
            <p:nvPr/>
          </p:nvSpPr>
          <p:spPr>
            <a:xfrm>
              <a:off x="5100344" y="6233026"/>
              <a:ext cx="3752925" cy="67185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200" kern="1200" dirty="0">
                  <a:solidFill>
                    <a:schemeClr val="tx1"/>
                  </a:solidFill>
                  <a:latin typeface="Trebuchet MS" panose="020B0603020202020204" pitchFamily="34" charset="0"/>
                </a:rPr>
                <a:t>Test functionality from the perspective of the person using the app</a:t>
              </a:r>
            </a:p>
          </p:txBody>
        </p:sp>
      </p:grpSp>
      <p:grpSp>
        <p:nvGrpSpPr>
          <p:cNvPr id="39" name="Group 38">
            <a:extLst>
              <a:ext uri="{FF2B5EF4-FFF2-40B4-BE49-F238E27FC236}">
                <a16:creationId xmlns:a16="http://schemas.microsoft.com/office/drawing/2014/main" id="{8AF31FFD-7EB4-E116-9FBF-DDE09841506A}"/>
              </a:ext>
            </a:extLst>
          </p:cNvPr>
          <p:cNvGrpSpPr/>
          <p:nvPr/>
        </p:nvGrpSpPr>
        <p:grpSpPr>
          <a:xfrm>
            <a:off x="264567" y="2911812"/>
            <a:ext cx="3486101" cy="748682"/>
            <a:chOff x="5049784" y="5884478"/>
            <a:chExt cx="5841256" cy="877677"/>
          </a:xfrm>
        </p:grpSpPr>
        <p:grpSp>
          <p:nvGrpSpPr>
            <p:cNvPr id="40" name="Group 39">
              <a:extLst>
                <a:ext uri="{FF2B5EF4-FFF2-40B4-BE49-F238E27FC236}">
                  <a16:creationId xmlns:a16="http://schemas.microsoft.com/office/drawing/2014/main" id="{EAEB27A7-5768-EABA-461A-A669D5A0EEC3}"/>
                </a:ext>
              </a:extLst>
            </p:cNvPr>
            <p:cNvGrpSpPr/>
            <p:nvPr/>
          </p:nvGrpSpPr>
          <p:grpSpPr>
            <a:xfrm rot="5400000">
              <a:off x="7531576" y="3402692"/>
              <a:ext cx="877677" cy="5841250"/>
              <a:chOff x="5402617" y="-60684"/>
              <a:chExt cx="628540" cy="5841250"/>
            </a:xfrm>
          </p:grpSpPr>
          <p:cxnSp>
            <p:nvCxnSpPr>
              <p:cNvPr id="47" name="Straight Connector 46">
                <a:extLst>
                  <a:ext uri="{FF2B5EF4-FFF2-40B4-BE49-F238E27FC236}">
                    <a16:creationId xmlns:a16="http://schemas.microsoft.com/office/drawing/2014/main" id="{6A9D623F-1393-BA9A-3BBB-A95BA76A127B}"/>
                  </a:ext>
                </a:extLst>
              </p:cNvPr>
              <p:cNvCxnSpPr>
                <a:cxnSpLocks/>
                <a:endCxn id="48" idx="0"/>
              </p:cNvCxnSpPr>
              <p:nvPr/>
            </p:nvCxnSpPr>
            <p:spPr>
              <a:xfrm rot="16200000" flipH="1">
                <a:off x="4774333" y="881870"/>
                <a:ext cx="1885108" cy="0"/>
              </a:xfrm>
              <a:prstGeom prst="line">
                <a:avLst/>
              </a:prstGeom>
              <a:noFill/>
              <a:ln w="19050" cap="rnd" cmpd="sng" algn="ctr">
                <a:solidFill>
                  <a:schemeClr val="tx1"/>
                </a:solidFill>
                <a:prstDash val="solid"/>
                <a:headEnd type="oval"/>
                <a:tailEnd type="none" w="sm" len="sm"/>
              </a:ln>
              <a:effectLst/>
            </p:spPr>
          </p:cxnSp>
          <p:sp>
            <p:nvSpPr>
              <p:cNvPr id="48" name="Rectangle 47">
                <a:extLst>
                  <a:ext uri="{FF2B5EF4-FFF2-40B4-BE49-F238E27FC236}">
                    <a16:creationId xmlns:a16="http://schemas.microsoft.com/office/drawing/2014/main" id="{DFC89A78-FACB-29F1-5FFE-F2CE11979B44}"/>
                  </a:ext>
                </a:extLst>
              </p:cNvPr>
              <p:cNvSpPr/>
              <p:nvPr/>
            </p:nvSpPr>
            <p:spPr>
              <a:xfrm>
                <a:off x="5402617" y="1824424"/>
                <a:ext cx="628540" cy="3956142"/>
              </a:xfrm>
              <a:prstGeom prst="rect">
                <a:avLst/>
              </a:prstGeom>
              <a:solidFill>
                <a:sysClr val="window" lastClr="FFFFFF"/>
              </a:solidFill>
              <a:ln w="19050" cap="rnd" cmpd="sng" algn="ctr">
                <a:solidFill>
                  <a:schemeClr val="tx1"/>
                </a:solidFill>
                <a:prstDash val="solid"/>
              </a:ln>
              <a:effectLst/>
            </p:spPr>
            <p:txBody>
              <a:bodyPr rtlCol="0" anchor="ctr" anchorCtr="0"/>
              <a:lstStyle/>
              <a:p>
                <a:pPr algn="ctr" defTabSz="685800">
                  <a:buClrTx/>
                  <a:defRPr/>
                </a:pPr>
                <a:endParaRPr lang="en-US" sz="900"/>
              </a:p>
            </p:txBody>
          </p:sp>
        </p:grpSp>
        <p:sp>
          <p:nvSpPr>
            <p:cNvPr id="46" name="TextBox 45">
              <a:extLst>
                <a:ext uri="{FF2B5EF4-FFF2-40B4-BE49-F238E27FC236}">
                  <a16:creationId xmlns:a16="http://schemas.microsoft.com/office/drawing/2014/main" id="{A06B990E-2641-D94B-73E8-B87D4AD36368}"/>
                </a:ext>
              </a:extLst>
            </p:cNvPr>
            <p:cNvSpPr txBox="1"/>
            <p:nvPr/>
          </p:nvSpPr>
          <p:spPr>
            <a:xfrm>
              <a:off x="5049784" y="5965169"/>
              <a:ext cx="3803514" cy="75769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200" kern="1200">
                  <a:solidFill>
                    <a:schemeClr val="tx1"/>
                  </a:solidFill>
                  <a:latin typeface="Trebuchet MS" panose="020B0603020202020204" pitchFamily="34" charset="0"/>
                </a:rPr>
                <a:t>Test multiple functions together to verify coordinated bundles of logic</a:t>
              </a:r>
            </a:p>
          </p:txBody>
        </p:sp>
      </p:grpSp>
      <p:grpSp>
        <p:nvGrpSpPr>
          <p:cNvPr id="49" name="Group 48">
            <a:extLst>
              <a:ext uri="{FF2B5EF4-FFF2-40B4-BE49-F238E27FC236}">
                <a16:creationId xmlns:a16="http://schemas.microsoft.com/office/drawing/2014/main" id="{3C4B9AF8-2F83-7420-5204-E43102760CB1}"/>
              </a:ext>
            </a:extLst>
          </p:cNvPr>
          <p:cNvGrpSpPr/>
          <p:nvPr/>
        </p:nvGrpSpPr>
        <p:grpSpPr>
          <a:xfrm>
            <a:off x="5428790" y="3592467"/>
            <a:ext cx="3394276" cy="547959"/>
            <a:chOff x="3879663" y="5850965"/>
            <a:chExt cx="4525701" cy="730612"/>
          </a:xfrm>
        </p:grpSpPr>
        <p:grpSp>
          <p:nvGrpSpPr>
            <p:cNvPr id="50" name="Group 49">
              <a:extLst>
                <a:ext uri="{FF2B5EF4-FFF2-40B4-BE49-F238E27FC236}">
                  <a16:creationId xmlns:a16="http://schemas.microsoft.com/office/drawing/2014/main" id="{3B66F288-789E-F77F-4FD6-6D99DCD24362}"/>
                </a:ext>
              </a:extLst>
            </p:cNvPr>
            <p:cNvGrpSpPr/>
            <p:nvPr/>
          </p:nvGrpSpPr>
          <p:grpSpPr>
            <a:xfrm rot="5400000">
              <a:off x="5777208" y="3953420"/>
              <a:ext cx="730612" cy="4525701"/>
              <a:chOff x="5378624" y="2424985"/>
              <a:chExt cx="523221" cy="4525701"/>
            </a:xfrm>
          </p:grpSpPr>
          <p:cxnSp>
            <p:nvCxnSpPr>
              <p:cNvPr id="52" name="Straight Connector 51">
                <a:extLst>
                  <a:ext uri="{FF2B5EF4-FFF2-40B4-BE49-F238E27FC236}">
                    <a16:creationId xmlns:a16="http://schemas.microsoft.com/office/drawing/2014/main" id="{E906E349-928D-0D43-86B5-9B6368A75231}"/>
                  </a:ext>
                </a:extLst>
              </p:cNvPr>
              <p:cNvCxnSpPr>
                <a:cxnSpLocks/>
                <a:endCxn id="51" idx="1"/>
              </p:cNvCxnSpPr>
              <p:nvPr/>
            </p:nvCxnSpPr>
            <p:spPr>
              <a:xfrm rot="16200000">
                <a:off x="5079774" y="6365626"/>
                <a:ext cx="1170121" cy="0"/>
              </a:xfrm>
              <a:prstGeom prst="line">
                <a:avLst/>
              </a:prstGeom>
              <a:noFill/>
              <a:ln w="19050" cap="rnd" cmpd="sng" algn="ctr">
                <a:solidFill>
                  <a:schemeClr val="tx1"/>
                </a:solidFill>
                <a:prstDash val="solid"/>
                <a:headEnd type="oval"/>
                <a:tailEnd type="none" w="sm" len="sm"/>
              </a:ln>
              <a:effectLst/>
            </p:spPr>
          </p:cxnSp>
          <p:sp>
            <p:nvSpPr>
              <p:cNvPr id="53" name="Rectangle 52">
                <a:extLst>
                  <a:ext uri="{FF2B5EF4-FFF2-40B4-BE49-F238E27FC236}">
                    <a16:creationId xmlns:a16="http://schemas.microsoft.com/office/drawing/2014/main" id="{90C39D1D-7D00-F7DA-53AC-2D5921824C09}"/>
                  </a:ext>
                </a:extLst>
              </p:cNvPr>
              <p:cNvSpPr/>
              <p:nvPr/>
            </p:nvSpPr>
            <p:spPr>
              <a:xfrm>
                <a:off x="5378624" y="2424985"/>
                <a:ext cx="523221" cy="3355580"/>
              </a:xfrm>
              <a:prstGeom prst="rect">
                <a:avLst/>
              </a:prstGeom>
              <a:solidFill>
                <a:sysClr val="window" lastClr="FFFFFF"/>
              </a:solidFill>
              <a:ln w="19050" cap="rnd" cmpd="sng" algn="ctr">
                <a:solidFill>
                  <a:schemeClr val="tx1"/>
                </a:solidFill>
                <a:prstDash val="solid"/>
              </a:ln>
              <a:effectLst/>
            </p:spPr>
            <p:txBody>
              <a:bodyPr rtlCol="0" anchor="ctr" anchorCtr="0"/>
              <a:lstStyle/>
              <a:p>
                <a:pPr algn="ctr" defTabSz="685800">
                  <a:buClrTx/>
                  <a:defRPr/>
                </a:pPr>
                <a:endParaRPr lang="en-US" sz="900"/>
              </a:p>
            </p:txBody>
          </p:sp>
        </p:grpSp>
        <p:sp>
          <p:nvSpPr>
            <p:cNvPr id="51" name="TextBox 50">
              <a:extLst>
                <a:ext uri="{FF2B5EF4-FFF2-40B4-BE49-F238E27FC236}">
                  <a16:creationId xmlns:a16="http://schemas.microsoft.com/office/drawing/2014/main" id="{F60B6C3D-95E9-A30E-1AC6-D71E90033346}"/>
                </a:ext>
              </a:extLst>
            </p:cNvPr>
            <p:cNvSpPr txBox="1"/>
            <p:nvPr/>
          </p:nvSpPr>
          <p:spPr>
            <a:xfrm>
              <a:off x="5049784" y="5942839"/>
              <a:ext cx="3222639" cy="615553"/>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200" kern="1200">
                  <a:solidFill>
                    <a:schemeClr val="tx1"/>
                  </a:solidFill>
                  <a:latin typeface="Trebuchet MS" panose="020B0603020202020204" pitchFamily="34" charset="0"/>
                </a:rPr>
                <a:t>Test discrete units of code in isolation from others</a:t>
              </a:r>
            </a:p>
          </p:txBody>
        </p:sp>
      </p:grpSp>
    </p:spTree>
    <p:extLst>
      <p:ext uri="{BB962C8B-B14F-4D97-AF65-F5344CB8AC3E}">
        <p14:creationId xmlns:p14="http://schemas.microsoft.com/office/powerpoint/2010/main" val="7075405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29C0EA-864C-44EC-942D-A8DA710CE49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529C0EA-864C-44EC-942D-A8DA710CE49F}"/>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247CD26-2482-4E94-911F-80247B2B47B2}"/>
              </a:ext>
            </a:extLst>
          </p:cNvPr>
          <p:cNvSpPr>
            <a:spLocks noGrp="1"/>
          </p:cNvSpPr>
          <p:nvPr>
            <p:ph type="title"/>
          </p:nvPr>
        </p:nvSpPr>
        <p:spPr/>
        <p:txBody>
          <a:bodyPr vert="horz"/>
          <a:lstStyle/>
          <a:p>
            <a:r>
              <a:rPr lang="en-US"/>
              <a:t>Test Pyramid</a:t>
            </a:r>
          </a:p>
        </p:txBody>
      </p:sp>
      <p:sp>
        <p:nvSpPr>
          <p:cNvPr id="6" name="TextBox 5">
            <a:extLst>
              <a:ext uri="{FF2B5EF4-FFF2-40B4-BE49-F238E27FC236}">
                <a16:creationId xmlns:a16="http://schemas.microsoft.com/office/drawing/2014/main" id="{3BC51044-CC78-4B71-9544-694EF49E524B}"/>
              </a:ext>
            </a:extLst>
          </p:cNvPr>
          <p:cNvSpPr txBox="1"/>
          <p:nvPr/>
        </p:nvSpPr>
        <p:spPr>
          <a:xfrm>
            <a:off x="1878356" y="4943154"/>
            <a:ext cx="5085708" cy="2003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25" dirty="0">
                <a:solidFill>
                  <a:schemeClr val="tx1"/>
                </a:solidFill>
              </a:rPr>
              <a:t>Source - https://martinfowler.com/bliki/TestPyramid.html</a:t>
            </a:r>
          </a:p>
        </p:txBody>
      </p:sp>
      <p:grpSp>
        <p:nvGrpSpPr>
          <p:cNvPr id="7" name="Group 6">
            <a:extLst>
              <a:ext uri="{FF2B5EF4-FFF2-40B4-BE49-F238E27FC236}">
                <a16:creationId xmlns:a16="http://schemas.microsoft.com/office/drawing/2014/main" id="{C4EA7DA6-65D9-4673-B4EB-88D974CAF877}"/>
              </a:ext>
            </a:extLst>
          </p:cNvPr>
          <p:cNvGrpSpPr/>
          <p:nvPr/>
        </p:nvGrpSpPr>
        <p:grpSpPr>
          <a:xfrm>
            <a:off x="2669153" y="1566510"/>
            <a:ext cx="3637228" cy="3034253"/>
            <a:chOff x="4327021" y="1897930"/>
            <a:chExt cx="3537959" cy="3062141"/>
          </a:xfrm>
        </p:grpSpPr>
        <p:sp>
          <p:nvSpPr>
            <p:cNvPr id="8" name="Freeform 20">
              <a:extLst>
                <a:ext uri="{FF2B5EF4-FFF2-40B4-BE49-F238E27FC236}">
                  <a16:creationId xmlns:a16="http://schemas.microsoft.com/office/drawing/2014/main" id="{05F9B568-6BB3-406A-B0B6-219830C88C75}"/>
                </a:ext>
              </a:extLst>
            </p:cNvPr>
            <p:cNvSpPr>
              <a:spLocks/>
            </p:cNvSpPr>
            <p:nvPr/>
          </p:nvSpPr>
          <p:spPr bwMode="auto">
            <a:xfrm>
              <a:off x="5536467" y="1897930"/>
              <a:ext cx="1119067" cy="967553"/>
            </a:xfrm>
            <a:custGeom>
              <a:avLst/>
              <a:gdLst>
                <a:gd name="T0" fmla="*/ 210 w 421"/>
                <a:gd name="T1" fmla="*/ 0 h 364"/>
                <a:gd name="T2" fmla="*/ 0 w 421"/>
                <a:gd name="T3" fmla="*/ 364 h 364"/>
                <a:gd name="T4" fmla="*/ 421 w 421"/>
                <a:gd name="T5" fmla="*/ 364 h 364"/>
                <a:gd name="T6" fmla="*/ 210 w 421"/>
                <a:gd name="T7" fmla="*/ 0 h 364"/>
              </a:gdLst>
              <a:ahLst/>
              <a:cxnLst>
                <a:cxn ang="0">
                  <a:pos x="T0" y="T1"/>
                </a:cxn>
                <a:cxn ang="0">
                  <a:pos x="T2" y="T3"/>
                </a:cxn>
                <a:cxn ang="0">
                  <a:pos x="T4" y="T5"/>
                </a:cxn>
                <a:cxn ang="0">
                  <a:pos x="T6" y="T7"/>
                </a:cxn>
              </a:cxnLst>
              <a:rect l="0" t="0" r="r" b="b"/>
              <a:pathLst>
                <a:path w="421" h="364">
                  <a:moveTo>
                    <a:pt x="210" y="0"/>
                  </a:moveTo>
                  <a:lnTo>
                    <a:pt x="0" y="364"/>
                  </a:lnTo>
                  <a:lnTo>
                    <a:pt x="421" y="364"/>
                  </a:lnTo>
                  <a:lnTo>
                    <a:pt x="210"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lvl="0" algn="ctr"/>
              <a:r>
                <a:rPr lang="en-US" sz="1100" dirty="0">
                  <a:solidFill>
                    <a:schemeClr val="bg1"/>
                  </a:solidFill>
                </a:rPr>
                <a:t>Automated </a:t>
              </a:r>
            </a:p>
            <a:p>
              <a:pPr lvl="0" algn="ctr"/>
              <a:r>
                <a:rPr lang="en-US" sz="1100" dirty="0">
                  <a:solidFill>
                    <a:schemeClr val="bg1"/>
                  </a:solidFill>
                </a:rPr>
                <a:t>E2E Tests</a:t>
              </a:r>
            </a:p>
          </p:txBody>
        </p:sp>
        <p:sp>
          <p:nvSpPr>
            <p:cNvPr id="9" name="Freeform 21">
              <a:extLst>
                <a:ext uri="{FF2B5EF4-FFF2-40B4-BE49-F238E27FC236}">
                  <a16:creationId xmlns:a16="http://schemas.microsoft.com/office/drawing/2014/main" id="{9E5648DC-BB3F-4AB3-87EA-FBD5F064E038}"/>
                </a:ext>
              </a:extLst>
            </p:cNvPr>
            <p:cNvSpPr>
              <a:spLocks/>
            </p:cNvSpPr>
            <p:nvPr/>
          </p:nvSpPr>
          <p:spPr bwMode="auto">
            <a:xfrm>
              <a:off x="4946364" y="2971805"/>
              <a:ext cx="2296614" cy="914392"/>
            </a:xfrm>
            <a:custGeom>
              <a:avLst/>
              <a:gdLst>
                <a:gd name="T0" fmla="*/ 0 w 864"/>
                <a:gd name="T1" fmla="*/ 344 h 344"/>
                <a:gd name="T2" fmla="*/ 864 w 864"/>
                <a:gd name="T3" fmla="*/ 344 h 344"/>
                <a:gd name="T4" fmla="*/ 665 w 864"/>
                <a:gd name="T5" fmla="*/ 0 h 344"/>
                <a:gd name="T6" fmla="*/ 199 w 864"/>
                <a:gd name="T7" fmla="*/ 0 h 344"/>
                <a:gd name="T8" fmla="*/ 0 w 864"/>
                <a:gd name="T9" fmla="*/ 344 h 344"/>
              </a:gdLst>
              <a:ahLst/>
              <a:cxnLst>
                <a:cxn ang="0">
                  <a:pos x="T0" y="T1"/>
                </a:cxn>
                <a:cxn ang="0">
                  <a:pos x="T2" y="T3"/>
                </a:cxn>
                <a:cxn ang="0">
                  <a:pos x="T4" y="T5"/>
                </a:cxn>
                <a:cxn ang="0">
                  <a:pos x="T6" y="T7"/>
                </a:cxn>
                <a:cxn ang="0">
                  <a:pos x="T8" y="T9"/>
                </a:cxn>
              </a:cxnLst>
              <a:rect l="0" t="0" r="r" b="b"/>
              <a:pathLst>
                <a:path w="864" h="344">
                  <a:moveTo>
                    <a:pt x="0" y="344"/>
                  </a:moveTo>
                  <a:lnTo>
                    <a:pt x="864" y="344"/>
                  </a:lnTo>
                  <a:lnTo>
                    <a:pt x="665" y="0"/>
                  </a:lnTo>
                  <a:lnTo>
                    <a:pt x="199" y="0"/>
                  </a:lnTo>
                  <a:lnTo>
                    <a:pt x="0" y="344"/>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100" dirty="0"/>
                <a:t>Integration Tests</a:t>
              </a:r>
            </a:p>
          </p:txBody>
        </p:sp>
        <p:sp>
          <p:nvSpPr>
            <p:cNvPr id="10" name="Freeform 22">
              <a:extLst>
                <a:ext uri="{FF2B5EF4-FFF2-40B4-BE49-F238E27FC236}">
                  <a16:creationId xmlns:a16="http://schemas.microsoft.com/office/drawing/2014/main" id="{4E24F0C3-6D33-436E-B446-4C09C74B5AE6}"/>
                </a:ext>
              </a:extLst>
            </p:cNvPr>
            <p:cNvSpPr>
              <a:spLocks/>
            </p:cNvSpPr>
            <p:nvPr/>
          </p:nvSpPr>
          <p:spPr bwMode="auto">
            <a:xfrm>
              <a:off x="4327021" y="3992518"/>
              <a:ext cx="3537959" cy="967553"/>
            </a:xfrm>
            <a:custGeom>
              <a:avLst/>
              <a:gdLst>
                <a:gd name="T0" fmla="*/ 0 w 1331"/>
                <a:gd name="T1" fmla="*/ 364 h 364"/>
                <a:gd name="T2" fmla="*/ 1331 w 1331"/>
                <a:gd name="T3" fmla="*/ 364 h 364"/>
                <a:gd name="T4" fmla="*/ 1120 w 1331"/>
                <a:gd name="T5" fmla="*/ 0 h 364"/>
                <a:gd name="T6" fmla="*/ 210 w 1331"/>
                <a:gd name="T7" fmla="*/ 0 h 364"/>
                <a:gd name="T8" fmla="*/ 0 w 1331"/>
                <a:gd name="T9" fmla="*/ 364 h 364"/>
              </a:gdLst>
              <a:ahLst/>
              <a:cxnLst>
                <a:cxn ang="0">
                  <a:pos x="T0" y="T1"/>
                </a:cxn>
                <a:cxn ang="0">
                  <a:pos x="T2" y="T3"/>
                </a:cxn>
                <a:cxn ang="0">
                  <a:pos x="T4" y="T5"/>
                </a:cxn>
                <a:cxn ang="0">
                  <a:pos x="T6" y="T7"/>
                </a:cxn>
                <a:cxn ang="0">
                  <a:pos x="T8" y="T9"/>
                </a:cxn>
              </a:cxnLst>
              <a:rect l="0" t="0" r="r" b="b"/>
              <a:pathLst>
                <a:path w="1331" h="364">
                  <a:moveTo>
                    <a:pt x="0" y="364"/>
                  </a:moveTo>
                  <a:lnTo>
                    <a:pt x="1331" y="364"/>
                  </a:lnTo>
                  <a:lnTo>
                    <a:pt x="1120" y="0"/>
                  </a:lnTo>
                  <a:lnTo>
                    <a:pt x="210" y="0"/>
                  </a:lnTo>
                  <a:lnTo>
                    <a:pt x="0" y="36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100" dirty="0"/>
                <a:t>Unit Tests</a:t>
              </a:r>
            </a:p>
          </p:txBody>
        </p:sp>
      </p:grpSp>
      <p:cxnSp>
        <p:nvCxnSpPr>
          <p:cNvPr id="12" name="Straight Arrow Connector 11">
            <a:extLst>
              <a:ext uri="{FF2B5EF4-FFF2-40B4-BE49-F238E27FC236}">
                <a16:creationId xmlns:a16="http://schemas.microsoft.com/office/drawing/2014/main" id="{1236C60E-48DA-4911-B3FE-8E4D98CF7ED2}"/>
              </a:ext>
            </a:extLst>
          </p:cNvPr>
          <p:cNvCxnSpPr>
            <a:cxnSpLocks/>
          </p:cNvCxnSpPr>
          <p:nvPr/>
        </p:nvCxnSpPr>
        <p:spPr>
          <a:xfrm>
            <a:off x="2416079" y="1422697"/>
            <a:ext cx="0" cy="3371850"/>
          </a:xfrm>
          <a:prstGeom prst="straightConnector1">
            <a:avLst/>
          </a:prstGeom>
          <a:ln w="5715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C95A11-70D4-4148-A89F-D723BC0379EB}"/>
              </a:ext>
            </a:extLst>
          </p:cNvPr>
          <p:cNvCxnSpPr>
            <a:cxnSpLocks/>
          </p:cNvCxnSpPr>
          <p:nvPr/>
        </p:nvCxnSpPr>
        <p:spPr>
          <a:xfrm>
            <a:off x="6559454" y="1422697"/>
            <a:ext cx="0" cy="3371850"/>
          </a:xfrm>
          <a:prstGeom prst="straightConnector1">
            <a:avLst/>
          </a:prstGeom>
          <a:ln w="5715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FFE4F17-D846-4A35-8F19-BC9CB4DF0D8B}"/>
              </a:ext>
            </a:extLst>
          </p:cNvPr>
          <p:cNvSpPr txBox="1"/>
          <p:nvPr/>
        </p:nvSpPr>
        <p:spPr>
          <a:xfrm>
            <a:off x="1878356" y="1023772"/>
            <a:ext cx="1150144"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685800">
              <a:buClr>
                <a:prstClr val="white"/>
              </a:buClr>
              <a:defRPr/>
            </a:pPr>
            <a:r>
              <a:rPr lang="en-US" sz="1800" dirty="0">
                <a:solidFill>
                  <a:schemeClr val="tx1"/>
                </a:solidFill>
                <a:latin typeface="+mj-lt"/>
              </a:rPr>
              <a:t>Speed</a:t>
            </a:r>
          </a:p>
        </p:txBody>
      </p:sp>
      <p:sp>
        <p:nvSpPr>
          <p:cNvPr id="16" name="TextBox 15">
            <a:extLst>
              <a:ext uri="{FF2B5EF4-FFF2-40B4-BE49-F238E27FC236}">
                <a16:creationId xmlns:a16="http://schemas.microsoft.com/office/drawing/2014/main" id="{D4E870F7-B1B1-4616-8B42-4158E90C1A66}"/>
              </a:ext>
            </a:extLst>
          </p:cNvPr>
          <p:cNvSpPr txBox="1"/>
          <p:nvPr/>
        </p:nvSpPr>
        <p:spPr>
          <a:xfrm>
            <a:off x="5984382" y="1023771"/>
            <a:ext cx="1150144"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685800">
              <a:buClr>
                <a:prstClr val="white"/>
              </a:buClr>
              <a:defRPr/>
            </a:pPr>
            <a:r>
              <a:rPr lang="en-US" sz="1800">
                <a:solidFill>
                  <a:schemeClr val="tx1"/>
                </a:solidFill>
                <a:latin typeface="+mj-lt"/>
              </a:rPr>
              <a:t>Cost</a:t>
            </a:r>
          </a:p>
        </p:txBody>
      </p:sp>
      <p:grpSp>
        <p:nvGrpSpPr>
          <p:cNvPr id="20" name="bcgBugs_BillUSD">
            <a:extLst>
              <a:ext uri="{FF2B5EF4-FFF2-40B4-BE49-F238E27FC236}">
                <a16:creationId xmlns:a16="http://schemas.microsoft.com/office/drawing/2014/main" id="{FC501C9E-1CA7-4C4E-B01E-0DE3AE6B5BF5}"/>
              </a:ext>
            </a:extLst>
          </p:cNvPr>
          <p:cNvGrpSpPr>
            <a:grpSpLocks noChangeAspect="1"/>
          </p:cNvGrpSpPr>
          <p:nvPr/>
        </p:nvGrpSpPr>
        <p:grpSpPr bwMode="auto">
          <a:xfrm>
            <a:off x="6641246" y="1566510"/>
            <a:ext cx="342565" cy="342900"/>
            <a:chOff x="2818" y="1137"/>
            <a:chExt cx="2044" cy="2046"/>
          </a:xfrm>
        </p:grpSpPr>
        <p:sp>
          <p:nvSpPr>
            <p:cNvPr id="21" name="AutoShape 3">
              <a:extLst>
                <a:ext uri="{FF2B5EF4-FFF2-40B4-BE49-F238E27FC236}">
                  <a16:creationId xmlns:a16="http://schemas.microsoft.com/office/drawing/2014/main" id="{A0873313-A248-4AC4-B6E5-67D997F9E752}"/>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Freeform 5">
              <a:extLst>
                <a:ext uri="{FF2B5EF4-FFF2-40B4-BE49-F238E27FC236}">
                  <a16:creationId xmlns:a16="http://schemas.microsoft.com/office/drawing/2014/main" id="{D5F88147-7D43-4B82-A58E-24B132EEF4FF}"/>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3" name="bcgBugs_BillUSD">
            <a:extLst>
              <a:ext uri="{FF2B5EF4-FFF2-40B4-BE49-F238E27FC236}">
                <a16:creationId xmlns:a16="http://schemas.microsoft.com/office/drawing/2014/main" id="{2F610D95-C887-4356-BBF5-400BD182C43F}"/>
              </a:ext>
            </a:extLst>
          </p:cNvPr>
          <p:cNvGrpSpPr>
            <a:grpSpLocks noChangeAspect="1"/>
          </p:cNvGrpSpPr>
          <p:nvPr/>
        </p:nvGrpSpPr>
        <p:grpSpPr bwMode="auto">
          <a:xfrm>
            <a:off x="6833142" y="1566510"/>
            <a:ext cx="342565" cy="342900"/>
            <a:chOff x="2818" y="1137"/>
            <a:chExt cx="2044" cy="2046"/>
          </a:xfrm>
        </p:grpSpPr>
        <p:sp>
          <p:nvSpPr>
            <p:cNvPr id="24" name="AutoShape 3">
              <a:extLst>
                <a:ext uri="{FF2B5EF4-FFF2-40B4-BE49-F238E27FC236}">
                  <a16:creationId xmlns:a16="http://schemas.microsoft.com/office/drawing/2014/main" id="{49D437C1-3CA0-4E79-8228-9B6785E36CA9}"/>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5" name="Freeform 5">
              <a:extLst>
                <a:ext uri="{FF2B5EF4-FFF2-40B4-BE49-F238E27FC236}">
                  <a16:creationId xmlns:a16="http://schemas.microsoft.com/office/drawing/2014/main" id="{B1B37BF7-95AA-47E7-9570-B04094E29A24}"/>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6" name="bcgBugs_BillUSD">
            <a:extLst>
              <a:ext uri="{FF2B5EF4-FFF2-40B4-BE49-F238E27FC236}">
                <a16:creationId xmlns:a16="http://schemas.microsoft.com/office/drawing/2014/main" id="{C708E00E-DEE6-4A72-B38F-4116F1323641}"/>
              </a:ext>
            </a:extLst>
          </p:cNvPr>
          <p:cNvGrpSpPr>
            <a:grpSpLocks noChangeAspect="1"/>
          </p:cNvGrpSpPr>
          <p:nvPr/>
        </p:nvGrpSpPr>
        <p:grpSpPr bwMode="auto">
          <a:xfrm>
            <a:off x="7065601" y="1566510"/>
            <a:ext cx="342565" cy="342900"/>
            <a:chOff x="2818" y="1137"/>
            <a:chExt cx="2044" cy="2046"/>
          </a:xfrm>
        </p:grpSpPr>
        <p:sp>
          <p:nvSpPr>
            <p:cNvPr id="27" name="AutoShape 3">
              <a:extLst>
                <a:ext uri="{FF2B5EF4-FFF2-40B4-BE49-F238E27FC236}">
                  <a16:creationId xmlns:a16="http://schemas.microsoft.com/office/drawing/2014/main" id="{260347C3-4600-4D46-8CBD-E97EEDC28054}"/>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8" name="Freeform 5">
              <a:extLst>
                <a:ext uri="{FF2B5EF4-FFF2-40B4-BE49-F238E27FC236}">
                  <a16:creationId xmlns:a16="http://schemas.microsoft.com/office/drawing/2014/main" id="{E1957D72-A1DF-456D-888B-7DC3914918EB}"/>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9" name="bcgBugs_BillUSD">
            <a:extLst>
              <a:ext uri="{FF2B5EF4-FFF2-40B4-BE49-F238E27FC236}">
                <a16:creationId xmlns:a16="http://schemas.microsoft.com/office/drawing/2014/main" id="{1046927F-6059-46C0-B6CC-6256015EE6E7}"/>
              </a:ext>
            </a:extLst>
          </p:cNvPr>
          <p:cNvGrpSpPr>
            <a:grpSpLocks noChangeAspect="1"/>
          </p:cNvGrpSpPr>
          <p:nvPr/>
        </p:nvGrpSpPr>
        <p:grpSpPr bwMode="auto">
          <a:xfrm>
            <a:off x="6712504" y="4503440"/>
            <a:ext cx="342565" cy="342900"/>
            <a:chOff x="2818" y="1137"/>
            <a:chExt cx="2044" cy="2046"/>
          </a:xfrm>
        </p:grpSpPr>
        <p:sp>
          <p:nvSpPr>
            <p:cNvPr id="30" name="AutoShape 3">
              <a:extLst>
                <a:ext uri="{FF2B5EF4-FFF2-40B4-BE49-F238E27FC236}">
                  <a16:creationId xmlns:a16="http://schemas.microsoft.com/office/drawing/2014/main" id="{07EE2AB4-E76B-4F97-91A8-7879BB08B1A3}"/>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 name="Freeform 5">
              <a:extLst>
                <a:ext uri="{FF2B5EF4-FFF2-40B4-BE49-F238E27FC236}">
                  <a16:creationId xmlns:a16="http://schemas.microsoft.com/office/drawing/2014/main" id="{48F13756-F184-4CBD-A444-1EB38332ECAA}"/>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33" name="AutoShape 3">
            <a:extLst>
              <a:ext uri="{FF2B5EF4-FFF2-40B4-BE49-F238E27FC236}">
                <a16:creationId xmlns:a16="http://schemas.microsoft.com/office/drawing/2014/main" id="{4FADA07B-238F-47A2-B98F-F64E14C29309}"/>
              </a:ext>
            </a:extLst>
          </p:cNvPr>
          <p:cNvSpPr>
            <a:spLocks noChangeAspect="1" noChangeArrowheads="1" noTextEdit="1"/>
          </p:cNvSpPr>
          <p:nvPr/>
        </p:nvSpPr>
        <p:spPr bwMode="auto">
          <a:xfrm>
            <a:off x="1909787" y="4352605"/>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41" name="Group 40">
            <a:extLst>
              <a:ext uri="{FF2B5EF4-FFF2-40B4-BE49-F238E27FC236}">
                <a16:creationId xmlns:a16="http://schemas.microsoft.com/office/drawing/2014/main" id="{58A19F01-FB5C-4936-908F-0529831BE316}"/>
              </a:ext>
            </a:extLst>
          </p:cNvPr>
          <p:cNvGrpSpPr>
            <a:grpSpLocks noChangeAspect="1"/>
          </p:cNvGrpSpPr>
          <p:nvPr/>
        </p:nvGrpSpPr>
        <p:grpSpPr bwMode="auto">
          <a:xfrm>
            <a:off x="1984252" y="1536397"/>
            <a:ext cx="342900" cy="342900"/>
            <a:chOff x="2652" y="972"/>
            <a:chExt cx="2376" cy="2376"/>
          </a:xfrm>
        </p:grpSpPr>
        <p:sp>
          <p:nvSpPr>
            <p:cNvPr id="42" name="AutoShape 3">
              <a:extLst>
                <a:ext uri="{FF2B5EF4-FFF2-40B4-BE49-F238E27FC236}">
                  <a16:creationId xmlns:a16="http://schemas.microsoft.com/office/drawing/2014/main" id="{79FC8E23-A885-45BF-8DCA-EA5E0115A4E2}"/>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3" name="Freeform 5">
              <a:extLst>
                <a:ext uri="{FF2B5EF4-FFF2-40B4-BE49-F238E27FC236}">
                  <a16:creationId xmlns:a16="http://schemas.microsoft.com/office/drawing/2014/main" id="{D7D1CE43-FCE4-4FAE-B42C-E7708F257A2D}"/>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 name="Group 1">
            <a:extLst>
              <a:ext uri="{FF2B5EF4-FFF2-40B4-BE49-F238E27FC236}">
                <a16:creationId xmlns:a16="http://schemas.microsoft.com/office/drawing/2014/main" id="{B8CB7DAF-1EE6-30EE-4BFC-60557CCFDBBF}"/>
              </a:ext>
            </a:extLst>
          </p:cNvPr>
          <p:cNvGrpSpPr>
            <a:grpSpLocks noChangeAspect="1"/>
          </p:cNvGrpSpPr>
          <p:nvPr/>
        </p:nvGrpSpPr>
        <p:grpSpPr bwMode="auto">
          <a:xfrm>
            <a:off x="1568003" y="4262517"/>
            <a:ext cx="342900" cy="342900"/>
            <a:chOff x="2652" y="972"/>
            <a:chExt cx="2376" cy="2376"/>
          </a:xfrm>
        </p:grpSpPr>
        <p:sp>
          <p:nvSpPr>
            <p:cNvPr id="5" name="AutoShape 3">
              <a:extLst>
                <a:ext uri="{FF2B5EF4-FFF2-40B4-BE49-F238E27FC236}">
                  <a16:creationId xmlns:a16="http://schemas.microsoft.com/office/drawing/2014/main" id="{76712520-A7A0-72AD-CE9E-2CB98700EAD1}"/>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1" name="Freeform 5">
              <a:extLst>
                <a:ext uri="{FF2B5EF4-FFF2-40B4-BE49-F238E27FC236}">
                  <a16:creationId xmlns:a16="http://schemas.microsoft.com/office/drawing/2014/main" id="{4E9CE260-ECDC-339A-60EF-1C54C017A23F}"/>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4" name="Group 13">
            <a:extLst>
              <a:ext uri="{FF2B5EF4-FFF2-40B4-BE49-F238E27FC236}">
                <a16:creationId xmlns:a16="http://schemas.microsoft.com/office/drawing/2014/main" id="{92B24B58-141B-DBD8-DD00-8AA92493FF6F}"/>
              </a:ext>
            </a:extLst>
          </p:cNvPr>
          <p:cNvGrpSpPr>
            <a:grpSpLocks noChangeAspect="1"/>
          </p:cNvGrpSpPr>
          <p:nvPr/>
        </p:nvGrpSpPr>
        <p:grpSpPr bwMode="auto">
          <a:xfrm>
            <a:off x="1802404" y="4262517"/>
            <a:ext cx="342900" cy="342900"/>
            <a:chOff x="2652" y="972"/>
            <a:chExt cx="2376" cy="2376"/>
          </a:xfrm>
        </p:grpSpPr>
        <p:sp>
          <p:nvSpPr>
            <p:cNvPr id="17" name="AutoShape 3">
              <a:extLst>
                <a:ext uri="{FF2B5EF4-FFF2-40B4-BE49-F238E27FC236}">
                  <a16:creationId xmlns:a16="http://schemas.microsoft.com/office/drawing/2014/main" id="{840FBD03-DC11-186F-A75F-DAE844273039}"/>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 name="Freeform 5">
              <a:extLst>
                <a:ext uri="{FF2B5EF4-FFF2-40B4-BE49-F238E27FC236}">
                  <a16:creationId xmlns:a16="http://schemas.microsoft.com/office/drawing/2014/main" id="{55B23103-618B-3AF8-2D80-4A4A94461B73}"/>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 name="Group 18">
            <a:extLst>
              <a:ext uri="{FF2B5EF4-FFF2-40B4-BE49-F238E27FC236}">
                <a16:creationId xmlns:a16="http://schemas.microsoft.com/office/drawing/2014/main" id="{06D65038-F095-7184-2B51-762B1A3CBEA1}"/>
              </a:ext>
            </a:extLst>
          </p:cNvPr>
          <p:cNvGrpSpPr>
            <a:grpSpLocks noChangeAspect="1"/>
          </p:cNvGrpSpPr>
          <p:nvPr/>
        </p:nvGrpSpPr>
        <p:grpSpPr bwMode="auto">
          <a:xfrm>
            <a:off x="2036803" y="4262517"/>
            <a:ext cx="342900" cy="342900"/>
            <a:chOff x="2652" y="972"/>
            <a:chExt cx="2376" cy="2376"/>
          </a:xfrm>
        </p:grpSpPr>
        <p:sp>
          <p:nvSpPr>
            <p:cNvPr id="44" name="AutoShape 3">
              <a:extLst>
                <a:ext uri="{FF2B5EF4-FFF2-40B4-BE49-F238E27FC236}">
                  <a16:creationId xmlns:a16="http://schemas.microsoft.com/office/drawing/2014/main" id="{80719786-69C3-0372-A0E8-F35C449E7F3C}"/>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5" name="Freeform 5">
              <a:extLst>
                <a:ext uri="{FF2B5EF4-FFF2-40B4-BE49-F238E27FC236}">
                  <a16:creationId xmlns:a16="http://schemas.microsoft.com/office/drawing/2014/main" id="{A00777EE-E220-361B-4970-A41FF57A22B6}"/>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37" name="Slide Number Placeholder 3">
            <a:extLst>
              <a:ext uri="{FF2B5EF4-FFF2-40B4-BE49-F238E27FC236}">
                <a16:creationId xmlns:a16="http://schemas.microsoft.com/office/drawing/2014/main" id="{614BB62E-A139-1922-98FE-EC1E280C91B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168</a:t>
            </a:fld>
            <a:endParaRPr lang="en" dirty="0"/>
          </a:p>
        </p:txBody>
      </p:sp>
      <p:grpSp>
        <p:nvGrpSpPr>
          <p:cNvPr id="32" name="Group 31">
            <a:extLst>
              <a:ext uri="{FF2B5EF4-FFF2-40B4-BE49-F238E27FC236}">
                <a16:creationId xmlns:a16="http://schemas.microsoft.com/office/drawing/2014/main" id="{2E21C1A0-1B41-3E14-83D9-B4FC3082CCC2}"/>
              </a:ext>
            </a:extLst>
          </p:cNvPr>
          <p:cNvGrpSpPr/>
          <p:nvPr/>
        </p:nvGrpSpPr>
        <p:grpSpPr>
          <a:xfrm>
            <a:off x="471601" y="2579324"/>
            <a:ext cx="1944478" cy="1392811"/>
            <a:chOff x="5049784" y="5884479"/>
            <a:chExt cx="5171417" cy="877677"/>
          </a:xfrm>
        </p:grpSpPr>
        <p:grpSp>
          <p:nvGrpSpPr>
            <p:cNvPr id="34" name="Group 33">
              <a:extLst>
                <a:ext uri="{FF2B5EF4-FFF2-40B4-BE49-F238E27FC236}">
                  <a16:creationId xmlns:a16="http://schemas.microsoft.com/office/drawing/2014/main" id="{3EEDE2DF-6324-6517-F17E-67772BBE96D8}"/>
                </a:ext>
              </a:extLst>
            </p:cNvPr>
            <p:cNvGrpSpPr/>
            <p:nvPr/>
          </p:nvGrpSpPr>
          <p:grpSpPr>
            <a:xfrm rot="5400000">
              <a:off x="7196657" y="3737612"/>
              <a:ext cx="877677" cy="5171411"/>
              <a:chOff x="5402617" y="609155"/>
              <a:chExt cx="628540" cy="5171411"/>
            </a:xfrm>
          </p:grpSpPr>
          <p:cxnSp>
            <p:nvCxnSpPr>
              <p:cNvPr id="36" name="Straight Connector 35">
                <a:extLst>
                  <a:ext uri="{FF2B5EF4-FFF2-40B4-BE49-F238E27FC236}">
                    <a16:creationId xmlns:a16="http://schemas.microsoft.com/office/drawing/2014/main" id="{37BBF4F2-C5BC-724E-075D-6A916D48AD25}"/>
                  </a:ext>
                </a:extLst>
              </p:cNvPr>
              <p:cNvCxnSpPr>
                <a:cxnSpLocks/>
                <a:endCxn id="38" idx="0"/>
              </p:cNvCxnSpPr>
              <p:nvPr/>
            </p:nvCxnSpPr>
            <p:spPr>
              <a:xfrm rot="16200000" flipH="1">
                <a:off x="5109253" y="1216790"/>
                <a:ext cx="1215269" cy="0"/>
              </a:xfrm>
              <a:prstGeom prst="line">
                <a:avLst/>
              </a:prstGeom>
              <a:noFill/>
              <a:ln w="19050" cap="rnd" cmpd="sng" algn="ctr">
                <a:solidFill>
                  <a:schemeClr val="tx1"/>
                </a:solidFill>
                <a:prstDash val="solid"/>
                <a:headEnd type="oval"/>
                <a:tailEnd type="none" w="sm" len="sm"/>
              </a:ln>
              <a:effectLst/>
            </p:spPr>
          </p:cxnSp>
          <p:sp>
            <p:nvSpPr>
              <p:cNvPr id="38" name="Rectangle 37">
                <a:extLst>
                  <a:ext uri="{FF2B5EF4-FFF2-40B4-BE49-F238E27FC236}">
                    <a16:creationId xmlns:a16="http://schemas.microsoft.com/office/drawing/2014/main" id="{1253295D-C7DD-8AF7-B031-0A4A66CCFF02}"/>
                  </a:ext>
                </a:extLst>
              </p:cNvPr>
              <p:cNvSpPr/>
              <p:nvPr/>
            </p:nvSpPr>
            <p:spPr>
              <a:xfrm>
                <a:off x="5402617" y="1824424"/>
                <a:ext cx="628540" cy="3956142"/>
              </a:xfrm>
              <a:prstGeom prst="rect">
                <a:avLst/>
              </a:prstGeom>
              <a:solidFill>
                <a:sysClr val="window" lastClr="FFFFFF"/>
              </a:solidFill>
              <a:ln w="19050" cap="rnd" cmpd="sng" algn="ctr">
                <a:solidFill>
                  <a:schemeClr val="tx1"/>
                </a:solidFill>
                <a:prstDash val="solid"/>
              </a:ln>
              <a:effectLst/>
            </p:spPr>
            <p:txBody>
              <a:bodyPr rtlCol="0" anchor="ctr" anchorCtr="0"/>
              <a:lstStyle/>
              <a:p>
                <a:pPr algn="ctr" defTabSz="685800">
                  <a:buClrTx/>
                  <a:defRPr/>
                </a:pPr>
                <a:endParaRPr lang="en-US" sz="900"/>
              </a:p>
            </p:txBody>
          </p:sp>
        </p:grpSp>
        <p:sp>
          <p:nvSpPr>
            <p:cNvPr id="35" name="TextBox 34">
              <a:extLst>
                <a:ext uri="{FF2B5EF4-FFF2-40B4-BE49-F238E27FC236}">
                  <a16:creationId xmlns:a16="http://schemas.microsoft.com/office/drawing/2014/main" id="{D7DB2D4B-7EA0-A1D9-7A68-80C825059E9F}"/>
                </a:ext>
              </a:extLst>
            </p:cNvPr>
            <p:cNvSpPr txBox="1"/>
            <p:nvPr/>
          </p:nvSpPr>
          <p:spPr>
            <a:xfrm>
              <a:off x="5049784" y="5965169"/>
              <a:ext cx="3803514" cy="75638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200" kern="1200">
                  <a:solidFill>
                    <a:schemeClr val="tx1"/>
                  </a:solidFill>
                  <a:latin typeface="Trebuchet MS" panose="020B0603020202020204" pitchFamily="34" charset="0"/>
                </a:rPr>
                <a:t>Indicates how quickly the different test types are expected to execute</a:t>
              </a:r>
            </a:p>
          </p:txBody>
        </p:sp>
      </p:grpSp>
      <p:grpSp>
        <p:nvGrpSpPr>
          <p:cNvPr id="40" name="Group 39">
            <a:extLst>
              <a:ext uri="{FF2B5EF4-FFF2-40B4-BE49-F238E27FC236}">
                <a16:creationId xmlns:a16="http://schemas.microsoft.com/office/drawing/2014/main" id="{08727B5C-9BE9-20BF-2F86-7E18A1819D37}"/>
              </a:ext>
            </a:extLst>
          </p:cNvPr>
          <p:cNvGrpSpPr/>
          <p:nvPr/>
        </p:nvGrpSpPr>
        <p:grpSpPr>
          <a:xfrm rot="10800000">
            <a:off x="6565347" y="2571750"/>
            <a:ext cx="2196341" cy="1392811"/>
            <a:chOff x="5049784" y="5884478"/>
            <a:chExt cx="5841256" cy="877677"/>
          </a:xfrm>
        </p:grpSpPr>
        <p:grpSp>
          <p:nvGrpSpPr>
            <p:cNvPr id="46" name="Group 45">
              <a:extLst>
                <a:ext uri="{FF2B5EF4-FFF2-40B4-BE49-F238E27FC236}">
                  <a16:creationId xmlns:a16="http://schemas.microsoft.com/office/drawing/2014/main" id="{B18641EC-D5D4-613F-FD82-CA02D4F10CE9}"/>
                </a:ext>
              </a:extLst>
            </p:cNvPr>
            <p:cNvGrpSpPr/>
            <p:nvPr/>
          </p:nvGrpSpPr>
          <p:grpSpPr>
            <a:xfrm rot="5400000">
              <a:off x="7531576" y="3402692"/>
              <a:ext cx="877677" cy="5841250"/>
              <a:chOff x="5402617" y="-60684"/>
              <a:chExt cx="628540" cy="5841250"/>
            </a:xfrm>
          </p:grpSpPr>
          <p:cxnSp>
            <p:nvCxnSpPr>
              <p:cNvPr id="48" name="Straight Connector 47">
                <a:extLst>
                  <a:ext uri="{FF2B5EF4-FFF2-40B4-BE49-F238E27FC236}">
                    <a16:creationId xmlns:a16="http://schemas.microsoft.com/office/drawing/2014/main" id="{B6C5156B-F3FE-F759-26D4-BC838680685E}"/>
                  </a:ext>
                </a:extLst>
              </p:cNvPr>
              <p:cNvCxnSpPr>
                <a:cxnSpLocks/>
                <a:endCxn id="49" idx="0"/>
              </p:cNvCxnSpPr>
              <p:nvPr/>
            </p:nvCxnSpPr>
            <p:spPr>
              <a:xfrm rot="16200000" flipH="1">
                <a:off x="4774333" y="881870"/>
                <a:ext cx="1885108" cy="0"/>
              </a:xfrm>
              <a:prstGeom prst="line">
                <a:avLst/>
              </a:prstGeom>
              <a:noFill/>
              <a:ln w="19050" cap="rnd" cmpd="sng" algn="ctr">
                <a:solidFill>
                  <a:schemeClr val="tx1"/>
                </a:solidFill>
                <a:prstDash val="solid"/>
                <a:headEnd type="oval"/>
                <a:tailEnd type="none" w="sm" len="sm"/>
              </a:ln>
              <a:effectLst/>
            </p:spPr>
          </p:cxnSp>
          <p:sp>
            <p:nvSpPr>
              <p:cNvPr id="49" name="Rectangle 48">
                <a:extLst>
                  <a:ext uri="{FF2B5EF4-FFF2-40B4-BE49-F238E27FC236}">
                    <a16:creationId xmlns:a16="http://schemas.microsoft.com/office/drawing/2014/main" id="{77633960-8365-20EB-C3F4-6022A77D8BD6}"/>
                  </a:ext>
                </a:extLst>
              </p:cNvPr>
              <p:cNvSpPr/>
              <p:nvPr/>
            </p:nvSpPr>
            <p:spPr>
              <a:xfrm>
                <a:off x="5402617" y="1824424"/>
                <a:ext cx="628540" cy="3956142"/>
              </a:xfrm>
              <a:prstGeom prst="rect">
                <a:avLst/>
              </a:prstGeom>
              <a:solidFill>
                <a:sysClr val="window" lastClr="FFFFFF"/>
              </a:solidFill>
              <a:ln w="19050" cap="rnd" cmpd="sng" algn="ctr">
                <a:solidFill>
                  <a:schemeClr val="tx1"/>
                </a:solidFill>
                <a:prstDash val="solid"/>
              </a:ln>
              <a:effectLst/>
            </p:spPr>
            <p:txBody>
              <a:bodyPr rtlCol="0" anchor="ctr" anchorCtr="0"/>
              <a:lstStyle/>
              <a:p>
                <a:pPr algn="ctr" defTabSz="685800">
                  <a:buClrTx/>
                  <a:defRPr/>
                </a:pPr>
                <a:endParaRPr lang="en-US" sz="900"/>
              </a:p>
            </p:txBody>
          </p:sp>
        </p:grpSp>
        <p:sp>
          <p:nvSpPr>
            <p:cNvPr id="47" name="TextBox 46">
              <a:extLst>
                <a:ext uri="{FF2B5EF4-FFF2-40B4-BE49-F238E27FC236}">
                  <a16:creationId xmlns:a16="http://schemas.microsoft.com/office/drawing/2014/main" id="{B38BE4CF-54FD-7D89-8FA6-B72EDFB1AF0D}"/>
                </a:ext>
              </a:extLst>
            </p:cNvPr>
            <p:cNvSpPr txBox="1"/>
            <p:nvPr/>
          </p:nvSpPr>
          <p:spPr>
            <a:xfrm rot="10800000">
              <a:off x="5049784" y="5945019"/>
              <a:ext cx="3803514" cy="75638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200" kern="1200">
                  <a:solidFill>
                    <a:schemeClr val="tx1"/>
                  </a:solidFill>
                  <a:latin typeface="Trebuchet MS" panose="020B0603020202020204" pitchFamily="34" charset="0"/>
                </a:rPr>
                <a:t>Indicates how costly the execution of each type of test is expected to be (over time)</a:t>
              </a:r>
            </a:p>
          </p:txBody>
        </p:sp>
      </p:grpSp>
    </p:spTree>
    <p:extLst>
      <p:ext uri="{BB962C8B-B14F-4D97-AF65-F5344CB8AC3E}">
        <p14:creationId xmlns:p14="http://schemas.microsoft.com/office/powerpoint/2010/main" val="16932803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29C0EA-864C-44EC-942D-A8DA710CE49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529C0EA-864C-44EC-942D-A8DA710CE49F}"/>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247CD26-2482-4E94-911F-80247B2B47B2}"/>
              </a:ext>
            </a:extLst>
          </p:cNvPr>
          <p:cNvSpPr>
            <a:spLocks noGrp="1"/>
          </p:cNvSpPr>
          <p:nvPr>
            <p:ph type="title"/>
          </p:nvPr>
        </p:nvSpPr>
        <p:spPr/>
        <p:txBody>
          <a:bodyPr vert="horz"/>
          <a:lstStyle/>
          <a:p>
            <a:r>
              <a:rPr lang="en-US"/>
              <a:t>Reflection</a:t>
            </a:r>
          </a:p>
        </p:txBody>
      </p:sp>
      <p:sp>
        <p:nvSpPr>
          <p:cNvPr id="44" name="TextBox 43">
            <a:extLst>
              <a:ext uri="{FF2B5EF4-FFF2-40B4-BE49-F238E27FC236}">
                <a16:creationId xmlns:a16="http://schemas.microsoft.com/office/drawing/2014/main" id="{CBEADAA9-3015-4398-B8DB-A6D94745A090}"/>
              </a:ext>
            </a:extLst>
          </p:cNvPr>
          <p:cNvSpPr txBox="1"/>
          <p:nvPr/>
        </p:nvSpPr>
        <p:spPr>
          <a:xfrm>
            <a:off x="3563126" y="2571751"/>
            <a:ext cx="5037949" cy="231353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257175" indent="-257175">
              <a:buFont typeface="+mj-lt"/>
              <a:buAutoNum type="arabicPeriod"/>
            </a:pPr>
            <a:r>
              <a:rPr lang="en-US" sz="1350" dirty="0">
                <a:solidFill>
                  <a:schemeClr val="tx1"/>
                </a:solidFill>
              </a:rPr>
              <a:t>What are some of the root causes that you think could cause a shift from the pyramid to the ice cream cone?</a:t>
            </a:r>
          </a:p>
          <a:p>
            <a:pPr marL="257175" indent="-257175">
              <a:buFont typeface="+mj-lt"/>
              <a:buAutoNum type="arabicPeriod"/>
            </a:pPr>
            <a:endParaRPr lang="en-US" sz="1350" dirty="0">
              <a:solidFill>
                <a:schemeClr val="tx1"/>
              </a:solidFill>
            </a:endParaRPr>
          </a:p>
          <a:p>
            <a:pPr marL="257175" indent="-257175">
              <a:buFont typeface="+mj-lt"/>
              <a:buAutoNum type="arabicPeriod"/>
            </a:pPr>
            <a:r>
              <a:rPr lang="en-US" sz="1350" dirty="0">
                <a:solidFill>
                  <a:schemeClr val="tx1"/>
                </a:solidFill>
              </a:rPr>
              <a:t>During project execution, what are some specific warning signs we can look for that will alert us to a trend towards that shift?</a:t>
            </a:r>
          </a:p>
          <a:p>
            <a:pPr marL="257175" indent="-257175">
              <a:buFont typeface="+mj-lt"/>
              <a:buAutoNum type="arabicPeriod"/>
            </a:pPr>
            <a:endParaRPr lang="en-US" sz="1350" dirty="0">
              <a:solidFill>
                <a:schemeClr val="tx1"/>
              </a:solidFill>
            </a:endParaRPr>
          </a:p>
          <a:p>
            <a:pPr marL="257175" indent="-257175">
              <a:buFont typeface="+mj-lt"/>
              <a:buAutoNum type="arabicPeriod"/>
            </a:pPr>
            <a:r>
              <a:rPr lang="en-US" sz="1350" dirty="0">
                <a:solidFill>
                  <a:schemeClr val="tx1"/>
                </a:solidFill>
              </a:rPr>
              <a:t>What are some practical steps we can take to move from the ice cream cone to a proper testing pyramid?</a:t>
            </a:r>
          </a:p>
        </p:txBody>
      </p:sp>
      <p:pic>
        <p:nvPicPr>
          <p:cNvPr id="10" name="Picture 9">
            <a:extLst>
              <a:ext uri="{FF2B5EF4-FFF2-40B4-BE49-F238E27FC236}">
                <a16:creationId xmlns:a16="http://schemas.microsoft.com/office/drawing/2014/main" id="{BFC5F086-CCEF-CA67-2CC1-1FA759EA21BF}"/>
              </a:ext>
            </a:extLst>
          </p:cNvPr>
          <p:cNvPicPr>
            <a:picLocks noChangeAspect="1"/>
          </p:cNvPicPr>
          <p:nvPr/>
        </p:nvPicPr>
        <p:blipFill>
          <a:blip r:embed="rId5"/>
          <a:stretch>
            <a:fillRect/>
          </a:stretch>
        </p:blipFill>
        <p:spPr>
          <a:xfrm>
            <a:off x="3693785" y="649600"/>
            <a:ext cx="1253599" cy="1661304"/>
          </a:xfrm>
          <a:prstGeom prst="rect">
            <a:avLst/>
          </a:prstGeom>
        </p:spPr>
      </p:pic>
      <p:pic>
        <p:nvPicPr>
          <p:cNvPr id="12" name="Picture 11">
            <a:extLst>
              <a:ext uri="{FF2B5EF4-FFF2-40B4-BE49-F238E27FC236}">
                <a16:creationId xmlns:a16="http://schemas.microsoft.com/office/drawing/2014/main" id="{DA2710ED-4C92-6D12-CA12-3B3859815465}"/>
              </a:ext>
            </a:extLst>
          </p:cNvPr>
          <p:cNvPicPr>
            <a:picLocks noChangeAspect="1"/>
          </p:cNvPicPr>
          <p:nvPr/>
        </p:nvPicPr>
        <p:blipFill>
          <a:blip r:embed="rId6"/>
          <a:stretch>
            <a:fillRect/>
          </a:stretch>
        </p:blipFill>
        <p:spPr>
          <a:xfrm>
            <a:off x="5732318" y="700280"/>
            <a:ext cx="2648179" cy="1726080"/>
          </a:xfrm>
          <a:prstGeom prst="rect">
            <a:avLst/>
          </a:prstGeom>
        </p:spPr>
      </p:pic>
      <p:sp>
        <p:nvSpPr>
          <p:cNvPr id="13" name="Arrow: Left-Right 12">
            <a:extLst>
              <a:ext uri="{FF2B5EF4-FFF2-40B4-BE49-F238E27FC236}">
                <a16:creationId xmlns:a16="http://schemas.microsoft.com/office/drawing/2014/main" id="{E388D3B7-8F61-B239-F785-6067F0D50285}"/>
              </a:ext>
            </a:extLst>
          </p:cNvPr>
          <p:cNvSpPr/>
          <p:nvPr/>
        </p:nvSpPr>
        <p:spPr>
          <a:xfrm>
            <a:off x="5245815" y="1500996"/>
            <a:ext cx="602894" cy="21566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3">
            <a:extLst>
              <a:ext uri="{FF2B5EF4-FFF2-40B4-BE49-F238E27FC236}">
                <a16:creationId xmlns:a16="http://schemas.microsoft.com/office/drawing/2014/main" id="{5ECD5DB0-343F-5884-E9F1-7B68F6E505A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169</a:t>
            </a:fld>
            <a:endParaRPr lang="en" dirty="0"/>
          </a:p>
        </p:txBody>
      </p:sp>
    </p:spTree>
    <p:extLst>
      <p:ext uri="{BB962C8B-B14F-4D97-AF65-F5344CB8AC3E}">
        <p14:creationId xmlns:p14="http://schemas.microsoft.com/office/powerpoint/2010/main" val="1070494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ESSAY:</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Describe the software development or project management approaches you have worked with, and your opinions on the pros and cons of each</a:t>
            </a:r>
          </a:p>
          <a:p>
            <a:endParaRPr lang="en-US" dirty="0"/>
          </a:p>
          <a:p>
            <a:r>
              <a:rPr lang="en-US" dirty="0"/>
              <a:t>Notes:</a:t>
            </a:r>
          </a:p>
          <a:p>
            <a:pPr>
              <a:buFont typeface="Arial" panose="020B0604020202020204" pitchFamily="34" charset="0"/>
              <a:buChar char="•"/>
            </a:pPr>
            <a:r>
              <a:rPr lang="en-US" dirty="0"/>
              <a:t>This shouldn’t be a long essay, and doesn’t need to conform to university standards </a:t>
            </a:r>
            <a:r>
              <a:rPr lang="en-US" dirty="0">
                <a:sym typeface="Wingdings" panose="05000000000000000000" pitchFamily="2" charset="2"/>
              </a:rPr>
              <a:t></a:t>
            </a:r>
          </a:p>
          <a:p>
            <a:pPr>
              <a:buFont typeface="Arial" panose="020B0604020202020204" pitchFamily="34" charset="0"/>
              <a:buChar char="•"/>
            </a:pPr>
            <a:r>
              <a:rPr lang="en-US" dirty="0">
                <a:sym typeface="Wingdings" panose="05000000000000000000" pitchFamily="2" charset="2"/>
              </a:rPr>
              <a:t>It’s more important that you communicate how the systems worked, in plain language – and what it was like to work in those systems. Talk about WHY you think something worked well, or didn’t</a:t>
            </a:r>
          </a:p>
          <a:p>
            <a:pPr>
              <a:buFont typeface="Arial" panose="020B0604020202020204" pitchFamily="34" charset="0"/>
              <a:buChar char="•"/>
            </a:pPr>
            <a:r>
              <a:rPr lang="en-US" dirty="0">
                <a:sym typeface="Wingdings" panose="05000000000000000000" pitchFamily="2" charset="2"/>
              </a:rPr>
              <a:t>Please write your essay in a .txt file and send it to the instructor</a:t>
            </a:r>
            <a:endParaRPr lang="en-US" dirty="0"/>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Your experience with various software development systems (3-5 sentences)</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1408615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4F09ED3-2BC7-45FC-8C8B-B12B813CE1B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F4F09ED3-2BC7-45FC-8C8B-B12B813CE1B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18605D0-C6FA-4EF7-BC07-718BAA150E97}"/>
              </a:ext>
            </a:extLst>
          </p:cNvPr>
          <p:cNvSpPr>
            <a:spLocks noGrp="1"/>
          </p:cNvSpPr>
          <p:nvPr>
            <p:ph type="title"/>
          </p:nvPr>
        </p:nvSpPr>
        <p:spPr/>
        <p:txBody>
          <a:bodyPr vert="horz"/>
          <a:lstStyle/>
          <a:p>
            <a:r>
              <a:rPr lang="en-US"/>
              <a:t>Managing Software Quality</a:t>
            </a:r>
          </a:p>
        </p:txBody>
      </p:sp>
    </p:spTree>
    <p:extLst>
      <p:ext uri="{BB962C8B-B14F-4D97-AF65-F5344CB8AC3E}">
        <p14:creationId xmlns:p14="http://schemas.microsoft.com/office/powerpoint/2010/main" val="3828905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18F82B3-B145-4913-BEFF-0A17F576729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C18F82B3-B145-4913-BEFF-0A17F576729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7" name="Shape 85">
            <a:extLst>
              <a:ext uri="{FF2B5EF4-FFF2-40B4-BE49-F238E27FC236}">
                <a16:creationId xmlns:a16="http://schemas.microsoft.com/office/drawing/2014/main" id="{A11B1363-1709-4F51-92AF-4580F0716BF1}"/>
              </a:ext>
            </a:extLst>
          </p:cNvPr>
          <p:cNvSpPr txBox="1">
            <a:spLocks/>
          </p:cNvSpPr>
          <p:nvPr/>
        </p:nvSpPr>
        <p:spPr>
          <a:xfrm>
            <a:off x="3602937" y="3780536"/>
            <a:ext cx="5642042" cy="1419198"/>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lvl="1">
              <a:buClr>
                <a:schemeClr val="tx1"/>
              </a:buClr>
              <a:defRPr sz="1800"/>
            </a:pPr>
            <a:endParaRPr lang="en-US" sz="1350"/>
          </a:p>
        </p:txBody>
      </p:sp>
      <p:sp>
        <p:nvSpPr>
          <p:cNvPr id="8" name="Title 7">
            <a:extLst>
              <a:ext uri="{FF2B5EF4-FFF2-40B4-BE49-F238E27FC236}">
                <a16:creationId xmlns:a16="http://schemas.microsoft.com/office/drawing/2014/main" id="{F571E0C2-55D6-4B14-8CA8-A7A804BA6596}"/>
              </a:ext>
            </a:extLst>
          </p:cNvPr>
          <p:cNvSpPr>
            <a:spLocks noGrp="1"/>
          </p:cNvSpPr>
          <p:nvPr>
            <p:ph type="title"/>
          </p:nvPr>
        </p:nvSpPr>
        <p:spPr>
          <a:xfrm>
            <a:off x="613700" y="714274"/>
            <a:ext cx="8253300" cy="648689"/>
          </a:xfrm>
        </p:spPr>
        <p:txBody>
          <a:bodyPr vert="horz"/>
          <a:lstStyle/>
          <a:p>
            <a:r>
              <a:rPr lang="en-US" dirty="0"/>
              <a:t>Using Test Coverage to evaluate the completeness &amp; effectiveness of our tests</a:t>
            </a:r>
          </a:p>
        </p:txBody>
      </p:sp>
      <p:sp>
        <p:nvSpPr>
          <p:cNvPr id="13" name="ee4pContent1">
            <a:extLst>
              <a:ext uri="{FF2B5EF4-FFF2-40B4-BE49-F238E27FC236}">
                <a16:creationId xmlns:a16="http://schemas.microsoft.com/office/drawing/2014/main" id="{31E411DB-BDB1-4E99-B715-F199DF3872EC}"/>
              </a:ext>
            </a:extLst>
          </p:cNvPr>
          <p:cNvSpPr txBox="1"/>
          <p:nvPr/>
        </p:nvSpPr>
        <p:spPr>
          <a:xfrm>
            <a:off x="472050" y="2216699"/>
            <a:ext cx="3746730" cy="218430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57175" indent="-257175">
              <a:lnSpc>
                <a:spcPct val="90000"/>
              </a:lnSpc>
              <a:spcBef>
                <a:spcPts val="750"/>
              </a:spcBef>
              <a:buFont typeface="Arial" panose="020B0604020202020204" pitchFamily="34" charset="0"/>
              <a:buChar char="•"/>
            </a:pPr>
            <a:r>
              <a:rPr lang="en-US" sz="1500">
                <a:latin typeface="+mn-lt"/>
              </a:rPr>
              <a:t>Measurement mechanisms are built into many languages &amp; development frameworks</a:t>
            </a:r>
          </a:p>
          <a:p>
            <a:pPr marL="257175" indent="-257175">
              <a:lnSpc>
                <a:spcPct val="90000"/>
              </a:lnSpc>
              <a:spcBef>
                <a:spcPts val="750"/>
              </a:spcBef>
              <a:buFont typeface="Arial" panose="020B0604020202020204" pitchFamily="34" charset="0"/>
              <a:buChar char="•"/>
            </a:pPr>
            <a:r>
              <a:rPr lang="en-US" sz="1500">
                <a:latin typeface="+mn-lt"/>
              </a:rPr>
              <a:t>These tools analyze source code under test against automated test runs, identifying source code that is covered (exercised by one or more tests) vs. not covered (excluded from any test)</a:t>
            </a:r>
          </a:p>
        </p:txBody>
      </p:sp>
      <p:sp>
        <p:nvSpPr>
          <p:cNvPr id="14" name="ee4pContent2">
            <a:extLst>
              <a:ext uri="{FF2B5EF4-FFF2-40B4-BE49-F238E27FC236}">
                <a16:creationId xmlns:a16="http://schemas.microsoft.com/office/drawing/2014/main" id="{612082BE-D0CF-4680-869F-A5F9F516EC3B}"/>
              </a:ext>
            </a:extLst>
          </p:cNvPr>
          <p:cNvSpPr txBox="1"/>
          <p:nvPr/>
        </p:nvSpPr>
        <p:spPr>
          <a:xfrm>
            <a:off x="4925670" y="2216699"/>
            <a:ext cx="3746730" cy="218430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lvl="1">
              <a:lnSpc>
                <a:spcPct val="90000"/>
              </a:lnSpc>
              <a:spcBef>
                <a:spcPts val="750"/>
              </a:spcBef>
              <a:buClr>
                <a:schemeClr val="tx1"/>
              </a:buClr>
              <a:defRPr sz="1800"/>
            </a:pPr>
            <a:r>
              <a:rPr lang="en-US" sz="1350"/>
              <a:t>Ranges from 0 – 100%, and the higher the number, the better the coverage</a:t>
            </a:r>
          </a:p>
          <a:p>
            <a:pPr lvl="1">
              <a:lnSpc>
                <a:spcPct val="90000"/>
              </a:lnSpc>
              <a:spcBef>
                <a:spcPts val="750"/>
              </a:spcBef>
              <a:buClr>
                <a:schemeClr val="tx1"/>
              </a:buClr>
              <a:defRPr sz="1800"/>
            </a:pPr>
            <a:r>
              <a:rPr lang="en-US" sz="1350"/>
              <a:t>A low test coverage percentage indicates a deficiency in automated testing</a:t>
            </a:r>
          </a:p>
          <a:p>
            <a:pPr lvl="1">
              <a:lnSpc>
                <a:spcPct val="90000"/>
              </a:lnSpc>
              <a:spcBef>
                <a:spcPts val="750"/>
              </a:spcBef>
              <a:buClr>
                <a:schemeClr val="tx1"/>
              </a:buClr>
              <a:defRPr sz="1800"/>
            </a:pPr>
            <a:r>
              <a:rPr lang="en-US" sz="1350"/>
              <a:t>Test coverage measures are often integrated into CI/CD pipelines, failing the build if a minimum level of coverage has not been achieved</a:t>
            </a:r>
          </a:p>
        </p:txBody>
      </p:sp>
      <p:sp>
        <p:nvSpPr>
          <p:cNvPr id="15" name="ee4pHeader1">
            <a:extLst>
              <a:ext uri="{FF2B5EF4-FFF2-40B4-BE49-F238E27FC236}">
                <a16:creationId xmlns:a16="http://schemas.microsoft.com/office/drawing/2014/main" id="{D0DD05C9-C2C3-4B88-AFB1-64EC6794EFA1}"/>
              </a:ext>
            </a:extLst>
          </p:cNvPr>
          <p:cNvSpPr txBox="1"/>
          <p:nvPr/>
        </p:nvSpPr>
        <p:spPr>
          <a:xfrm>
            <a:off x="472050" y="1790700"/>
            <a:ext cx="3746730" cy="336863"/>
          </a:xfrm>
          <a:prstGeom prst="rect">
            <a:avLst/>
          </a:prstGeom>
          <a:noFill/>
          <a:ln cap="rnd">
            <a:noFill/>
          </a:ln>
        </p:spPr>
        <p:txBody>
          <a:bodyPr wrap="square" lIns="0" tIns="0" rIns="0" bIns="0" rtlCol="0" anchor="b">
            <a:noAutofit/>
          </a:bodyPr>
          <a:lstStyle/>
          <a:p>
            <a:pPr lvl="3"/>
            <a:r>
              <a:rPr lang="en-US" sz="1800">
                <a:solidFill>
                  <a:schemeClr val="tx2"/>
                </a:solidFill>
              </a:rPr>
              <a:t>The What</a:t>
            </a:r>
          </a:p>
        </p:txBody>
      </p:sp>
      <p:sp>
        <p:nvSpPr>
          <p:cNvPr id="16" name="ee4pHeader2">
            <a:extLst>
              <a:ext uri="{FF2B5EF4-FFF2-40B4-BE49-F238E27FC236}">
                <a16:creationId xmlns:a16="http://schemas.microsoft.com/office/drawing/2014/main" id="{B1DB67BD-6E21-4EC2-A287-2C206BF1637A}"/>
              </a:ext>
            </a:extLst>
          </p:cNvPr>
          <p:cNvSpPr txBox="1"/>
          <p:nvPr/>
        </p:nvSpPr>
        <p:spPr>
          <a:xfrm>
            <a:off x="4925670" y="1790700"/>
            <a:ext cx="3746730" cy="336863"/>
          </a:xfrm>
          <a:prstGeom prst="rect">
            <a:avLst/>
          </a:prstGeom>
          <a:noFill/>
          <a:ln cap="rnd">
            <a:noFill/>
          </a:ln>
        </p:spPr>
        <p:txBody>
          <a:bodyPr wrap="square" lIns="0" tIns="0" rIns="0" bIns="0" rtlCol="0" anchor="b">
            <a:noAutofit/>
          </a:bodyPr>
          <a:lstStyle/>
          <a:p>
            <a:pPr lvl="3"/>
            <a:r>
              <a:rPr lang="en-US" sz="1800">
                <a:solidFill>
                  <a:schemeClr val="tx2"/>
                </a:solidFill>
              </a:rPr>
              <a:t>The How</a:t>
            </a:r>
          </a:p>
        </p:txBody>
      </p:sp>
      <p:sp>
        <p:nvSpPr>
          <p:cNvPr id="3" name="Slide Number Placeholder 3">
            <a:extLst>
              <a:ext uri="{FF2B5EF4-FFF2-40B4-BE49-F238E27FC236}">
                <a16:creationId xmlns:a16="http://schemas.microsoft.com/office/drawing/2014/main" id="{5E944446-64E7-EED6-C75A-745376B644C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171</a:t>
            </a:fld>
            <a:endParaRPr lang="en" dirty="0"/>
          </a:p>
        </p:txBody>
      </p:sp>
      <p:grpSp>
        <p:nvGrpSpPr>
          <p:cNvPr id="4" name="Group 3">
            <a:extLst>
              <a:ext uri="{FF2B5EF4-FFF2-40B4-BE49-F238E27FC236}">
                <a16:creationId xmlns:a16="http://schemas.microsoft.com/office/drawing/2014/main" id="{A94C69DE-930C-B1A8-A768-FEBD1D9FB5C8}"/>
              </a:ext>
            </a:extLst>
          </p:cNvPr>
          <p:cNvGrpSpPr/>
          <p:nvPr/>
        </p:nvGrpSpPr>
        <p:grpSpPr>
          <a:xfrm>
            <a:off x="0" y="4783954"/>
            <a:ext cx="9144000" cy="359546"/>
            <a:chOff x="0" y="6378606"/>
            <a:chExt cx="12192000" cy="479394"/>
          </a:xfrm>
        </p:grpSpPr>
        <p:sp>
          <p:nvSpPr>
            <p:cNvPr id="6" name="Rectangle 5">
              <a:extLst>
                <a:ext uri="{FF2B5EF4-FFF2-40B4-BE49-F238E27FC236}">
                  <a16:creationId xmlns:a16="http://schemas.microsoft.com/office/drawing/2014/main" id="{7540DECA-DE6C-9BD7-ED04-6CC6F89B9C1C}"/>
                </a:ext>
              </a:extLst>
            </p:cNvPr>
            <p:cNvSpPr/>
            <p:nvPr/>
          </p:nvSpPr>
          <p:spPr>
            <a:xfrm>
              <a:off x="0" y="6378606"/>
              <a:ext cx="12192000" cy="479394"/>
            </a:xfrm>
            <a:prstGeom prst="rect">
              <a:avLst/>
            </a:prstGeom>
            <a:solidFill>
              <a:schemeClr val="tx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342900"/>
              <a:r>
                <a:rPr lang="en-US" sz="1200" b="1" dirty="0">
                  <a:solidFill>
                    <a:srgbClr val="FFFFFF"/>
                  </a:solidFill>
                </a:rPr>
                <a:t>Discussion | What is the “correct” target percentage for unit test coverage?</a:t>
              </a:r>
            </a:p>
          </p:txBody>
        </p:sp>
        <p:sp>
          <p:nvSpPr>
            <p:cNvPr id="9" name="Freeform 14">
              <a:extLst>
                <a:ext uri="{FF2B5EF4-FFF2-40B4-BE49-F238E27FC236}">
                  <a16:creationId xmlns:a16="http://schemas.microsoft.com/office/drawing/2014/main" id="{918FEABB-1005-7306-6933-36011C16E9CA}"/>
                </a:ext>
              </a:extLst>
            </p:cNvPr>
            <p:cNvSpPr>
              <a:spLocks/>
            </p:cNvSpPr>
            <p:nvPr/>
          </p:nvSpPr>
          <p:spPr bwMode="auto">
            <a:xfrm>
              <a:off x="155199" y="6494837"/>
              <a:ext cx="288144" cy="246931"/>
            </a:xfrm>
            <a:custGeom>
              <a:avLst/>
              <a:gdLst>
                <a:gd name="connsiteX0" fmla="*/ 211138 w 1309688"/>
                <a:gd name="connsiteY0" fmla="*/ 650875 h 1122363"/>
                <a:gd name="connsiteX1" fmla="*/ 247579 w 1309688"/>
                <a:gd name="connsiteY1" fmla="*/ 655861 h 1122363"/>
                <a:gd name="connsiteX2" fmla="*/ 427636 w 1309688"/>
                <a:gd name="connsiteY2" fmla="*/ 1091026 h 1122363"/>
                <a:gd name="connsiteX3" fmla="*/ 579113 w 1309688"/>
                <a:gd name="connsiteY3" fmla="*/ 1091026 h 1122363"/>
                <a:gd name="connsiteX4" fmla="*/ 408344 w 1309688"/>
                <a:gd name="connsiteY4" fmla="*/ 680788 h 1122363"/>
                <a:gd name="connsiteX5" fmla="*/ 444070 w 1309688"/>
                <a:gd name="connsiteY5" fmla="*/ 685774 h 1122363"/>
                <a:gd name="connsiteX6" fmla="*/ 616983 w 1309688"/>
                <a:gd name="connsiteY6" fmla="*/ 1100997 h 1122363"/>
                <a:gd name="connsiteX7" fmla="*/ 615554 w 1309688"/>
                <a:gd name="connsiteY7" fmla="*/ 1115241 h 1122363"/>
                <a:gd name="connsiteX8" fmla="*/ 602692 w 1309688"/>
                <a:gd name="connsiteY8" fmla="*/ 1122363 h 1122363"/>
                <a:gd name="connsiteX9" fmla="*/ 418348 w 1309688"/>
                <a:gd name="connsiteY9" fmla="*/ 1122363 h 1122363"/>
                <a:gd name="connsiteX10" fmla="*/ 403343 w 1309688"/>
                <a:gd name="connsiteY10" fmla="*/ 1113104 h 1122363"/>
                <a:gd name="connsiteX11" fmla="*/ 211138 w 1309688"/>
                <a:gd name="connsiteY11" fmla="*/ 650875 h 1122363"/>
                <a:gd name="connsiteX12" fmla="*/ 1223963 w 1309688"/>
                <a:gd name="connsiteY12" fmla="*/ 303213 h 1122363"/>
                <a:gd name="connsiteX13" fmla="*/ 1309688 w 1309688"/>
                <a:gd name="connsiteY13" fmla="*/ 421759 h 1122363"/>
                <a:gd name="connsiteX14" fmla="*/ 1223963 w 1309688"/>
                <a:gd name="connsiteY14" fmla="*/ 538163 h 1122363"/>
                <a:gd name="connsiteX15" fmla="*/ 1223963 w 1309688"/>
                <a:gd name="connsiteY15" fmla="*/ 303213 h 1122363"/>
                <a:gd name="connsiteX16" fmla="*/ 166688 w 1309688"/>
                <a:gd name="connsiteY16" fmla="*/ 238125 h 1122363"/>
                <a:gd name="connsiteX17" fmla="*/ 166688 w 1309688"/>
                <a:gd name="connsiteY17" fmla="*/ 269558 h 1122363"/>
                <a:gd name="connsiteX18" fmla="*/ 31343 w 1309688"/>
                <a:gd name="connsiteY18" fmla="*/ 416719 h 1122363"/>
                <a:gd name="connsiteX19" fmla="*/ 166688 w 1309688"/>
                <a:gd name="connsiteY19" fmla="*/ 563881 h 1122363"/>
                <a:gd name="connsiteX20" fmla="*/ 166688 w 1309688"/>
                <a:gd name="connsiteY20" fmla="*/ 595313 h 1122363"/>
                <a:gd name="connsiteX21" fmla="*/ 0 w 1309688"/>
                <a:gd name="connsiteY21" fmla="*/ 416719 h 1122363"/>
                <a:gd name="connsiteX22" fmla="*/ 166688 w 1309688"/>
                <a:gd name="connsiteY22" fmla="*/ 238125 h 1122363"/>
                <a:gd name="connsiteX23" fmla="*/ 813500 w 1309688"/>
                <a:gd name="connsiteY23" fmla="*/ 127000 h 1122363"/>
                <a:gd name="connsiteX24" fmla="*/ 827088 w 1309688"/>
                <a:gd name="connsiteY24" fmla="*/ 140579 h 1122363"/>
                <a:gd name="connsiteX25" fmla="*/ 827088 w 1309688"/>
                <a:gd name="connsiteY25" fmla="*/ 696590 h 1122363"/>
                <a:gd name="connsiteX26" fmla="*/ 813500 w 1309688"/>
                <a:gd name="connsiteY26" fmla="*/ 708025 h 1122363"/>
                <a:gd name="connsiteX27" fmla="*/ 212027 w 1309688"/>
                <a:gd name="connsiteY27" fmla="*/ 620121 h 1122363"/>
                <a:gd name="connsiteX28" fmla="*/ 198438 w 1309688"/>
                <a:gd name="connsiteY28" fmla="*/ 606542 h 1122363"/>
                <a:gd name="connsiteX29" fmla="*/ 198438 w 1309688"/>
                <a:gd name="connsiteY29" fmla="*/ 217763 h 1122363"/>
                <a:gd name="connsiteX30" fmla="*/ 212027 w 1309688"/>
                <a:gd name="connsiteY30" fmla="*/ 204184 h 1122363"/>
                <a:gd name="connsiteX31" fmla="*/ 813500 w 1309688"/>
                <a:gd name="connsiteY31" fmla="*/ 127000 h 1122363"/>
                <a:gd name="connsiteX32" fmla="*/ 1119233 w 1309688"/>
                <a:gd name="connsiteY32" fmla="*/ 0 h 1122363"/>
                <a:gd name="connsiteX33" fmla="*/ 1192213 w 1309688"/>
                <a:gd name="connsiteY33" fmla="*/ 72786 h 1122363"/>
                <a:gd name="connsiteX34" fmla="*/ 1192213 w 1309688"/>
                <a:gd name="connsiteY34" fmla="*/ 788514 h 1122363"/>
                <a:gd name="connsiteX35" fmla="*/ 1170033 w 1309688"/>
                <a:gd name="connsiteY35" fmla="*/ 841319 h 1122363"/>
                <a:gd name="connsiteX36" fmla="*/ 1119233 w 1309688"/>
                <a:gd name="connsiteY36" fmla="*/ 862013 h 1122363"/>
                <a:gd name="connsiteX37" fmla="*/ 1087036 w 1309688"/>
                <a:gd name="connsiteY37" fmla="*/ 854164 h 1122363"/>
                <a:gd name="connsiteX38" fmla="*/ 836613 w 1309688"/>
                <a:gd name="connsiteY38" fmla="*/ 732854 h 1122363"/>
                <a:gd name="connsiteX39" fmla="*/ 855932 w 1309688"/>
                <a:gd name="connsiteY39" fmla="*/ 707165 h 1122363"/>
                <a:gd name="connsiteX40" fmla="*/ 1101346 w 1309688"/>
                <a:gd name="connsiteY40" fmla="*/ 826334 h 1122363"/>
                <a:gd name="connsiteX41" fmla="*/ 1119233 w 1309688"/>
                <a:gd name="connsiteY41" fmla="*/ 830615 h 1122363"/>
                <a:gd name="connsiteX42" fmla="*/ 1147853 w 1309688"/>
                <a:gd name="connsiteY42" fmla="*/ 818484 h 1122363"/>
                <a:gd name="connsiteX43" fmla="*/ 1160732 w 1309688"/>
                <a:gd name="connsiteY43" fmla="*/ 788514 h 1122363"/>
                <a:gd name="connsiteX44" fmla="*/ 1160732 w 1309688"/>
                <a:gd name="connsiteY44" fmla="*/ 72786 h 1122363"/>
                <a:gd name="connsiteX45" fmla="*/ 1119233 w 1309688"/>
                <a:gd name="connsiteY45" fmla="*/ 31398 h 1122363"/>
                <a:gd name="connsiteX46" fmla="*/ 1101346 w 1309688"/>
                <a:gd name="connsiteY46" fmla="*/ 34966 h 1122363"/>
                <a:gd name="connsiteX47" fmla="*/ 857363 w 1309688"/>
                <a:gd name="connsiteY47" fmla="*/ 153421 h 1122363"/>
                <a:gd name="connsiteX48" fmla="*/ 857363 w 1309688"/>
                <a:gd name="connsiteY48" fmla="*/ 140577 h 1122363"/>
                <a:gd name="connsiteX49" fmla="*/ 853070 w 1309688"/>
                <a:gd name="connsiteY49" fmla="*/ 120596 h 1122363"/>
                <a:gd name="connsiteX50" fmla="*/ 1087036 w 1309688"/>
                <a:gd name="connsiteY50" fmla="*/ 7136 h 1122363"/>
                <a:gd name="connsiteX51" fmla="*/ 1119233 w 1309688"/>
                <a:gd name="connsiteY51" fmla="*/ 0 h 112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09688" h="1122363">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spTree>
    <p:extLst>
      <p:ext uri="{BB962C8B-B14F-4D97-AF65-F5344CB8AC3E}">
        <p14:creationId xmlns:p14="http://schemas.microsoft.com/office/powerpoint/2010/main" val="15136437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A8B11-528F-4730-BA11-C85C3E19630A}"/>
              </a:ext>
            </a:extLst>
          </p:cNvPr>
          <p:cNvSpPr>
            <a:spLocks noGrp="1"/>
          </p:cNvSpPr>
          <p:nvPr>
            <p:ph type="title"/>
          </p:nvPr>
        </p:nvSpPr>
        <p:spPr/>
        <p:txBody>
          <a:bodyPr/>
          <a:lstStyle/>
          <a:p>
            <a:r>
              <a:rPr lang="en-US"/>
              <a:t>Wrangling “Technical Debt”</a:t>
            </a:r>
          </a:p>
        </p:txBody>
      </p:sp>
      <p:sp>
        <p:nvSpPr>
          <p:cNvPr id="6" name="Shape 85">
            <a:extLst>
              <a:ext uri="{FF2B5EF4-FFF2-40B4-BE49-F238E27FC236}">
                <a16:creationId xmlns:a16="http://schemas.microsoft.com/office/drawing/2014/main" id="{02CEF905-2408-4FC4-8D32-BF7959C753AB}"/>
              </a:ext>
            </a:extLst>
          </p:cNvPr>
          <p:cNvSpPr txBox="1">
            <a:spLocks/>
          </p:cNvSpPr>
          <p:nvPr/>
        </p:nvSpPr>
        <p:spPr>
          <a:xfrm>
            <a:off x="405454" y="1260751"/>
            <a:ext cx="4547681" cy="1771390"/>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lvl="1">
              <a:spcBef>
                <a:spcPts val="750"/>
              </a:spcBef>
              <a:spcAft>
                <a:spcPts val="0"/>
              </a:spcAft>
              <a:buClr>
                <a:schemeClr val="tx1"/>
              </a:buClr>
              <a:defRPr sz="1800"/>
            </a:pPr>
            <a:r>
              <a:rPr lang="en-US" sz="1350" dirty="0"/>
              <a:t>Involves borrowing from the future to address the immediate</a:t>
            </a:r>
          </a:p>
          <a:p>
            <a:pPr lvl="1">
              <a:spcBef>
                <a:spcPts val="750"/>
              </a:spcBef>
              <a:spcAft>
                <a:spcPts val="0"/>
              </a:spcAft>
              <a:buClr>
                <a:schemeClr val="tx1"/>
              </a:buClr>
              <a:defRPr sz="1800"/>
            </a:pPr>
            <a:r>
              <a:rPr lang="en-US" sz="1350" dirty="0"/>
              <a:t>Manifests as choosing to go with a sub-optimal solution to move a project forward, instead of spending the time to build out the optimal approach</a:t>
            </a:r>
          </a:p>
          <a:p>
            <a:pPr lvl="1">
              <a:spcBef>
                <a:spcPts val="750"/>
              </a:spcBef>
              <a:spcAft>
                <a:spcPts val="0"/>
              </a:spcAft>
              <a:buClr>
                <a:schemeClr val="tx1"/>
              </a:buClr>
              <a:defRPr sz="1800"/>
            </a:pPr>
            <a:r>
              <a:rPr lang="en-US" sz="1350" dirty="0"/>
              <a:t>Results in higher compounding costs in the long-run (e.g., future development cost, long-term maintainability, speed, quality, etc.)</a:t>
            </a:r>
          </a:p>
        </p:txBody>
      </p:sp>
      <p:sp>
        <p:nvSpPr>
          <p:cNvPr id="7" name="Shape 85">
            <a:extLst>
              <a:ext uri="{FF2B5EF4-FFF2-40B4-BE49-F238E27FC236}">
                <a16:creationId xmlns:a16="http://schemas.microsoft.com/office/drawing/2014/main" id="{83E06FFC-7CDC-45F4-B2F4-93395D193636}"/>
              </a:ext>
            </a:extLst>
          </p:cNvPr>
          <p:cNvSpPr txBox="1">
            <a:spLocks/>
          </p:cNvSpPr>
          <p:nvPr/>
        </p:nvSpPr>
        <p:spPr>
          <a:xfrm>
            <a:off x="5671429" y="543788"/>
            <a:ext cx="3251944" cy="3769418"/>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83700" lvl="1" indent="0">
              <a:spcBef>
                <a:spcPts val="750"/>
              </a:spcBef>
              <a:spcAft>
                <a:spcPts val="0"/>
              </a:spcAft>
              <a:buClrTx/>
              <a:buNone/>
              <a:defRPr sz="1800"/>
            </a:pPr>
            <a:r>
              <a:rPr lang="en-US" sz="1500" b="1" dirty="0"/>
              <a:t>Tactics to mitigate technical debt:</a:t>
            </a:r>
          </a:p>
          <a:p>
            <a:pPr marL="83700" lvl="1" indent="0">
              <a:spcBef>
                <a:spcPts val="750"/>
              </a:spcBef>
              <a:spcAft>
                <a:spcPts val="0"/>
              </a:spcAft>
              <a:buClrTx/>
              <a:buNone/>
              <a:defRPr sz="1800"/>
            </a:pPr>
            <a:endParaRPr lang="en-US" sz="1500" dirty="0"/>
          </a:p>
          <a:p>
            <a:pPr marL="426600" lvl="1" indent="-342900">
              <a:spcBef>
                <a:spcPts val="750"/>
              </a:spcBef>
              <a:spcAft>
                <a:spcPts val="0"/>
              </a:spcAft>
              <a:buClrTx/>
              <a:buFont typeface="+mj-lt"/>
              <a:buAutoNum type="arabicPeriod"/>
              <a:defRPr sz="1800"/>
            </a:pPr>
            <a:r>
              <a:rPr lang="en-US" sz="1500" dirty="0"/>
              <a:t>Find opportunities to pay down debt as part of a future enhancement</a:t>
            </a:r>
          </a:p>
          <a:p>
            <a:pPr marL="426600" lvl="1" indent="-342900">
              <a:spcBef>
                <a:spcPts val="750"/>
              </a:spcBef>
              <a:spcAft>
                <a:spcPts val="0"/>
              </a:spcAft>
              <a:buClrTx/>
              <a:buFont typeface="+mj-lt"/>
              <a:buAutoNum type="arabicPeriod"/>
              <a:defRPr sz="1800"/>
            </a:pPr>
            <a:endParaRPr lang="en-US" sz="1500" dirty="0"/>
          </a:p>
          <a:p>
            <a:pPr marL="426600" lvl="1" indent="-342900">
              <a:spcBef>
                <a:spcPts val="750"/>
              </a:spcBef>
              <a:spcAft>
                <a:spcPts val="0"/>
              </a:spcAft>
              <a:buClrTx/>
              <a:buFont typeface="+mj-lt"/>
              <a:buAutoNum type="arabicPeriod"/>
              <a:defRPr sz="1800"/>
            </a:pPr>
            <a:r>
              <a:rPr lang="en-US" sz="1500" dirty="0"/>
              <a:t>Remove debt when modernizing a legacy system – don’t simply do a “balance transfer” when building the replacement</a:t>
            </a:r>
          </a:p>
          <a:p>
            <a:pPr marL="426600" lvl="1" indent="-342900">
              <a:spcBef>
                <a:spcPts val="750"/>
              </a:spcBef>
              <a:spcAft>
                <a:spcPts val="0"/>
              </a:spcAft>
              <a:buClrTx/>
              <a:buFont typeface="+mj-lt"/>
              <a:buAutoNum type="arabicPeriod"/>
              <a:defRPr sz="1800"/>
            </a:pPr>
            <a:endParaRPr lang="en-US" sz="1500" dirty="0"/>
          </a:p>
          <a:p>
            <a:pPr marL="426600" lvl="1" indent="-342900">
              <a:spcBef>
                <a:spcPts val="750"/>
              </a:spcBef>
              <a:spcAft>
                <a:spcPts val="0"/>
              </a:spcAft>
              <a:buClrTx/>
              <a:buFont typeface="+mj-lt"/>
              <a:buAutoNum type="arabicPeriod"/>
              <a:defRPr sz="1800"/>
            </a:pPr>
            <a:r>
              <a:rPr lang="en-US" sz="1500" dirty="0"/>
              <a:t>Embrace pay down of technical debt as a regularly-planned activity within your sprints (if possible)</a:t>
            </a:r>
          </a:p>
        </p:txBody>
      </p:sp>
      <p:sp>
        <p:nvSpPr>
          <p:cNvPr id="10" name="Freeform 14">
            <a:extLst>
              <a:ext uri="{FF2B5EF4-FFF2-40B4-BE49-F238E27FC236}">
                <a16:creationId xmlns:a16="http://schemas.microsoft.com/office/drawing/2014/main" id="{2FBF4584-B524-47CF-9960-89FD6F8E466B}"/>
              </a:ext>
            </a:extLst>
          </p:cNvPr>
          <p:cNvSpPr>
            <a:spLocks/>
          </p:cNvSpPr>
          <p:nvPr/>
        </p:nvSpPr>
        <p:spPr bwMode="auto">
          <a:xfrm>
            <a:off x="116399" y="4871127"/>
            <a:ext cx="216108" cy="185199"/>
          </a:xfrm>
          <a:custGeom>
            <a:avLst/>
            <a:gdLst>
              <a:gd name="connsiteX0" fmla="*/ 211138 w 1309688"/>
              <a:gd name="connsiteY0" fmla="*/ 650875 h 1122363"/>
              <a:gd name="connsiteX1" fmla="*/ 247579 w 1309688"/>
              <a:gd name="connsiteY1" fmla="*/ 655861 h 1122363"/>
              <a:gd name="connsiteX2" fmla="*/ 427636 w 1309688"/>
              <a:gd name="connsiteY2" fmla="*/ 1091026 h 1122363"/>
              <a:gd name="connsiteX3" fmla="*/ 579113 w 1309688"/>
              <a:gd name="connsiteY3" fmla="*/ 1091026 h 1122363"/>
              <a:gd name="connsiteX4" fmla="*/ 408344 w 1309688"/>
              <a:gd name="connsiteY4" fmla="*/ 680788 h 1122363"/>
              <a:gd name="connsiteX5" fmla="*/ 444070 w 1309688"/>
              <a:gd name="connsiteY5" fmla="*/ 685774 h 1122363"/>
              <a:gd name="connsiteX6" fmla="*/ 616983 w 1309688"/>
              <a:gd name="connsiteY6" fmla="*/ 1100997 h 1122363"/>
              <a:gd name="connsiteX7" fmla="*/ 615554 w 1309688"/>
              <a:gd name="connsiteY7" fmla="*/ 1115241 h 1122363"/>
              <a:gd name="connsiteX8" fmla="*/ 602692 w 1309688"/>
              <a:gd name="connsiteY8" fmla="*/ 1122363 h 1122363"/>
              <a:gd name="connsiteX9" fmla="*/ 418348 w 1309688"/>
              <a:gd name="connsiteY9" fmla="*/ 1122363 h 1122363"/>
              <a:gd name="connsiteX10" fmla="*/ 403343 w 1309688"/>
              <a:gd name="connsiteY10" fmla="*/ 1113104 h 1122363"/>
              <a:gd name="connsiteX11" fmla="*/ 211138 w 1309688"/>
              <a:gd name="connsiteY11" fmla="*/ 650875 h 1122363"/>
              <a:gd name="connsiteX12" fmla="*/ 1223963 w 1309688"/>
              <a:gd name="connsiteY12" fmla="*/ 303213 h 1122363"/>
              <a:gd name="connsiteX13" fmla="*/ 1309688 w 1309688"/>
              <a:gd name="connsiteY13" fmla="*/ 421759 h 1122363"/>
              <a:gd name="connsiteX14" fmla="*/ 1223963 w 1309688"/>
              <a:gd name="connsiteY14" fmla="*/ 538163 h 1122363"/>
              <a:gd name="connsiteX15" fmla="*/ 1223963 w 1309688"/>
              <a:gd name="connsiteY15" fmla="*/ 303213 h 1122363"/>
              <a:gd name="connsiteX16" fmla="*/ 166688 w 1309688"/>
              <a:gd name="connsiteY16" fmla="*/ 238125 h 1122363"/>
              <a:gd name="connsiteX17" fmla="*/ 166688 w 1309688"/>
              <a:gd name="connsiteY17" fmla="*/ 269558 h 1122363"/>
              <a:gd name="connsiteX18" fmla="*/ 31343 w 1309688"/>
              <a:gd name="connsiteY18" fmla="*/ 416719 h 1122363"/>
              <a:gd name="connsiteX19" fmla="*/ 166688 w 1309688"/>
              <a:gd name="connsiteY19" fmla="*/ 563881 h 1122363"/>
              <a:gd name="connsiteX20" fmla="*/ 166688 w 1309688"/>
              <a:gd name="connsiteY20" fmla="*/ 595313 h 1122363"/>
              <a:gd name="connsiteX21" fmla="*/ 0 w 1309688"/>
              <a:gd name="connsiteY21" fmla="*/ 416719 h 1122363"/>
              <a:gd name="connsiteX22" fmla="*/ 166688 w 1309688"/>
              <a:gd name="connsiteY22" fmla="*/ 238125 h 1122363"/>
              <a:gd name="connsiteX23" fmla="*/ 813500 w 1309688"/>
              <a:gd name="connsiteY23" fmla="*/ 127000 h 1122363"/>
              <a:gd name="connsiteX24" fmla="*/ 827088 w 1309688"/>
              <a:gd name="connsiteY24" fmla="*/ 140579 h 1122363"/>
              <a:gd name="connsiteX25" fmla="*/ 827088 w 1309688"/>
              <a:gd name="connsiteY25" fmla="*/ 696590 h 1122363"/>
              <a:gd name="connsiteX26" fmla="*/ 813500 w 1309688"/>
              <a:gd name="connsiteY26" fmla="*/ 708025 h 1122363"/>
              <a:gd name="connsiteX27" fmla="*/ 212027 w 1309688"/>
              <a:gd name="connsiteY27" fmla="*/ 620121 h 1122363"/>
              <a:gd name="connsiteX28" fmla="*/ 198438 w 1309688"/>
              <a:gd name="connsiteY28" fmla="*/ 606542 h 1122363"/>
              <a:gd name="connsiteX29" fmla="*/ 198438 w 1309688"/>
              <a:gd name="connsiteY29" fmla="*/ 217763 h 1122363"/>
              <a:gd name="connsiteX30" fmla="*/ 212027 w 1309688"/>
              <a:gd name="connsiteY30" fmla="*/ 204184 h 1122363"/>
              <a:gd name="connsiteX31" fmla="*/ 813500 w 1309688"/>
              <a:gd name="connsiteY31" fmla="*/ 127000 h 1122363"/>
              <a:gd name="connsiteX32" fmla="*/ 1119233 w 1309688"/>
              <a:gd name="connsiteY32" fmla="*/ 0 h 1122363"/>
              <a:gd name="connsiteX33" fmla="*/ 1192213 w 1309688"/>
              <a:gd name="connsiteY33" fmla="*/ 72786 h 1122363"/>
              <a:gd name="connsiteX34" fmla="*/ 1192213 w 1309688"/>
              <a:gd name="connsiteY34" fmla="*/ 788514 h 1122363"/>
              <a:gd name="connsiteX35" fmla="*/ 1170033 w 1309688"/>
              <a:gd name="connsiteY35" fmla="*/ 841319 h 1122363"/>
              <a:gd name="connsiteX36" fmla="*/ 1119233 w 1309688"/>
              <a:gd name="connsiteY36" fmla="*/ 862013 h 1122363"/>
              <a:gd name="connsiteX37" fmla="*/ 1087036 w 1309688"/>
              <a:gd name="connsiteY37" fmla="*/ 854164 h 1122363"/>
              <a:gd name="connsiteX38" fmla="*/ 836613 w 1309688"/>
              <a:gd name="connsiteY38" fmla="*/ 732854 h 1122363"/>
              <a:gd name="connsiteX39" fmla="*/ 855932 w 1309688"/>
              <a:gd name="connsiteY39" fmla="*/ 707165 h 1122363"/>
              <a:gd name="connsiteX40" fmla="*/ 1101346 w 1309688"/>
              <a:gd name="connsiteY40" fmla="*/ 826334 h 1122363"/>
              <a:gd name="connsiteX41" fmla="*/ 1119233 w 1309688"/>
              <a:gd name="connsiteY41" fmla="*/ 830615 h 1122363"/>
              <a:gd name="connsiteX42" fmla="*/ 1147853 w 1309688"/>
              <a:gd name="connsiteY42" fmla="*/ 818484 h 1122363"/>
              <a:gd name="connsiteX43" fmla="*/ 1160732 w 1309688"/>
              <a:gd name="connsiteY43" fmla="*/ 788514 h 1122363"/>
              <a:gd name="connsiteX44" fmla="*/ 1160732 w 1309688"/>
              <a:gd name="connsiteY44" fmla="*/ 72786 h 1122363"/>
              <a:gd name="connsiteX45" fmla="*/ 1119233 w 1309688"/>
              <a:gd name="connsiteY45" fmla="*/ 31398 h 1122363"/>
              <a:gd name="connsiteX46" fmla="*/ 1101346 w 1309688"/>
              <a:gd name="connsiteY46" fmla="*/ 34966 h 1122363"/>
              <a:gd name="connsiteX47" fmla="*/ 857363 w 1309688"/>
              <a:gd name="connsiteY47" fmla="*/ 153421 h 1122363"/>
              <a:gd name="connsiteX48" fmla="*/ 857363 w 1309688"/>
              <a:gd name="connsiteY48" fmla="*/ 140577 h 1122363"/>
              <a:gd name="connsiteX49" fmla="*/ 853070 w 1309688"/>
              <a:gd name="connsiteY49" fmla="*/ 120596 h 1122363"/>
              <a:gd name="connsiteX50" fmla="*/ 1087036 w 1309688"/>
              <a:gd name="connsiteY50" fmla="*/ 7136 h 1122363"/>
              <a:gd name="connsiteX51" fmla="*/ 1119233 w 1309688"/>
              <a:gd name="connsiteY51" fmla="*/ 0 h 112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09688" h="1122363">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1" name="TextBox 10">
            <a:extLst>
              <a:ext uri="{FF2B5EF4-FFF2-40B4-BE49-F238E27FC236}">
                <a16:creationId xmlns:a16="http://schemas.microsoft.com/office/drawing/2014/main" id="{A54BB7FB-47A3-45A9-9027-C3317F06EEB8}"/>
              </a:ext>
            </a:extLst>
          </p:cNvPr>
          <p:cNvSpPr txBox="1"/>
          <p:nvPr/>
        </p:nvSpPr>
        <p:spPr>
          <a:xfrm>
            <a:off x="394173" y="3593154"/>
            <a:ext cx="4572000" cy="92333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300" b="1">
                <a:solidFill>
                  <a:schemeClr val="tx2"/>
                </a:solidFill>
              </a:rPr>
              <a:t>20-30% </a:t>
            </a:r>
          </a:p>
          <a:p>
            <a:pPr algn="ctr"/>
            <a:r>
              <a:rPr lang="en-US" sz="1050">
                <a:solidFill>
                  <a:schemeClr val="tx2"/>
                </a:solidFill>
              </a:rPr>
              <a:t>of sprint capacity, ideally, should be allocated for bug fixes, automation improvement, POCs, etc.</a:t>
            </a:r>
          </a:p>
        </p:txBody>
      </p:sp>
      <p:grpSp>
        <p:nvGrpSpPr>
          <p:cNvPr id="12" name="Group 11">
            <a:extLst>
              <a:ext uri="{FF2B5EF4-FFF2-40B4-BE49-F238E27FC236}">
                <a16:creationId xmlns:a16="http://schemas.microsoft.com/office/drawing/2014/main" id="{D46F4E47-60F0-45A2-83E5-0D9D4B1450DC}"/>
              </a:ext>
            </a:extLst>
          </p:cNvPr>
          <p:cNvGrpSpPr/>
          <p:nvPr/>
        </p:nvGrpSpPr>
        <p:grpSpPr>
          <a:xfrm rot="5400000">
            <a:off x="2565359" y="1821418"/>
            <a:ext cx="229628" cy="3059311"/>
            <a:chOff x="5942914" y="2081213"/>
            <a:chExt cx="306171" cy="4079081"/>
          </a:xfrm>
        </p:grpSpPr>
        <p:cxnSp>
          <p:nvCxnSpPr>
            <p:cNvPr id="13" name="Straight Connector 12">
              <a:extLst>
                <a:ext uri="{FF2B5EF4-FFF2-40B4-BE49-F238E27FC236}">
                  <a16:creationId xmlns:a16="http://schemas.microsoft.com/office/drawing/2014/main" id="{0806FC19-774E-4696-AA1B-983AB21137B7}"/>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623C5C7-C913-4D8C-9DCB-DF1950506A9B}"/>
                </a:ext>
              </a:extLst>
            </p:cNvPr>
            <p:cNvGrpSpPr/>
            <p:nvPr/>
          </p:nvGrpSpPr>
          <p:grpSpPr>
            <a:xfrm>
              <a:off x="5942914" y="3967299"/>
              <a:ext cx="306171" cy="306910"/>
              <a:chOff x="5937564" y="3833745"/>
              <a:chExt cx="306171" cy="306910"/>
            </a:xfrm>
          </p:grpSpPr>
          <p:sp>
            <p:nvSpPr>
              <p:cNvPr id="15" name="Freeform 94">
                <a:extLst>
                  <a:ext uri="{FF2B5EF4-FFF2-40B4-BE49-F238E27FC236}">
                    <a16:creationId xmlns:a16="http://schemas.microsoft.com/office/drawing/2014/main" id="{125E4789-B75D-4678-A46E-05C55582A754}"/>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16" name="Freeform 95">
                <a:extLst>
                  <a:ext uri="{FF2B5EF4-FFF2-40B4-BE49-F238E27FC236}">
                    <a16:creationId xmlns:a16="http://schemas.microsoft.com/office/drawing/2014/main" id="{833385BD-6624-4340-84CC-6233D8CFC6E4}"/>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sp>
        <p:nvSpPr>
          <p:cNvPr id="20" name="Slide Number Placeholder 3">
            <a:extLst>
              <a:ext uri="{FF2B5EF4-FFF2-40B4-BE49-F238E27FC236}">
                <a16:creationId xmlns:a16="http://schemas.microsoft.com/office/drawing/2014/main" id="{1DE0AFFD-46C3-DB3A-5A9D-9B6F0A491B2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172</a:t>
            </a:fld>
            <a:endParaRPr lang="en" dirty="0"/>
          </a:p>
        </p:txBody>
      </p:sp>
    </p:spTree>
    <p:extLst>
      <p:ext uri="{BB962C8B-B14F-4D97-AF65-F5344CB8AC3E}">
        <p14:creationId xmlns:p14="http://schemas.microsoft.com/office/powerpoint/2010/main" val="23922227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Unit Testing Frameworks</a:t>
            </a:r>
          </a:p>
        </p:txBody>
      </p:sp>
    </p:spTree>
    <p:extLst>
      <p:ext uri="{BB962C8B-B14F-4D97-AF65-F5344CB8AC3E}">
        <p14:creationId xmlns:p14="http://schemas.microsoft.com/office/powerpoint/2010/main" val="11785242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Purpose of a unit testing framework</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a:t>Help you write and run unit test</a:t>
            </a:r>
          </a:p>
          <a:p>
            <a:pPr marL="571500" indent="-342900">
              <a:buAutoNum type="arabicPeriod"/>
            </a:pPr>
            <a:endParaRPr lang="en-US" dirty="0"/>
          </a:p>
          <a:p>
            <a:pPr marL="571500" indent="-342900">
              <a:buAutoNum type="arabicPeriod"/>
            </a:pPr>
            <a:r>
              <a:rPr lang="en-US" dirty="0"/>
              <a:t>Provide test reporting</a:t>
            </a:r>
          </a:p>
          <a:p>
            <a:pPr marL="571500" indent="-342900">
              <a:buAutoNum type="arabicPeriod"/>
            </a:pPr>
            <a:endParaRPr lang="en-US" dirty="0"/>
          </a:p>
          <a:p>
            <a:pPr marL="571500" indent="-342900">
              <a:buAutoNum type="arabicPeriod"/>
            </a:pPr>
            <a:r>
              <a:rPr lang="en-US" dirty="0"/>
              <a:t>Manage collections of unit tests</a:t>
            </a:r>
          </a:p>
          <a:p>
            <a:pPr marL="571500" indent="-342900">
              <a:buAutoNum type="arabicPeriod"/>
            </a:pPr>
            <a:endParaRPr lang="en-US" dirty="0"/>
          </a:p>
          <a:p>
            <a:pPr marL="571500" indent="-342900">
              <a:buAutoNum type="arabicPeriod"/>
            </a:pPr>
            <a:r>
              <a:rPr lang="en-US" dirty="0"/>
              <a:t>Implement testing strategies that vary according to testing needs</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174</a:t>
            </a:fld>
            <a:endParaRPr lang="en"/>
          </a:p>
        </p:txBody>
      </p:sp>
    </p:spTree>
    <p:extLst>
      <p:ext uri="{BB962C8B-B14F-4D97-AF65-F5344CB8AC3E}">
        <p14:creationId xmlns:p14="http://schemas.microsoft.com/office/powerpoint/2010/main" val="2688454038"/>
      </p:ext>
    </p:extLst>
  </p:cSld>
  <p:clrMapOvr>
    <a:masterClrMapping/>
  </p:clrMapOvr>
  <p:extLst>
    <p:ext uri="{6950BFC3-D8DA-4A85-94F7-54DA5524770B}">
      <p188:commentRel xmlns:p188="http://schemas.microsoft.com/office/powerpoint/2018/8/main" r:id="rId3"/>
    </p:ext>
  </p:extLs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Popular unit testing frameworks for Python</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err="1"/>
              <a:t>PyTest</a:t>
            </a:r>
            <a:r>
              <a:rPr lang="en-US" dirty="0"/>
              <a:t> </a:t>
            </a:r>
          </a:p>
          <a:p>
            <a:pPr marL="571500" indent="-342900">
              <a:buAutoNum type="arabicPeriod"/>
            </a:pPr>
            <a:r>
              <a:rPr lang="en-US" dirty="0"/>
              <a:t>Robot</a:t>
            </a:r>
          </a:p>
          <a:p>
            <a:pPr marL="571500" indent="-342900">
              <a:buAutoNum type="arabicPeriod"/>
            </a:pPr>
            <a:r>
              <a:rPr lang="en-US" dirty="0" err="1"/>
              <a:t>Unittest</a:t>
            </a:r>
            <a:r>
              <a:rPr lang="en-US" dirty="0"/>
              <a:t> (we will use this for our work)</a:t>
            </a:r>
          </a:p>
          <a:p>
            <a:pPr marL="571500" indent="-342900">
              <a:buAutoNum type="arabicPeriod"/>
            </a:pPr>
            <a:r>
              <a:rPr lang="en-US" dirty="0" err="1"/>
              <a:t>DocTest</a:t>
            </a:r>
            <a:endParaRPr lang="en-US" dirty="0"/>
          </a:p>
          <a:p>
            <a:pPr marL="571500" indent="-342900">
              <a:buAutoNum type="arabicPeriod"/>
            </a:pPr>
            <a:r>
              <a:rPr lang="en-US" dirty="0"/>
              <a:t>Nose2</a:t>
            </a:r>
          </a:p>
          <a:p>
            <a:pPr marL="571500" indent="-342900">
              <a:buAutoNum type="arabicPeriod"/>
            </a:pP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175</a:t>
            </a:fld>
            <a:endParaRPr lang="en"/>
          </a:p>
        </p:txBody>
      </p:sp>
    </p:spTree>
    <p:extLst>
      <p:ext uri="{BB962C8B-B14F-4D97-AF65-F5344CB8AC3E}">
        <p14:creationId xmlns:p14="http://schemas.microsoft.com/office/powerpoint/2010/main" val="3213218450"/>
      </p:ext>
    </p:extLst>
  </p:cSld>
  <p:clrMapOvr>
    <a:masterClrMapping/>
  </p:clrMapOvr>
  <p:extLst>
    <p:ext uri="{6950BFC3-D8DA-4A85-94F7-54DA5524770B}">
      <p188:commentRel xmlns:p188="http://schemas.microsoft.com/office/powerpoint/2018/8/main" r:id="rId3"/>
    </p:ext>
  </p:extLs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Where does a unit test come in the development cycle?</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a:t>VERY IMPORTANT FACT: Unit tests are NOT executed on a running instance of your application. They are run using ONLY your source code</a:t>
            </a:r>
          </a:p>
          <a:p>
            <a:pPr marL="571500" indent="-342900">
              <a:buAutoNum type="arabicPeriod"/>
            </a:pPr>
            <a:endParaRPr lang="en-US" dirty="0"/>
          </a:p>
          <a:p>
            <a:pPr marL="571500" indent="-342900">
              <a:buAutoNum type="arabicPeriod"/>
            </a:pPr>
            <a:r>
              <a:rPr lang="en-US" dirty="0"/>
              <a:t>This means they can be run before you use valuable resources to build and deploy your app, catching problems early</a:t>
            </a:r>
          </a:p>
          <a:p>
            <a:pPr marL="571500" indent="-342900">
              <a:buAutoNum type="arabicPeriod"/>
            </a:pPr>
            <a:endParaRPr lang="en-US" dirty="0"/>
          </a:p>
          <a:p>
            <a:pPr marL="571500" indent="-342900">
              <a:buAutoNum type="arabicPeriod"/>
            </a:pPr>
            <a:endParaRPr lang="en-US" dirty="0"/>
          </a:p>
          <a:p>
            <a:pPr marL="571500" indent="-342900">
              <a:buAutoNum type="arabicPeriod"/>
            </a:pP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176</a:t>
            </a:fld>
            <a:endParaRPr lang="en"/>
          </a:p>
        </p:txBody>
      </p:sp>
    </p:spTree>
    <p:extLst>
      <p:ext uri="{BB962C8B-B14F-4D97-AF65-F5344CB8AC3E}">
        <p14:creationId xmlns:p14="http://schemas.microsoft.com/office/powerpoint/2010/main" val="3653503550"/>
      </p:ext>
    </p:extLst>
  </p:cSld>
  <p:clrMapOvr>
    <a:masterClrMapping/>
  </p:clrMapOvr>
  <p:extLst>
    <p:ext uri="{6950BFC3-D8DA-4A85-94F7-54DA5524770B}">
      <p188:commentRel xmlns:p188="http://schemas.microsoft.com/office/powerpoint/2018/8/main" r:id="rId3"/>
    </p:ext>
  </p:extLs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Writing Unit Tests in </a:t>
            </a:r>
            <a:r>
              <a:rPr lang="en-US" dirty="0" err="1"/>
              <a:t>UnitTest</a:t>
            </a:r>
            <a:endParaRPr lang="en-US" dirty="0"/>
          </a:p>
        </p:txBody>
      </p:sp>
    </p:spTree>
    <p:extLst>
      <p:ext uri="{BB962C8B-B14F-4D97-AF65-F5344CB8AC3E}">
        <p14:creationId xmlns:p14="http://schemas.microsoft.com/office/powerpoint/2010/main" val="8915661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unittest Module</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800" i="1"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Included in Python standard library</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Provides a framework for building and running unit tests against Python code (functions, classes, etc.)</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A Python file houses code that will be used to automate the testing</a:t>
            </a:r>
          </a:p>
          <a:p>
            <a:pPr lvl="1">
              <a:buFontTx/>
              <a:buChar char="-"/>
              <a:defRPr sz="1800"/>
            </a:pPr>
            <a:endParaRPr lang="en-US" sz="1800" dirty="0">
              <a:solidFill>
                <a:schemeClr val="tx1">
                  <a:lumMod val="50000"/>
                </a:schemeClr>
              </a:solidFill>
            </a:endParaRPr>
          </a:p>
        </p:txBody>
      </p:sp>
      <p:sp>
        <p:nvSpPr>
          <p:cNvPr id="83" name="Shape 83"/>
          <p:cNvSpPr>
            <a:spLocks noGrp="1"/>
          </p:cNvSpPr>
          <p:nvPr>
            <p:ph type="sldNum"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178</a:t>
            </a:fld>
            <a:endParaRPr/>
          </a:p>
        </p:txBody>
      </p:sp>
    </p:spTree>
    <p:extLst>
      <p:ext uri="{BB962C8B-B14F-4D97-AF65-F5344CB8AC3E}">
        <p14:creationId xmlns:p14="http://schemas.microsoft.com/office/powerpoint/2010/main" val="4028861959"/>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unittest Module</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800" i="1"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Test code imports unittest and module under test</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Test code includes a Python class that inherits from </a:t>
            </a:r>
            <a:r>
              <a:rPr lang="en-US" sz="1800" dirty="0" err="1">
                <a:solidFill>
                  <a:schemeClr val="tx1">
                    <a:lumMod val="50000"/>
                  </a:schemeClr>
                </a:solidFill>
              </a:rPr>
              <a:t>unittest.TestCase</a:t>
            </a:r>
            <a:endParaRPr lang="en-US" sz="18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We write Python methods to exercise our business logic and verify expected outputs</a:t>
            </a:r>
          </a:p>
          <a:p>
            <a:pPr lvl="1">
              <a:buFontTx/>
              <a:buChar char="-"/>
              <a:defRPr sz="1800"/>
            </a:pPr>
            <a:endParaRPr lang="en-US" sz="1800" dirty="0">
              <a:solidFill>
                <a:schemeClr val="tx1">
                  <a:lumMod val="50000"/>
                </a:schemeClr>
              </a:solidFill>
            </a:endParaRPr>
          </a:p>
        </p:txBody>
      </p:sp>
      <p:sp>
        <p:nvSpPr>
          <p:cNvPr id="83" name="Shape 83"/>
          <p:cNvSpPr>
            <a:spLocks noGrp="1"/>
          </p:cNvSpPr>
          <p:nvPr>
            <p:ph type="sldNum"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179</a:t>
            </a:fld>
            <a:endParaRPr/>
          </a:p>
        </p:txBody>
      </p:sp>
    </p:spTree>
    <p:extLst>
      <p:ext uri="{BB962C8B-B14F-4D97-AF65-F5344CB8AC3E}">
        <p14:creationId xmlns:p14="http://schemas.microsoft.com/office/powerpoint/2010/main" val="96846152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dirty="0"/>
              <a:t>Iterative Software Development</a:t>
            </a:r>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Key elements:</a:t>
            </a:r>
          </a:p>
          <a:p>
            <a:pPr marL="514350" indent="-285750">
              <a:buClrTx/>
              <a:buSzPct val="100000"/>
              <a:buFont typeface="Arial" panose="020B0604020202020204" pitchFamily="34" charset="0"/>
              <a:buChar char="●"/>
            </a:pPr>
            <a:r>
              <a:rPr lang="en-US" dirty="0"/>
              <a:t>Incremental improvement to code and process</a:t>
            </a:r>
          </a:p>
          <a:p>
            <a:pPr marL="514350" indent="-285750">
              <a:buClrTx/>
              <a:buSzPct val="100000"/>
              <a:buFont typeface="Arial" panose="020B0604020202020204" pitchFamily="34" charset="0"/>
              <a:buChar char="●"/>
            </a:pPr>
            <a:r>
              <a:rPr lang="en-US" dirty="0"/>
              <a:t>Always ready to ship</a:t>
            </a:r>
          </a:p>
          <a:p>
            <a:pPr marL="514350" indent="-285750">
              <a:buClrTx/>
              <a:buSzPct val="100000"/>
              <a:buFont typeface="Arial" panose="020B0604020202020204" pitchFamily="34" charset="0"/>
              <a:buChar char="●"/>
            </a:pPr>
            <a:r>
              <a:rPr lang="en-US" dirty="0"/>
              <a:t>Iterative feature development</a:t>
            </a:r>
          </a:p>
          <a:p>
            <a:pPr marL="514350" indent="-285750">
              <a:buClrTx/>
              <a:buSzPct val="100000"/>
              <a:buFont typeface="Arial" panose="020B0604020202020204" pitchFamily="34" charset="0"/>
              <a:buChar char="●"/>
            </a:pPr>
            <a:r>
              <a:rPr lang="en-US" dirty="0"/>
              <a:t>Working with the Product Owner</a:t>
            </a:r>
          </a:p>
          <a:p>
            <a:pPr marL="514350" indent="-285750">
              <a:buClrTx/>
              <a:buSzPct val="100000"/>
              <a:buFont typeface="Arial" panose="020B0604020202020204" pitchFamily="34" charset="0"/>
              <a:buChar char="●"/>
            </a:pPr>
            <a:r>
              <a:rPr lang="en-US" dirty="0"/>
              <a:t>Pivoting mid-development</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70193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unittest Module</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800" i="1"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unittest includes multiple “assert” methods for checking different kinds of results (expected vs. actual)</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Can exercise tests through unittest framework</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Results will indicate success (or failure)</a:t>
            </a:r>
          </a:p>
          <a:p>
            <a:pPr lvl="1">
              <a:buFontTx/>
              <a:buChar char="-"/>
              <a:defRPr sz="1800"/>
            </a:pPr>
            <a:endParaRPr lang="en-US" sz="1800" dirty="0">
              <a:solidFill>
                <a:schemeClr val="tx1">
                  <a:lumMod val="50000"/>
                </a:schemeClr>
              </a:solidFill>
            </a:endParaRPr>
          </a:p>
        </p:txBody>
      </p:sp>
      <p:sp>
        <p:nvSpPr>
          <p:cNvPr id="83" name="Shape 83"/>
          <p:cNvSpPr>
            <a:spLocks noGrp="1"/>
          </p:cNvSpPr>
          <p:nvPr>
            <p:ph type="sldNum"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180</a:t>
            </a:fld>
            <a:endParaRPr/>
          </a:p>
        </p:txBody>
      </p:sp>
    </p:spTree>
    <p:extLst>
      <p:ext uri="{BB962C8B-B14F-4D97-AF65-F5344CB8AC3E}">
        <p14:creationId xmlns:p14="http://schemas.microsoft.com/office/powerpoint/2010/main" val="1487185408"/>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unittest Module</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800" i="1" dirty="0">
              <a:solidFill>
                <a:schemeClr val="tx1">
                  <a:lumMod val="50000"/>
                </a:schemeClr>
              </a:solidFill>
            </a:endParaRPr>
          </a:p>
          <a:p>
            <a:pPr marL="685800" lvl="1" indent="0">
              <a:buClrTx/>
              <a:buSzPct val="100000"/>
              <a:defRPr sz="1800"/>
            </a:pPr>
            <a:r>
              <a:rPr lang="en-US" sz="1800" dirty="0">
                <a:solidFill>
                  <a:schemeClr val="tx1">
                    <a:lumMod val="50000"/>
                  </a:schemeClr>
                </a:solidFill>
              </a:rPr>
              <a:t>Options for executing tests</a:t>
            </a:r>
          </a:p>
          <a:p>
            <a:pPr marL="971550" lvl="1" indent="-285750">
              <a:buClrTx/>
              <a:buSzPct val="100000"/>
              <a:buFont typeface="Arial" panose="020B0604020202020204" pitchFamily="34" charset="0"/>
              <a:buChar char="●"/>
              <a:defRPr sz="1800"/>
            </a:pPr>
            <a:r>
              <a:rPr lang="en-US" sz="1800" i="1" dirty="0">
                <a:solidFill>
                  <a:schemeClr val="tx1">
                    <a:lumMod val="50000"/>
                  </a:schemeClr>
                </a:solidFill>
              </a:rPr>
              <a:t>python -m unittest </a:t>
            </a:r>
            <a:r>
              <a:rPr lang="en-US" sz="1800" i="1" dirty="0" err="1">
                <a:solidFill>
                  <a:schemeClr val="tx1">
                    <a:lumMod val="50000"/>
                  </a:schemeClr>
                </a:solidFill>
              </a:rPr>
              <a:t>module_name</a:t>
            </a:r>
            <a:endParaRPr lang="en-US" sz="1800" i="1"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i="1" dirty="0">
                <a:solidFill>
                  <a:schemeClr val="tx1">
                    <a:lumMod val="50000"/>
                  </a:schemeClr>
                </a:solidFill>
              </a:rPr>
              <a:t>python -m unittest </a:t>
            </a:r>
            <a:r>
              <a:rPr lang="en-US" sz="1800" i="1" dirty="0" err="1">
                <a:solidFill>
                  <a:schemeClr val="tx1">
                    <a:lumMod val="50000"/>
                  </a:schemeClr>
                </a:solidFill>
              </a:rPr>
              <a:t>module_name.TestClass</a:t>
            </a:r>
            <a:endParaRPr lang="en-US" sz="1800" i="1"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i="1" dirty="0">
                <a:solidFill>
                  <a:schemeClr val="tx1">
                    <a:lumMod val="50000"/>
                  </a:schemeClr>
                </a:solidFill>
              </a:rPr>
              <a:t>python -m unittest </a:t>
            </a:r>
            <a:r>
              <a:rPr lang="en-US" sz="1800" i="1" dirty="0" err="1">
                <a:solidFill>
                  <a:schemeClr val="tx1">
                    <a:lumMod val="50000"/>
                  </a:schemeClr>
                </a:solidFill>
              </a:rPr>
              <a:t>module_name.TestClass.test_method</a:t>
            </a:r>
            <a:endParaRPr lang="en-US" sz="1800" i="1"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i="1" dirty="0">
                <a:solidFill>
                  <a:schemeClr val="tx1">
                    <a:lumMod val="50000"/>
                  </a:schemeClr>
                </a:solidFill>
              </a:rPr>
              <a:t>python -m unittest path/to/test_file.py</a:t>
            </a:r>
          </a:p>
          <a:p>
            <a:pPr marL="685800" lvl="1" indent="0">
              <a:buClrTx/>
              <a:buSzPct val="100000"/>
              <a:defRPr sz="1800"/>
            </a:pPr>
            <a:endParaRPr lang="en-US" sz="1800" dirty="0">
              <a:solidFill>
                <a:schemeClr val="tx1">
                  <a:lumMod val="50000"/>
                </a:schemeClr>
              </a:solidFill>
            </a:endParaRPr>
          </a:p>
          <a:p>
            <a:pPr marL="685800" lvl="1" indent="0">
              <a:buClrTx/>
              <a:buSzPct val="100000"/>
              <a:defRPr sz="1800"/>
            </a:pPr>
            <a:r>
              <a:rPr lang="en-US" sz="1800" dirty="0">
                <a:solidFill>
                  <a:schemeClr val="tx1">
                    <a:lumMod val="50000"/>
                  </a:schemeClr>
                </a:solidFill>
              </a:rPr>
              <a:t>Can also use “discover” mode by running </a:t>
            </a:r>
            <a:r>
              <a:rPr lang="en-US" sz="1800" i="1" dirty="0">
                <a:solidFill>
                  <a:schemeClr val="tx1">
                    <a:lumMod val="50000"/>
                  </a:schemeClr>
                </a:solidFill>
              </a:rPr>
              <a:t>python -m unittest</a:t>
            </a:r>
          </a:p>
          <a:p>
            <a:pPr lvl="1">
              <a:buFontTx/>
              <a:buChar char="-"/>
              <a:defRPr sz="1800"/>
            </a:pPr>
            <a:endParaRPr lang="en-US" sz="1800" dirty="0">
              <a:solidFill>
                <a:schemeClr val="tx1">
                  <a:lumMod val="50000"/>
                </a:schemeClr>
              </a:solidFill>
            </a:endParaRPr>
          </a:p>
        </p:txBody>
      </p:sp>
      <p:sp>
        <p:nvSpPr>
          <p:cNvPr id="83" name="Shape 83"/>
          <p:cNvSpPr>
            <a:spLocks noGrp="1"/>
          </p:cNvSpPr>
          <p:nvPr>
            <p:ph type="sldNum"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181</a:t>
            </a:fld>
            <a:endParaRPr/>
          </a:p>
        </p:txBody>
      </p:sp>
    </p:spTree>
    <p:extLst>
      <p:ext uri="{BB962C8B-B14F-4D97-AF65-F5344CB8AC3E}">
        <p14:creationId xmlns:p14="http://schemas.microsoft.com/office/powerpoint/2010/main" val="2691323061"/>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unittest Module</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800" i="1"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If test run fails, could be for 1 of a couple of reasons:</a:t>
            </a:r>
          </a:p>
          <a:p>
            <a:pPr marL="1428750" lvl="2" indent="-285750">
              <a:buClrTx/>
              <a:buSzPct val="100000"/>
              <a:buFont typeface="Wingdings" panose="05000000000000000000" pitchFamily="2" charset="2"/>
              <a:buChar char="Ø"/>
              <a:defRPr sz="1800"/>
            </a:pPr>
            <a:r>
              <a:rPr lang="en-US" sz="1500" dirty="0">
                <a:solidFill>
                  <a:schemeClr val="tx1">
                    <a:lumMod val="50000"/>
                  </a:schemeClr>
                </a:solidFill>
              </a:rPr>
              <a:t>Code under test is incorrect</a:t>
            </a:r>
          </a:p>
          <a:p>
            <a:pPr marL="1428750" lvl="2" indent="-285750">
              <a:buClrTx/>
              <a:buSzPct val="100000"/>
              <a:buFont typeface="Wingdings" panose="05000000000000000000" pitchFamily="2" charset="2"/>
              <a:buChar char="Ø"/>
              <a:defRPr sz="1800"/>
            </a:pPr>
            <a:r>
              <a:rPr lang="en-US" sz="1500" dirty="0">
                <a:solidFill>
                  <a:schemeClr val="tx1">
                    <a:lumMod val="50000"/>
                  </a:schemeClr>
                </a:solidFill>
              </a:rPr>
              <a:t>Test code is incorrect</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Verify the expected test results against your requirements</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If the expected result aligns, then fix the code under test</a:t>
            </a:r>
          </a:p>
          <a:p>
            <a:pPr lvl="1">
              <a:buFontTx/>
              <a:buChar char="-"/>
              <a:defRPr sz="1800"/>
            </a:pPr>
            <a:endParaRPr lang="en-US" sz="1800" dirty="0">
              <a:solidFill>
                <a:schemeClr val="tx1">
                  <a:lumMod val="50000"/>
                </a:schemeClr>
              </a:solidFill>
            </a:endParaRPr>
          </a:p>
        </p:txBody>
      </p:sp>
      <p:sp>
        <p:nvSpPr>
          <p:cNvPr id="83" name="Shape 83"/>
          <p:cNvSpPr>
            <a:spLocks noGrp="1"/>
          </p:cNvSpPr>
          <p:nvPr>
            <p:ph type="sldNum"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182</a:t>
            </a:fld>
            <a:endParaRPr/>
          </a:p>
        </p:txBody>
      </p:sp>
    </p:spTree>
    <p:extLst>
      <p:ext uri="{BB962C8B-B14F-4D97-AF65-F5344CB8AC3E}">
        <p14:creationId xmlns:p14="http://schemas.microsoft.com/office/powerpoint/2010/main" val="2281550220"/>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unittest Module</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800" i="1" dirty="0">
              <a:solidFill>
                <a:schemeClr val="tx1">
                  <a:lumMod val="50000"/>
                </a:schemeClr>
              </a:solidFill>
            </a:endParaRPr>
          </a:p>
          <a:p>
            <a:pPr marL="685800" lvl="1" indent="0">
              <a:buClrTx/>
              <a:buSzPct val="100000"/>
              <a:defRPr sz="1800"/>
            </a:pPr>
            <a:r>
              <a:rPr lang="en-US" sz="1800" dirty="0">
                <a:solidFill>
                  <a:schemeClr val="tx1">
                    <a:lumMod val="50000"/>
                  </a:schemeClr>
                </a:solidFill>
              </a:rPr>
              <a:t>Assert methods include:</a:t>
            </a:r>
            <a:endParaRPr lang="en-US" sz="15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dirty="0" err="1">
                <a:solidFill>
                  <a:schemeClr val="tx1">
                    <a:lumMod val="50000"/>
                  </a:schemeClr>
                </a:solidFill>
              </a:rPr>
              <a:t>assertEqual</a:t>
            </a:r>
            <a:r>
              <a:rPr lang="en-US" sz="1800" dirty="0">
                <a:solidFill>
                  <a:schemeClr val="tx1">
                    <a:lumMod val="50000"/>
                  </a:schemeClr>
                </a:solidFill>
              </a:rPr>
              <a:t>/</a:t>
            </a:r>
            <a:r>
              <a:rPr lang="en-US" sz="1800" dirty="0" err="1">
                <a:solidFill>
                  <a:schemeClr val="tx1">
                    <a:lumMod val="50000"/>
                  </a:schemeClr>
                </a:solidFill>
              </a:rPr>
              <a:t>assertNotEqual</a:t>
            </a:r>
            <a:endParaRPr lang="en-US" sz="18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dirty="0" err="1">
                <a:solidFill>
                  <a:schemeClr val="tx1">
                    <a:lumMod val="50000"/>
                  </a:schemeClr>
                </a:solidFill>
              </a:rPr>
              <a:t>assertTrue</a:t>
            </a:r>
            <a:r>
              <a:rPr lang="en-US" sz="1800" dirty="0">
                <a:solidFill>
                  <a:schemeClr val="tx1">
                    <a:lumMod val="50000"/>
                  </a:schemeClr>
                </a:solidFill>
              </a:rPr>
              <a:t>/</a:t>
            </a:r>
            <a:r>
              <a:rPr lang="en-US" sz="1800" dirty="0" err="1">
                <a:solidFill>
                  <a:schemeClr val="tx1">
                    <a:lumMod val="50000"/>
                  </a:schemeClr>
                </a:solidFill>
              </a:rPr>
              <a:t>assertFalse</a:t>
            </a:r>
            <a:endParaRPr lang="en-US" sz="18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dirty="0" err="1">
                <a:solidFill>
                  <a:schemeClr val="tx1">
                    <a:lumMod val="50000"/>
                  </a:schemeClr>
                </a:solidFill>
              </a:rPr>
              <a:t>assertIn</a:t>
            </a:r>
            <a:r>
              <a:rPr lang="en-US" sz="1800" dirty="0">
                <a:solidFill>
                  <a:schemeClr val="tx1">
                    <a:lumMod val="50000"/>
                  </a:schemeClr>
                </a:solidFill>
              </a:rPr>
              <a:t>/</a:t>
            </a:r>
            <a:r>
              <a:rPr lang="en-US" sz="1800" dirty="0" err="1">
                <a:solidFill>
                  <a:schemeClr val="tx1">
                    <a:lumMod val="50000"/>
                  </a:schemeClr>
                </a:solidFill>
              </a:rPr>
              <a:t>assertNotIn</a:t>
            </a:r>
            <a:endParaRPr lang="en-US" sz="1800" dirty="0">
              <a:solidFill>
                <a:schemeClr val="tx1">
                  <a:lumMod val="50000"/>
                </a:schemeClr>
              </a:solidFill>
            </a:endParaRPr>
          </a:p>
          <a:p>
            <a:pPr marL="971550" lvl="1" indent="-285750">
              <a:buClrTx/>
              <a:buSzPct val="100000"/>
              <a:buFont typeface="Arial" panose="020B0604020202020204" pitchFamily="34" charset="0"/>
              <a:buChar char="●"/>
              <a:defRPr sz="1800"/>
            </a:pPr>
            <a:endParaRPr lang="en-US" sz="1800" dirty="0">
              <a:solidFill>
                <a:schemeClr val="tx1">
                  <a:lumMod val="50000"/>
                </a:schemeClr>
              </a:solidFill>
            </a:endParaRPr>
          </a:p>
          <a:p>
            <a:pPr marL="685800" lvl="1" indent="0">
              <a:buClrTx/>
              <a:buSzPct val="100000"/>
              <a:defRPr sz="1800"/>
            </a:pPr>
            <a:r>
              <a:rPr lang="en-US" sz="1800" dirty="0">
                <a:solidFill>
                  <a:schemeClr val="tx1">
                    <a:lumMod val="50000"/>
                  </a:schemeClr>
                </a:solidFill>
                <a:hlinkClick r:id="rId3"/>
              </a:rPr>
              <a:t>https://docs.python.org/3/library/unittest.html#assert-methods</a:t>
            </a:r>
            <a:r>
              <a:rPr lang="en-US" sz="1800" dirty="0">
                <a:solidFill>
                  <a:schemeClr val="tx1">
                    <a:lumMod val="50000"/>
                  </a:schemeClr>
                </a:solidFill>
              </a:rPr>
              <a:t> </a:t>
            </a:r>
          </a:p>
          <a:p>
            <a:pPr lvl="1">
              <a:buFontTx/>
              <a:buChar char="-"/>
              <a:defRPr sz="1800"/>
            </a:pPr>
            <a:endParaRPr lang="en-US" sz="1800" dirty="0">
              <a:solidFill>
                <a:schemeClr val="tx1">
                  <a:lumMod val="50000"/>
                </a:schemeClr>
              </a:solidFill>
            </a:endParaRPr>
          </a:p>
        </p:txBody>
      </p:sp>
      <p:sp>
        <p:nvSpPr>
          <p:cNvPr id="83" name="Shape 83"/>
          <p:cNvSpPr>
            <a:spLocks noGrp="1"/>
          </p:cNvSpPr>
          <p:nvPr>
            <p:ph type="sldNum"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183</a:t>
            </a:fld>
            <a:endParaRPr/>
          </a:p>
        </p:txBody>
      </p:sp>
    </p:spTree>
    <p:extLst>
      <p:ext uri="{BB962C8B-B14F-4D97-AF65-F5344CB8AC3E}">
        <p14:creationId xmlns:p14="http://schemas.microsoft.com/office/powerpoint/2010/main" val="2906388760"/>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unittest Module – Setup and Teardown</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800" i="1" dirty="0">
              <a:solidFill>
                <a:schemeClr val="tx1">
                  <a:lumMod val="50000"/>
                </a:schemeClr>
              </a:solidFill>
            </a:endParaRPr>
          </a:p>
          <a:p>
            <a:pPr marL="685800" lvl="1" indent="0">
              <a:buClrTx/>
              <a:buSzPct val="100000"/>
              <a:defRPr sz="1800"/>
            </a:pPr>
            <a:r>
              <a:rPr lang="en-US" sz="1800" dirty="0">
                <a:solidFill>
                  <a:schemeClr val="tx1">
                    <a:lumMod val="50000"/>
                  </a:schemeClr>
                </a:solidFill>
              </a:rPr>
              <a:t>Rather than repeat common logic across tests, unittest provides a couple of options for capturing:</a:t>
            </a:r>
          </a:p>
          <a:p>
            <a:pPr marL="971550" lvl="1" indent="-285750">
              <a:buClrTx/>
              <a:buSzPct val="100000"/>
              <a:buFont typeface="Arial" panose="020B0604020202020204" pitchFamily="34" charset="0"/>
              <a:buChar char="●"/>
              <a:defRPr sz="1800"/>
            </a:pPr>
            <a:r>
              <a:rPr lang="en-US" sz="1800" dirty="0" err="1">
                <a:solidFill>
                  <a:schemeClr val="tx1">
                    <a:lumMod val="50000"/>
                  </a:schemeClr>
                </a:solidFill>
              </a:rPr>
              <a:t>setUp</a:t>
            </a:r>
            <a:endParaRPr lang="en-US" sz="18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dirty="0" err="1">
                <a:solidFill>
                  <a:schemeClr val="tx1">
                    <a:lumMod val="50000"/>
                  </a:schemeClr>
                </a:solidFill>
              </a:rPr>
              <a:t>tearDown</a:t>
            </a:r>
            <a:endParaRPr lang="en-US" sz="18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Includes a couple of forms</a:t>
            </a:r>
          </a:p>
        </p:txBody>
      </p:sp>
      <p:sp>
        <p:nvSpPr>
          <p:cNvPr id="83" name="Shape 83"/>
          <p:cNvSpPr>
            <a:spLocks noGrp="1"/>
          </p:cNvSpPr>
          <p:nvPr>
            <p:ph type="sldNum"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184</a:t>
            </a:fld>
            <a:endParaRPr/>
          </a:p>
        </p:txBody>
      </p:sp>
    </p:spTree>
    <p:extLst>
      <p:ext uri="{BB962C8B-B14F-4D97-AF65-F5344CB8AC3E}">
        <p14:creationId xmlns:p14="http://schemas.microsoft.com/office/powerpoint/2010/main" val="1203107960"/>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unittest Module – Setup and Teardown</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800" i="1" dirty="0">
              <a:solidFill>
                <a:schemeClr val="tx1">
                  <a:lumMod val="50000"/>
                </a:schemeClr>
              </a:solidFill>
            </a:endParaRPr>
          </a:p>
          <a:p>
            <a:pPr marL="685800" lvl="1" indent="0">
              <a:buClrTx/>
              <a:buSzPct val="100000"/>
              <a:defRPr sz="1800"/>
            </a:pPr>
            <a:r>
              <a:rPr lang="en-US" sz="1800" dirty="0">
                <a:solidFill>
                  <a:schemeClr val="tx1">
                    <a:lumMod val="50000"/>
                  </a:schemeClr>
                </a:solidFill>
              </a:rPr>
              <a:t>At the individual test level:</a:t>
            </a:r>
          </a:p>
          <a:p>
            <a:pPr marL="971550" lvl="1" indent="-285750">
              <a:buClrTx/>
              <a:buSzPct val="100000"/>
              <a:buFont typeface="Arial" panose="020B0604020202020204" pitchFamily="34" charset="0"/>
              <a:buChar char="●"/>
              <a:defRPr sz="1800"/>
            </a:pPr>
            <a:r>
              <a:rPr lang="en-US" sz="1800" dirty="0" err="1">
                <a:solidFill>
                  <a:schemeClr val="tx1">
                    <a:lumMod val="50000"/>
                  </a:schemeClr>
                </a:solidFill>
              </a:rPr>
              <a:t>setUp</a:t>
            </a:r>
            <a:r>
              <a:rPr lang="en-US" sz="1800" dirty="0">
                <a:solidFill>
                  <a:schemeClr val="tx1">
                    <a:lumMod val="50000"/>
                  </a:schemeClr>
                </a:solidFill>
              </a:rPr>
              <a:t>() – logic executed before each test is run; provides chance to setup common conditions</a:t>
            </a:r>
          </a:p>
          <a:p>
            <a:pPr marL="971550" lvl="1" indent="-285750">
              <a:buClrTx/>
              <a:buSzPct val="100000"/>
              <a:buFont typeface="Arial" panose="020B0604020202020204" pitchFamily="34" charset="0"/>
              <a:buChar char="●"/>
              <a:defRPr sz="1800"/>
            </a:pPr>
            <a:r>
              <a:rPr lang="en-US" sz="1800" dirty="0" err="1">
                <a:solidFill>
                  <a:schemeClr val="tx1">
                    <a:lumMod val="50000"/>
                  </a:schemeClr>
                </a:solidFill>
              </a:rPr>
              <a:t>tearDown</a:t>
            </a:r>
            <a:r>
              <a:rPr lang="en-US" sz="1800" dirty="0">
                <a:solidFill>
                  <a:schemeClr val="tx1">
                    <a:lumMod val="50000"/>
                  </a:schemeClr>
                </a:solidFill>
              </a:rPr>
              <a:t>() – logic executed after each test is run; provides chance to clean up (keep tests isolated)</a:t>
            </a:r>
          </a:p>
        </p:txBody>
      </p:sp>
      <p:sp>
        <p:nvSpPr>
          <p:cNvPr id="83" name="Shape 83"/>
          <p:cNvSpPr>
            <a:spLocks noGrp="1"/>
          </p:cNvSpPr>
          <p:nvPr>
            <p:ph type="sldNum"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185</a:t>
            </a:fld>
            <a:endParaRPr/>
          </a:p>
        </p:txBody>
      </p:sp>
    </p:spTree>
    <p:extLst>
      <p:ext uri="{BB962C8B-B14F-4D97-AF65-F5344CB8AC3E}">
        <p14:creationId xmlns:p14="http://schemas.microsoft.com/office/powerpoint/2010/main" val="3666404046"/>
      </p:ext>
    </p:extLst>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unittest Module – Setup and Teardown</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800" i="1" dirty="0">
              <a:solidFill>
                <a:schemeClr val="tx1">
                  <a:lumMod val="50000"/>
                </a:schemeClr>
              </a:solidFill>
            </a:endParaRPr>
          </a:p>
          <a:p>
            <a:pPr marL="685800" lvl="1" indent="0">
              <a:buClrTx/>
              <a:buSzPct val="100000"/>
              <a:defRPr sz="1800"/>
            </a:pPr>
            <a:r>
              <a:rPr lang="en-US" sz="1800" dirty="0">
                <a:solidFill>
                  <a:schemeClr val="tx1">
                    <a:lumMod val="50000"/>
                  </a:schemeClr>
                </a:solidFill>
              </a:rPr>
              <a:t>At the </a:t>
            </a:r>
            <a:r>
              <a:rPr lang="en-US" sz="1800" dirty="0" err="1">
                <a:solidFill>
                  <a:schemeClr val="tx1">
                    <a:lumMod val="50000"/>
                  </a:schemeClr>
                </a:solidFill>
              </a:rPr>
              <a:t>TestClass</a:t>
            </a:r>
            <a:r>
              <a:rPr lang="en-US" sz="1800" dirty="0">
                <a:solidFill>
                  <a:schemeClr val="tx1">
                    <a:lumMod val="50000"/>
                  </a:schemeClr>
                </a:solidFill>
              </a:rPr>
              <a:t> level:</a:t>
            </a:r>
          </a:p>
          <a:p>
            <a:pPr marL="971550" lvl="1" indent="-285750">
              <a:buClrTx/>
              <a:buSzPct val="100000"/>
              <a:buFont typeface="Arial" panose="020B0604020202020204" pitchFamily="34" charset="0"/>
              <a:buChar char="●"/>
              <a:defRPr sz="1800"/>
            </a:pPr>
            <a:r>
              <a:rPr lang="en-US" sz="1800" dirty="0" err="1">
                <a:solidFill>
                  <a:schemeClr val="tx1">
                    <a:lumMod val="50000"/>
                  </a:schemeClr>
                </a:solidFill>
              </a:rPr>
              <a:t>setUpClass</a:t>
            </a:r>
            <a:r>
              <a:rPr lang="en-US" sz="1800" dirty="0">
                <a:solidFill>
                  <a:schemeClr val="tx1">
                    <a:lumMod val="50000"/>
                  </a:schemeClr>
                </a:solidFill>
              </a:rPr>
              <a:t>() – logic executed before any tests in a class are run; requires decoration as a class method</a:t>
            </a:r>
          </a:p>
          <a:p>
            <a:pPr marL="971550" lvl="1" indent="-285750">
              <a:buClrTx/>
              <a:buSzPct val="100000"/>
              <a:buFont typeface="Arial" panose="020B0604020202020204" pitchFamily="34" charset="0"/>
              <a:buChar char="●"/>
              <a:defRPr sz="1800"/>
            </a:pPr>
            <a:r>
              <a:rPr lang="en-US" sz="1800" dirty="0" err="1">
                <a:solidFill>
                  <a:schemeClr val="tx1">
                    <a:lumMod val="50000"/>
                  </a:schemeClr>
                </a:solidFill>
              </a:rPr>
              <a:t>tearDownClass</a:t>
            </a:r>
            <a:r>
              <a:rPr lang="en-US" sz="1800" dirty="0">
                <a:solidFill>
                  <a:schemeClr val="tx1">
                    <a:lumMod val="50000"/>
                  </a:schemeClr>
                </a:solidFill>
              </a:rPr>
              <a:t>() – logic executed after all tests in a class are run; requires decoration as a class method</a:t>
            </a:r>
          </a:p>
        </p:txBody>
      </p:sp>
      <p:sp>
        <p:nvSpPr>
          <p:cNvPr id="83" name="Shape 83"/>
          <p:cNvSpPr>
            <a:spLocks noGrp="1"/>
          </p:cNvSpPr>
          <p:nvPr>
            <p:ph type="sldNum"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186</a:t>
            </a:fld>
            <a:endParaRPr/>
          </a:p>
        </p:txBody>
      </p:sp>
    </p:spTree>
    <p:extLst>
      <p:ext uri="{BB962C8B-B14F-4D97-AF65-F5344CB8AC3E}">
        <p14:creationId xmlns:p14="http://schemas.microsoft.com/office/powerpoint/2010/main" val="156729507"/>
      </p:ext>
    </p:extLst>
  </p:cSld>
  <p:clrMapOvr>
    <a:masterClrMapping/>
  </p:clrMapOvr>
  <p:transitio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unittest Module – Skipping Tests</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800" i="1" dirty="0">
              <a:solidFill>
                <a:schemeClr val="tx1">
                  <a:lumMod val="50000"/>
                </a:schemeClr>
              </a:solidFill>
            </a:endParaRPr>
          </a:p>
          <a:p>
            <a:pPr marL="685800" lvl="1" indent="0">
              <a:buClrTx/>
              <a:buSzPct val="100000"/>
              <a:defRPr sz="1800"/>
            </a:pPr>
            <a:r>
              <a:rPr lang="en-US" sz="1800" dirty="0">
                <a:solidFill>
                  <a:schemeClr val="tx1">
                    <a:lumMod val="50000"/>
                  </a:schemeClr>
                </a:solidFill>
              </a:rPr>
              <a:t>While permanently skipping tests can be a “smell”, unittest offers options for temporarily skipping:</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@unittest.skip() decorator</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@unittest.skipIf() decorator</a:t>
            </a:r>
          </a:p>
          <a:p>
            <a:pPr marL="971550" lvl="1" indent="-285750">
              <a:buClrTx/>
              <a:buSzPct val="100000"/>
              <a:buFont typeface="Arial" panose="020B0604020202020204" pitchFamily="34" charset="0"/>
              <a:buChar char="●"/>
              <a:defRPr sz="1800"/>
            </a:pPr>
            <a:r>
              <a:rPr lang="en-US" sz="1800" dirty="0">
                <a:solidFill>
                  <a:schemeClr val="tx1">
                    <a:lumMod val="50000"/>
                  </a:schemeClr>
                </a:solidFill>
              </a:rPr>
              <a:t>@unittest.skipUnless() decorator</a:t>
            </a:r>
          </a:p>
          <a:p>
            <a:pPr marL="971550" lvl="1" indent="-285750">
              <a:buClrTx/>
              <a:buSzPct val="100000"/>
              <a:buFont typeface="Arial" panose="020B0604020202020204" pitchFamily="34" charset="0"/>
              <a:buChar char="●"/>
              <a:defRPr sz="1800"/>
            </a:pPr>
            <a:r>
              <a:rPr lang="en-US" sz="1800" dirty="0" err="1">
                <a:solidFill>
                  <a:schemeClr val="tx1">
                    <a:lumMod val="50000"/>
                  </a:schemeClr>
                </a:solidFill>
              </a:rPr>
              <a:t>self.skipTest</a:t>
            </a:r>
            <a:r>
              <a:rPr lang="en-US" sz="1800" dirty="0">
                <a:solidFill>
                  <a:schemeClr val="tx1">
                    <a:lumMod val="50000"/>
                  </a:schemeClr>
                </a:solidFill>
              </a:rPr>
              <a:t> method – call within test to initiate a skip</a:t>
            </a:r>
          </a:p>
        </p:txBody>
      </p:sp>
      <p:sp>
        <p:nvSpPr>
          <p:cNvPr id="83" name="Shape 83"/>
          <p:cNvSpPr>
            <a:spLocks noGrp="1"/>
          </p:cNvSpPr>
          <p:nvPr>
            <p:ph type="sldNum"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187</a:t>
            </a:fld>
            <a:endParaRPr/>
          </a:p>
        </p:txBody>
      </p:sp>
    </p:spTree>
    <p:extLst>
      <p:ext uri="{BB962C8B-B14F-4D97-AF65-F5344CB8AC3E}">
        <p14:creationId xmlns:p14="http://schemas.microsoft.com/office/powerpoint/2010/main" val="2255546999"/>
      </p:ext>
    </p:extLst>
  </p:cSld>
  <p:clrMapOvr>
    <a:masterClrMapping/>
  </p:clrMapOvr>
  <p:transition spd="slow"/>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188</a:t>
            </a:fld>
            <a:endParaRPr/>
          </a:p>
        </p:txBody>
      </p:sp>
      <p:sp>
        <p:nvSpPr>
          <p:cNvPr id="6" name="Shape 84">
            <a:extLst>
              <a:ext uri="{FF2B5EF4-FFF2-40B4-BE49-F238E27FC236}">
                <a16:creationId xmlns:a16="http://schemas.microsoft.com/office/drawing/2014/main" id="{705722AB-2276-46D7-A0EE-E2971DD4CE72}"/>
              </a:ext>
            </a:extLst>
          </p:cNvPr>
          <p:cNvSpPr>
            <a:spLocks noGrp="1"/>
          </p:cNvSpPr>
          <p:nvPr>
            <p:ph type="title"/>
          </p:nvPr>
        </p:nvSpPr>
        <p:spPr>
          <a:xfrm>
            <a:off x="613700" y="714275"/>
            <a:ext cx="8253300" cy="314100"/>
          </a:xfrm>
          <a:prstGeom prst="rect">
            <a:avLst/>
          </a:prstGeom>
        </p:spPr>
        <p:txBody>
          <a:bodyPr/>
          <a:lstStyle/>
          <a:p>
            <a:r>
              <a:rPr lang="en-US" dirty="0"/>
              <a:t>Mocking – Testing Components in Isolation</a:t>
            </a:r>
            <a:endParaRPr dirty="0"/>
          </a:p>
        </p:txBody>
      </p:sp>
    </p:spTree>
    <p:extLst>
      <p:ext uri="{BB962C8B-B14F-4D97-AF65-F5344CB8AC3E}">
        <p14:creationId xmlns:p14="http://schemas.microsoft.com/office/powerpoint/2010/main" val="27840682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Mocking / Test Doubles</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500" dirty="0">
              <a:solidFill>
                <a:schemeClr val="tx1">
                  <a:lumMod val="50000"/>
                </a:schemeClr>
              </a:solidFill>
            </a:endParaRPr>
          </a:p>
          <a:p>
            <a:pPr lvl="1">
              <a:defRPr sz="1800"/>
            </a:pPr>
            <a:r>
              <a:rPr lang="en-US" sz="1800" dirty="0">
                <a:solidFill>
                  <a:schemeClr val="tx1">
                    <a:lumMod val="50000"/>
                  </a:schemeClr>
                </a:solidFill>
              </a:rPr>
              <a:t>We use mocking/test doubles:</a:t>
            </a:r>
          </a:p>
          <a:p>
            <a:pPr marL="1428750" lvl="2" indent="-285750">
              <a:buClrTx/>
              <a:buSzPct val="100000"/>
              <a:buFont typeface="Arial" panose="020B0604020202020204" pitchFamily="34" charset="0"/>
              <a:buChar char="●"/>
              <a:defRPr sz="1800"/>
            </a:pPr>
            <a:r>
              <a:rPr lang="en-US" sz="1350" dirty="0">
                <a:solidFill>
                  <a:schemeClr val="tx1">
                    <a:lumMod val="50000"/>
                  </a:schemeClr>
                </a:solidFill>
              </a:rPr>
              <a:t>To help isolate our testing to focused areas of code</a:t>
            </a:r>
          </a:p>
          <a:p>
            <a:pPr marL="1428750" lvl="2" indent="-285750">
              <a:buClrTx/>
              <a:buSzPct val="100000"/>
              <a:buFont typeface="Arial" panose="020B0604020202020204" pitchFamily="34" charset="0"/>
              <a:buChar char="●"/>
              <a:defRPr sz="1800"/>
            </a:pPr>
            <a:r>
              <a:rPr lang="en-US" sz="1350" dirty="0">
                <a:solidFill>
                  <a:schemeClr val="tx1">
                    <a:lumMod val="50000"/>
                  </a:schemeClr>
                </a:solidFill>
              </a:rPr>
              <a:t>To manage dependencies and help control testing against them</a:t>
            </a:r>
          </a:p>
          <a:p>
            <a:pPr marL="1428750" lvl="2" indent="-285750">
              <a:buClrTx/>
              <a:buSzPct val="100000"/>
              <a:buFont typeface="Arial" panose="020B0604020202020204" pitchFamily="34" charset="0"/>
              <a:buChar char="●"/>
              <a:defRPr sz="1800"/>
            </a:pPr>
            <a:r>
              <a:rPr lang="en-US" sz="1350" dirty="0">
                <a:solidFill>
                  <a:schemeClr val="tx1">
                    <a:lumMod val="50000"/>
                  </a:schemeClr>
                </a:solidFill>
              </a:rPr>
              <a:t>To force special cases that exercise specific code flows</a:t>
            </a:r>
          </a:p>
          <a:p>
            <a:pPr marL="1428750" lvl="2" indent="-285750">
              <a:buClrTx/>
              <a:buSzPct val="100000"/>
              <a:buFont typeface="Arial" panose="020B0604020202020204" pitchFamily="34" charset="0"/>
              <a:buChar char="●"/>
              <a:defRPr sz="1800"/>
            </a:pPr>
            <a:r>
              <a:rPr lang="en-US" sz="1350" dirty="0">
                <a:solidFill>
                  <a:schemeClr val="tx1">
                    <a:lumMod val="50000"/>
                  </a:schemeClr>
                </a:solidFill>
              </a:rPr>
              <a:t>To bring stability and consistency to our tests</a:t>
            </a:r>
          </a:p>
          <a:p>
            <a:pPr marL="1428750" lvl="2" indent="-285750">
              <a:buClrTx/>
              <a:buSzPct val="100000"/>
              <a:buFont typeface="Arial" panose="020B0604020202020204" pitchFamily="34" charset="0"/>
              <a:buChar char="●"/>
              <a:defRPr sz="1800"/>
            </a:pPr>
            <a:r>
              <a:rPr lang="en-US" sz="1350" dirty="0">
                <a:solidFill>
                  <a:schemeClr val="tx1">
                    <a:lumMod val="50000"/>
                  </a:schemeClr>
                </a:solidFill>
              </a:rPr>
              <a:t>Helps make the “unit” in unit testing possible</a:t>
            </a:r>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189</a:t>
            </a:fld>
            <a:endParaRPr/>
          </a:p>
        </p:txBody>
      </p:sp>
    </p:spTree>
    <p:extLst>
      <p:ext uri="{BB962C8B-B14F-4D97-AF65-F5344CB8AC3E}">
        <p14:creationId xmlns:p14="http://schemas.microsoft.com/office/powerpoint/2010/main" val="108246835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A837-023C-4C8D-9F02-8FD1AF40658F}"/>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Incremental improvement to code and process</a:t>
            </a:r>
            <a:endParaRPr lang="en-US" dirty="0"/>
          </a:p>
        </p:txBody>
      </p:sp>
      <p:sp>
        <p:nvSpPr>
          <p:cNvPr id="3" name="Subtitle 2">
            <a:extLst>
              <a:ext uri="{FF2B5EF4-FFF2-40B4-BE49-F238E27FC236}">
                <a16:creationId xmlns:a16="http://schemas.microsoft.com/office/drawing/2014/main" id="{EEE4403C-AF64-47AE-A2EB-D40291546B26}"/>
              </a:ext>
            </a:extLst>
          </p:cNvPr>
          <p:cNvSpPr>
            <a:spLocks noGrp="1"/>
          </p:cNvSpPr>
          <p:nvPr>
            <p:ph type="subTitle" idx="1"/>
          </p:nvPr>
        </p:nvSpPr>
        <p:spPr/>
        <p:txBody>
          <a:bodyPr/>
          <a:lstStyle/>
          <a:p>
            <a:r>
              <a:rPr lang="en-US" dirty="0"/>
              <a:t>Principle: Using feedback obtained from regular examination of product and process lets you incrementally improve both</a:t>
            </a:r>
          </a:p>
          <a:p>
            <a:endParaRPr lang="en-US" dirty="0"/>
          </a:p>
          <a:p>
            <a:r>
              <a:rPr lang="en-US" dirty="0"/>
              <a:t>Key aspects:</a:t>
            </a:r>
          </a:p>
          <a:p>
            <a:pPr marL="514350" indent="-285750">
              <a:buClrTx/>
              <a:buSzPct val="100000"/>
              <a:buFont typeface="Arial" panose="020B0604020202020204" pitchFamily="34" charset="0"/>
              <a:buChar char="●"/>
            </a:pPr>
            <a:r>
              <a:rPr lang="en-US" b="0" i="0" dirty="0">
                <a:solidFill>
                  <a:srgbClr val="000000"/>
                </a:solidFill>
                <a:effectLst/>
                <a:latin typeface="Arial" panose="020B0604020202020204" pitchFamily="34" charset="0"/>
              </a:rPr>
              <a:t>Work in short cycles (1-6 weeks) composed of overlapping phases: requirements, design, programming, testing.</a:t>
            </a:r>
          </a:p>
          <a:p>
            <a:pPr marL="514350" indent="-285750">
              <a:buClrTx/>
              <a:buSzPct val="100000"/>
              <a:buFont typeface="Arial" panose="020B0604020202020204" pitchFamily="34" charset="0"/>
              <a:buChar char="●"/>
            </a:pPr>
            <a:r>
              <a:rPr lang="en-US" b="0" i="0" dirty="0">
                <a:solidFill>
                  <a:srgbClr val="000000"/>
                </a:solidFill>
                <a:effectLst/>
                <a:latin typeface="Arial" panose="020B0604020202020204" pitchFamily="34" charset="0"/>
              </a:rPr>
              <a:t>Build on what was built before and produce a working product at each stage. Gather customer feedback at the end of each iteration.</a:t>
            </a:r>
          </a:p>
          <a:p>
            <a:pPr marL="514350" indent="-285750">
              <a:buClrTx/>
              <a:buSzPct val="100000"/>
              <a:buFont typeface="Arial" panose="020B0604020202020204" pitchFamily="34" charset="0"/>
              <a:buChar char="●"/>
            </a:pPr>
            <a:r>
              <a:rPr lang="en-US" dirty="0">
                <a:solidFill>
                  <a:srgbClr val="000000"/>
                </a:solidFill>
                <a:latin typeface="Arial" panose="020B0604020202020204" pitchFamily="34" charset="0"/>
              </a:rPr>
              <a:t>Each iteration, evaluate the team’s performance. Change internal process as needed to improve quality of estimation and delivery.</a:t>
            </a:r>
            <a:endParaRPr lang="en-US" dirty="0"/>
          </a:p>
        </p:txBody>
      </p:sp>
      <p:sp>
        <p:nvSpPr>
          <p:cNvPr id="4" name="Slide Number Placeholder 3">
            <a:extLst>
              <a:ext uri="{FF2B5EF4-FFF2-40B4-BE49-F238E27FC236}">
                <a16:creationId xmlns:a16="http://schemas.microsoft.com/office/drawing/2014/main" id="{F67D2C78-E8E7-4E44-905A-6E086A8B4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63491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Mocking / Test Doubles</a:t>
            </a:r>
            <a:endParaRPr dirty="0"/>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190</a:t>
            </a:fld>
            <a:endParaRPr/>
          </a:p>
        </p:txBody>
      </p:sp>
      <p:grpSp>
        <p:nvGrpSpPr>
          <p:cNvPr id="22" name="Group 21">
            <a:extLst>
              <a:ext uri="{FF2B5EF4-FFF2-40B4-BE49-F238E27FC236}">
                <a16:creationId xmlns:a16="http://schemas.microsoft.com/office/drawing/2014/main" id="{4D0BB7D0-5D3E-448C-8CF4-520C25F0AF7A}"/>
              </a:ext>
            </a:extLst>
          </p:cNvPr>
          <p:cNvGrpSpPr/>
          <p:nvPr/>
        </p:nvGrpSpPr>
        <p:grpSpPr>
          <a:xfrm>
            <a:off x="4225771" y="1101828"/>
            <a:ext cx="3327141" cy="3574569"/>
            <a:chOff x="2135514" y="1120227"/>
            <a:chExt cx="4989873" cy="5115660"/>
          </a:xfrm>
        </p:grpSpPr>
        <p:sp>
          <p:nvSpPr>
            <p:cNvPr id="2" name="Rectangle: Rounded Corners 1">
              <a:extLst>
                <a:ext uri="{FF2B5EF4-FFF2-40B4-BE49-F238E27FC236}">
                  <a16:creationId xmlns:a16="http://schemas.microsoft.com/office/drawing/2014/main" id="{BB2D6EBE-3CD1-4BF0-888E-1442C0497FCA}"/>
                </a:ext>
              </a:extLst>
            </p:cNvPr>
            <p:cNvSpPr>
              <a:spLocks/>
            </p:cNvSpPr>
            <p:nvPr/>
          </p:nvSpPr>
          <p:spPr>
            <a:xfrm>
              <a:off x="2135517" y="1120227"/>
              <a:ext cx="2144313" cy="914400"/>
            </a:xfrm>
            <a:prstGeom prst="roundRect">
              <a:avLst/>
            </a:prstGeom>
            <a:solidFill>
              <a:schemeClr val="accent1">
                <a:lumMod val="40000"/>
                <a:lumOff val="60000"/>
              </a:schemeClr>
            </a:solidFill>
            <a:ln w="25400" cap="flat">
              <a:solidFill>
                <a:schemeClr val="accent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ctr" anchorCtr="0" forceAA="0" compatLnSpc="1">
              <a:prstTxWarp prst="textNoShape">
                <a:avLst/>
              </a:prstTxWarp>
              <a:noAutofit/>
            </a:bodyPr>
            <a:lstStyle/>
            <a:p>
              <a:pPr algn="ctr" defTabSz="342900" hangingPunct="0">
                <a:buClrTx/>
              </a:pPr>
              <a:r>
                <a:rPr lang="en-US" sz="1350" dirty="0"/>
                <a:t>Dummies</a:t>
              </a:r>
            </a:p>
          </p:txBody>
        </p:sp>
        <p:sp>
          <p:nvSpPr>
            <p:cNvPr id="16" name="Rectangle: Rounded Corners 15">
              <a:extLst>
                <a:ext uri="{FF2B5EF4-FFF2-40B4-BE49-F238E27FC236}">
                  <a16:creationId xmlns:a16="http://schemas.microsoft.com/office/drawing/2014/main" id="{B8C16C8E-9643-4504-B2BB-BFE5CE20A8E8}"/>
                </a:ext>
              </a:extLst>
            </p:cNvPr>
            <p:cNvSpPr>
              <a:spLocks/>
            </p:cNvSpPr>
            <p:nvPr/>
          </p:nvSpPr>
          <p:spPr>
            <a:xfrm>
              <a:off x="2135516" y="2520647"/>
              <a:ext cx="2144313" cy="914400"/>
            </a:xfrm>
            <a:prstGeom prst="roundRect">
              <a:avLst/>
            </a:prstGeom>
            <a:solidFill>
              <a:schemeClr val="accent1">
                <a:lumMod val="40000"/>
                <a:lumOff val="60000"/>
              </a:schemeClr>
            </a:solidFill>
            <a:ln w="25400" cap="flat">
              <a:solidFill>
                <a:schemeClr val="accent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ctr" anchorCtr="0" forceAA="0" compatLnSpc="1">
              <a:prstTxWarp prst="textNoShape">
                <a:avLst/>
              </a:prstTxWarp>
              <a:noAutofit/>
            </a:bodyPr>
            <a:lstStyle/>
            <a:p>
              <a:pPr algn="ctr" defTabSz="342900" hangingPunct="0">
                <a:buClrTx/>
              </a:pPr>
              <a:r>
                <a:rPr lang="en-US" sz="1350" dirty="0"/>
                <a:t>Stubs</a:t>
              </a:r>
            </a:p>
          </p:txBody>
        </p:sp>
        <p:sp>
          <p:nvSpPr>
            <p:cNvPr id="17" name="Rectangle: Rounded Corners 16">
              <a:extLst>
                <a:ext uri="{FF2B5EF4-FFF2-40B4-BE49-F238E27FC236}">
                  <a16:creationId xmlns:a16="http://schemas.microsoft.com/office/drawing/2014/main" id="{1FB97727-4DEA-4DCC-AE75-D947825FA0C7}"/>
                </a:ext>
              </a:extLst>
            </p:cNvPr>
            <p:cNvSpPr>
              <a:spLocks/>
            </p:cNvSpPr>
            <p:nvPr/>
          </p:nvSpPr>
          <p:spPr>
            <a:xfrm>
              <a:off x="2135514" y="3921067"/>
              <a:ext cx="2144313" cy="914400"/>
            </a:xfrm>
            <a:prstGeom prst="roundRect">
              <a:avLst/>
            </a:prstGeom>
            <a:solidFill>
              <a:schemeClr val="accent1">
                <a:lumMod val="40000"/>
                <a:lumOff val="60000"/>
              </a:schemeClr>
            </a:solidFill>
            <a:ln w="25400" cap="flat">
              <a:solidFill>
                <a:schemeClr val="accent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ctr" anchorCtr="0" forceAA="0" compatLnSpc="1">
              <a:prstTxWarp prst="textNoShape">
                <a:avLst/>
              </a:prstTxWarp>
              <a:noAutofit/>
            </a:bodyPr>
            <a:lstStyle/>
            <a:p>
              <a:pPr algn="ctr" defTabSz="342900" hangingPunct="0">
                <a:buClrTx/>
              </a:pPr>
              <a:r>
                <a:rPr lang="en-US" sz="1350" dirty="0"/>
                <a:t>Spies</a:t>
              </a:r>
            </a:p>
          </p:txBody>
        </p:sp>
        <p:sp>
          <p:nvSpPr>
            <p:cNvPr id="18" name="Rectangle: Rounded Corners 17">
              <a:extLst>
                <a:ext uri="{FF2B5EF4-FFF2-40B4-BE49-F238E27FC236}">
                  <a16:creationId xmlns:a16="http://schemas.microsoft.com/office/drawing/2014/main" id="{4FAFFC13-69E8-428F-8796-A289E0171B49}"/>
                </a:ext>
              </a:extLst>
            </p:cNvPr>
            <p:cNvSpPr>
              <a:spLocks/>
            </p:cNvSpPr>
            <p:nvPr/>
          </p:nvSpPr>
          <p:spPr>
            <a:xfrm>
              <a:off x="2135517" y="5321487"/>
              <a:ext cx="2144313" cy="914400"/>
            </a:xfrm>
            <a:prstGeom prst="roundRect">
              <a:avLst/>
            </a:prstGeom>
            <a:solidFill>
              <a:schemeClr val="accent1">
                <a:lumMod val="40000"/>
                <a:lumOff val="60000"/>
              </a:schemeClr>
            </a:solidFill>
            <a:ln w="25400" cap="flat">
              <a:solidFill>
                <a:schemeClr val="accent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ctr" anchorCtr="0" forceAA="0" compatLnSpc="1">
              <a:prstTxWarp prst="textNoShape">
                <a:avLst/>
              </a:prstTxWarp>
              <a:noAutofit/>
            </a:bodyPr>
            <a:lstStyle/>
            <a:p>
              <a:pPr algn="ctr" defTabSz="342900" hangingPunct="0">
                <a:buClrTx/>
              </a:pPr>
              <a:r>
                <a:rPr lang="en-US" sz="1350" dirty="0"/>
                <a:t>Mocks</a:t>
              </a:r>
            </a:p>
          </p:txBody>
        </p:sp>
        <p:sp>
          <p:nvSpPr>
            <p:cNvPr id="19" name="Rectangle: Rounded Corners 18">
              <a:extLst>
                <a:ext uri="{FF2B5EF4-FFF2-40B4-BE49-F238E27FC236}">
                  <a16:creationId xmlns:a16="http://schemas.microsoft.com/office/drawing/2014/main" id="{4430EA4E-F727-4B87-84F6-DCABA17201CD}"/>
                </a:ext>
              </a:extLst>
            </p:cNvPr>
            <p:cNvSpPr>
              <a:spLocks/>
            </p:cNvSpPr>
            <p:nvPr/>
          </p:nvSpPr>
          <p:spPr>
            <a:xfrm>
              <a:off x="4981074" y="1120227"/>
              <a:ext cx="2144313" cy="5115660"/>
            </a:xfrm>
            <a:prstGeom prst="roundRect">
              <a:avLst/>
            </a:prstGeom>
            <a:solidFill>
              <a:schemeClr val="accent1">
                <a:lumMod val="40000"/>
                <a:lumOff val="60000"/>
              </a:schemeClr>
            </a:solidFill>
            <a:ln w="25400" cap="flat">
              <a:solidFill>
                <a:schemeClr val="accent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ctr" anchorCtr="0" forceAA="0" compatLnSpc="1">
              <a:prstTxWarp prst="textNoShape">
                <a:avLst/>
              </a:prstTxWarp>
              <a:noAutofit/>
            </a:bodyPr>
            <a:lstStyle/>
            <a:p>
              <a:pPr algn="ctr" defTabSz="342900" hangingPunct="0">
                <a:buClrTx/>
              </a:pPr>
              <a:r>
                <a:rPr lang="en-US" sz="1350" dirty="0"/>
                <a:t>Fakes</a:t>
              </a:r>
            </a:p>
          </p:txBody>
        </p:sp>
        <p:cxnSp>
          <p:nvCxnSpPr>
            <p:cNvPr id="11" name="Straight Arrow Connector 10">
              <a:extLst>
                <a:ext uri="{FF2B5EF4-FFF2-40B4-BE49-F238E27FC236}">
                  <a16:creationId xmlns:a16="http://schemas.microsoft.com/office/drawing/2014/main" id="{5B227836-D11E-426E-B9B3-6E948F058D83}"/>
                </a:ext>
              </a:extLst>
            </p:cNvPr>
            <p:cNvCxnSpPr>
              <a:stCxn id="2" idx="2"/>
              <a:endCxn id="16" idx="0"/>
            </p:cNvCxnSpPr>
            <p:nvPr/>
          </p:nvCxnSpPr>
          <p:spPr>
            <a:xfrm flipH="1">
              <a:off x="3207673" y="2034627"/>
              <a:ext cx="1" cy="48602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CFAC99B9-A23D-4717-ABD5-D2B70DD561FD}"/>
                </a:ext>
              </a:extLst>
            </p:cNvPr>
            <p:cNvCxnSpPr>
              <a:stCxn id="16" idx="2"/>
              <a:endCxn id="17" idx="0"/>
            </p:cNvCxnSpPr>
            <p:nvPr/>
          </p:nvCxnSpPr>
          <p:spPr>
            <a:xfrm flipH="1">
              <a:off x="3207671" y="3435047"/>
              <a:ext cx="2" cy="48602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026C0D8-266D-494F-BFE2-B0D58E79AD1A}"/>
                </a:ext>
              </a:extLst>
            </p:cNvPr>
            <p:cNvCxnSpPr>
              <a:stCxn id="17" idx="2"/>
              <a:endCxn id="18" idx="0"/>
            </p:cNvCxnSpPr>
            <p:nvPr/>
          </p:nvCxnSpPr>
          <p:spPr>
            <a:xfrm>
              <a:off x="3207671" y="4835467"/>
              <a:ext cx="3" cy="48602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01211202"/>
      </p:ext>
    </p:extLst>
  </p:cSld>
  <p:clrMapOvr>
    <a:masterClrMapping/>
  </p:clrMapOvr>
  <p:transition spd="slow"/>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Dummies</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5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Simplest form of test double</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No real functionality – mostly a placeholder</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When dependency exists but is not needed for the test</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Create and use an empty or straightforward copy</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Returns meaningless value on every call</a:t>
            </a:r>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191</a:t>
            </a:fld>
            <a:endParaRPr/>
          </a:p>
        </p:txBody>
      </p:sp>
    </p:spTree>
    <p:extLst>
      <p:ext uri="{BB962C8B-B14F-4D97-AF65-F5344CB8AC3E}">
        <p14:creationId xmlns:p14="http://schemas.microsoft.com/office/powerpoint/2010/main" val="241750875"/>
      </p:ext>
    </p:extLst>
  </p:cSld>
  <p:clrMapOvr>
    <a:masterClrMapping/>
  </p:clrMapOvr>
  <p:transition spd="slow"/>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Stubs</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5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Same response regardless of parameters passed</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Used to test different paths through code</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Allows you to control the value of the dependency</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Can also use to force an exception</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Create a copy of the dependency and return same value</a:t>
            </a:r>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192</a:t>
            </a:fld>
            <a:endParaRPr/>
          </a:p>
        </p:txBody>
      </p:sp>
    </p:spTree>
    <p:extLst>
      <p:ext uri="{BB962C8B-B14F-4D97-AF65-F5344CB8AC3E}">
        <p14:creationId xmlns:p14="http://schemas.microsoft.com/office/powerpoint/2010/main" val="3674658630"/>
      </p:ext>
    </p:extLst>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Spies</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5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Can return a value like a stub</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Also provides info about how called</a:t>
            </a:r>
          </a:p>
          <a:p>
            <a:pPr marL="1428750" lvl="2" indent="-285750">
              <a:buClrTx/>
              <a:buSzPct val="100000"/>
              <a:buFont typeface="Wingdings" panose="05000000000000000000" pitchFamily="2" charset="2"/>
              <a:buChar char="Ø"/>
              <a:defRPr sz="1800"/>
            </a:pPr>
            <a:r>
              <a:rPr lang="en-US" sz="1350" dirty="0">
                <a:solidFill>
                  <a:schemeClr val="tx1">
                    <a:lumMod val="50000"/>
                  </a:schemeClr>
                </a:solidFill>
              </a:rPr>
              <a:t>Verify member call with specific parameter values</a:t>
            </a:r>
          </a:p>
          <a:p>
            <a:pPr marL="1428750" lvl="2" indent="-285750">
              <a:buClrTx/>
              <a:buSzPct val="100000"/>
              <a:buFont typeface="Wingdings" panose="05000000000000000000" pitchFamily="2" charset="2"/>
              <a:buChar char="Ø"/>
              <a:defRPr sz="1800"/>
            </a:pPr>
            <a:r>
              <a:rPr lang="en-US" sz="1350" dirty="0">
                <a:solidFill>
                  <a:schemeClr val="tx1">
                    <a:lumMod val="50000"/>
                  </a:schemeClr>
                </a:solidFill>
              </a:rPr>
              <a:t>Verify member call a specific number of times</a:t>
            </a:r>
          </a:p>
          <a:p>
            <a:pPr marL="1428750" lvl="2" indent="-285750">
              <a:buClrTx/>
              <a:buSzPct val="100000"/>
              <a:buFont typeface="Wingdings" panose="05000000000000000000" pitchFamily="2" charset="2"/>
              <a:buChar char="Ø"/>
              <a:defRPr sz="1800"/>
            </a:pPr>
            <a:r>
              <a:rPr lang="en-US" sz="1350" dirty="0">
                <a:solidFill>
                  <a:schemeClr val="tx1">
                    <a:lumMod val="50000"/>
                  </a:schemeClr>
                </a:solidFill>
              </a:rPr>
              <a:t>Verify whether member called or not</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Helpful with testing at third party boundaries</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Helpful with managing side effects of dependencies</a:t>
            </a:r>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193</a:t>
            </a:fld>
            <a:endParaRPr/>
          </a:p>
        </p:txBody>
      </p:sp>
    </p:spTree>
    <p:extLst>
      <p:ext uri="{BB962C8B-B14F-4D97-AF65-F5344CB8AC3E}">
        <p14:creationId xmlns:p14="http://schemas.microsoft.com/office/powerpoint/2010/main" val="2460121342"/>
      </p:ext>
    </p:extLst>
  </p:cSld>
  <p:clrMapOvr>
    <a:masterClrMapping/>
  </p:clrMapOvr>
  <p:transition spd="slow"/>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Mocks</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5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Programmable spies</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Can return a set value like a spy</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Difference is ability to setup test data in the double</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Provides additional flexibility - can code the setup</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Still only returns set value but it’s the value coded</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Trade-off – requires setup work</a:t>
            </a:r>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194</a:t>
            </a:fld>
            <a:endParaRPr/>
          </a:p>
        </p:txBody>
      </p:sp>
    </p:spTree>
    <p:extLst>
      <p:ext uri="{BB962C8B-B14F-4D97-AF65-F5344CB8AC3E}">
        <p14:creationId xmlns:p14="http://schemas.microsoft.com/office/powerpoint/2010/main" val="2747725928"/>
      </p:ext>
    </p:extLst>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Fakes</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5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Most powerful type of test double</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Acts like the class/component it’s doubling for</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Double that’s more sophisticated (but still controlled)</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Useful for managing downstream dependencies</a:t>
            </a:r>
          </a:p>
          <a:p>
            <a:pPr marL="1428750" lvl="2" indent="-285750">
              <a:buClrTx/>
              <a:buSzPct val="100000"/>
              <a:buFont typeface="Wingdings" panose="05000000000000000000" pitchFamily="2" charset="2"/>
              <a:buChar char="Ø"/>
              <a:defRPr sz="1800"/>
            </a:pPr>
            <a:r>
              <a:rPr lang="en-US" sz="1350" dirty="0">
                <a:solidFill>
                  <a:schemeClr val="tx1">
                    <a:lumMod val="50000"/>
                  </a:schemeClr>
                </a:solidFill>
              </a:rPr>
              <a:t>Gating database connections</a:t>
            </a:r>
          </a:p>
          <a:p>
            <a:pPr marL="1428750" lvl="2" indent="-285750">
              <a:buClrTx/>
              <a:buSzPct val="100000"/>
              <a:buFont typeface="Wingdings" panose="05000000000000000000" pitchFamily="2" charset="2"/>
              <a:buChar char="Ø"/>
              <a:defRPr sz="1800"/>
            </a:pPr>
            <a:r>
              <a:rPr lang="en-US" sz="1350" dirty="0">
                <a:solidFill>
                  <a:schemeClr val="tx1">
                    <a:lumMod val="50000"/>
                  </a:schemeClr>
                </a:solidFill>
              </a:rPr>
              <a:t>Gating web service calls</a:t>
            </a:r>
          </a:p>
          <a:p>
            <a:pPr marL="1428750" lvl="2" indent="-285750">
              <a:buClrTx/>
              <a:buSzPct val="100000"/>
              <a:buFont typeface="Wingdings" panose="05000000000000000000" pitchFamily="2" charset="2"/>
              <a:buChar char="Ø"/>
              <a:defRPr sz="1800"/>
            </a:pPr>
            <a:r>
              <a:rPr lang="en-US" sz="1350" dirty="0">
                <a:solidFill>
                  <a:schemeClr val="tx1">
                    <a:lumMod val="50000"/>
                  </a:schemeClr>
                </a:solidFill>
              </a:rPr>
              <a:t>File operations</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 Can appear to integrate but control results</a:t>
            </a:r>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195</a:t>
            </a:fld>
            <a:endParaRPr/>
          </a:p>
        </p:txBody>
      </p:sp>
    </p:spTree>
    <p:extLst>
      <p:ext uri="{BB962C8B-B14F-4D97-AF65-F5344CB8AC3E}">
        <p14:creationId xmlns:p14="http://schemas.microsoft.com/office/powerpoint/2010/main" val="3004467880"/>
      </p:ext>
    </p:extLst>
  </p:cSld>
  <p:clrMapOvr>
    <a:masterClrMapping/>
  </p:clrMapOvr>
  <p:transition spd="slow"/>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196</a:t>
            </a:fld>
            <a:endParaRPr/>
          </a:p>
        </p:txBody>
      </p:sp>
      <p:sp>
        <p:nvSpPr>
          <p:cNvPr id="6" name="Shape 84">
            <a:extLst>
              <a:ext uri="{FF2B5EF4-FFF2-40B4-BE49-F238E27FC236}">
                <a16:creationId xmlns:a16="http://schemas.microsoft.com/office/drawing/2014/main" id="{705722AB-2276-46D7-A0EE-E2971DD4CE72}"/>
              </a:ext>
            </a:extLst>
          </p:cNvPr>
          <p:cNvSpPr>
            <a:spLocks noGrp="1"/>
          </p:cNvSpPr>
          <p:nvPr>
            <p:ph type="title"/>
          </p:nvPr>
        </p:nvSpPr>
        <p:spPr>
          <a:xfrm>
            <a:off x="613700" y="714275"/>
            <a:ext cx="8253300" cy="314100"/>
          </a:xfrm>
          <a:prstGeom prst="rect">
            <a:avLst/>
          </a:prstGeom>
        </p:spPr>
        <p:txBody>
          <a:bodyPr/>
          <a:lstStyle/>
          <a:p>
            <a:r>
              <a:rPr lang="en-US" dirty="0"/>
              <a:t>Coverage</a:t>
            </a:r>
            <a:endParaRPr dirty="0"/>
          </a:p>
        </p:txBody>
      </p:sp>
    </p:spTree>
    <p:extLst>
      <p:ext uri="{BB962C8B-B14F-4D97-AF65-F5344CB8AC3E}">
        <p14:creationId xmlns:p14="http://schemas.microsoft.com/office/powerpoint/2010/main" val="25549127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Coverage</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5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Coverage in unit testing measures the % of your code under test that is exercised by a unit test</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Coverage value can range between 0 and 100 %</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Question: What is the right target % of coverage to aim for?</a:t>
            </a:r>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197</a:t>
            </a:fld>
            <a:endParaRPr/>
          </a:p>
        </p:txBody>
      </p:sp>
    </p:spTree>
    <p:extLst>
      <p:ext uri="{BB962C8B-B14F-4D97-AF65-F5344CB8AC3E}">
        <p14:creationId xmlns:p14="http://schemas.microsoft.com/office/powerpoint/2010/main" val="1894981598"/>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Coverage</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5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coverage.py can be used to measure test coverage in your Python app</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Install using pip (</a:t>
            </a:r>
            <a:r>
              <a:rPr lang="en-US" sz="1650" i="1" dirty="0">
                <a:solidFill>
                  <a:schemeClr val="tx1">
                    <a:lumMod val="50000"/>
                  </a:schemeClr>
                </a:solidFill>
              </a:rPr>
              <a:t>pip install coverage</a:t>
            </a:r>
            <a:r>
              <a:rPr lang="en-US" sz="1650" dirty="0">
                <a:solidFill>
                  <a:schemeClr val="tx1">
                    <a:lumMod val="50000"/>
                  </a:schemeClr>
                </a:solidFill>
              </a:rPr>
              <a:t>)</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Use </a:t>
            </a:r>
            <a:r>
              <a:rPr lang="en-US" sz="1650" i="1" dirty="0">
                <a:solidFill>
                  <a:schemeClr val="tx1">
                    <a:lumMod val="50000"/>
                  </a:schemeClr>
                </a:solidFill>
              </a:rPr>
              <a:t>coverage run</a:t>
            </a:r>
            <a:r>
              <a:rPr lang="en-US" sz="1650" dirty="0">
                <a:solidFill>
                  <a:schemeClr val="tx1">
                    <a:lumMod val="50000"/>
                  </a:schemeClr>
                </a:solidFill>
              </a:rPr>
              <a:t> to measure</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For unittest, use </a:t>
            </a:r>
            <a:r>
              <a:rPr lang="en-US" sz="1650" i="1" dirty="0">
                <a:solidFill>
                  <a:schemeClr val="tx1">
                    <a:lumMod val="50000"/>
                  </a:schemeClr>
                </a:solidFill>
              </a:rPr>
              <a:t>coverage run -m unittest &lt;target&gt;</a:t>
            </a:r>
            <a:endParaRPr lang="en-US" sz="1650" dirty="0">
              <a:solidFill>
                <a:schemeClr val="tx1">
                  <a:lumMod val="50000"/>
                </a:schemeClr>
              </a:solidFill>
            </a:endParaRPr>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198</a:t>
            </a:fld>
            <a:endParaRPr/>
          </a:p>
        </p:txBody>
      </p:sp>
    </p:spTree>
    <p:extLst>
      <p:ext uri="{BB962C8B-B14F-4D97-AF65-F5344CB8AC3E}">
        <p14:creationId xmlns:p14="http://schemas.microsoft.com/office/powerpoint/2010/main" val="2034132105"/>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dirty="0"/>
              <a:t>Coverage – Measuring Results</a:t>
            </a:r>
            <a:endParaRPr dirty="0"/>
          </a:p>
        </p:txBody>
      </p:sp>
      <p:sp>
        <p:nvSpPr>
          <p:cNvPr id="85" name="Shape 85"/>
          <p:cNvSpPr>
            <a:spLocks noGrp="1"/>
          </p:cNvSpPr>
          <p:nvPr>
            <p:ph type="subTitle" idx="1"/>
          </p:nvPr>
        </p:nvSpPr>
        <p:spPr>
          <a:xfrm>
            <a:off x="759450" y="1256125"/>
            <a:ext cx="7625100" cy="3173100"/>
          </a:xfrm>
          <a:prstGeom prst="rect">
            <a:avLst/>
          </a:prstGeom>
        </p:spPr>
        <p:txBody>
          <a:bodyPr/>
          <a:lstStyle/>
          <a:p>
            <a:pPr marL="285750" lvl="1" indent="0">
              <a:buNone/>
              <a:defRPr sz="1800"/>
            </a:pPr>
            <a:endParaRPr lang="en-US" sz="1500" dirty="0">
              <a:solidFill>
                <a:schemeClr val="tx1">
                  <a:lumMod val="50000"/>
                </a:schemeClr>
              </a:solidFill>
            </a:endParaRP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Use </a:t>
            </a:r>
            <a:r>
              <a:rPr lang="en-US" sz="1650" i="1" dirty="0">
                <a:solidFill>
                  <a:schemeClr val="tx1">
                    <a:lumMod val="50000"/>
                  </a:schemeClr>
                </a:solidFill>
              </a:rPr>
              <a:t>coverage report</a:t>
            </a:r>
            <a:r>
              <a:rPr lang="en-US" sz="1650" dirty="0">
                <a:solidFill>
                  <a:schemeClr val="tx1">
                    <a:lumMod val="50000"/>
                  </a:schemeClr>
                </a:solidFill>
              </a:rPr>
              <a:t> to report coverage results</a:t>
            </a:r>
          </a:p>
          <a:p>
            <a:pPr marL="971550" lvl="1" indent="-285750">
              <a:buClrTx/>
              <a:buSzPct val="100000"/>
              <a:buFont typeface="Arial" panose="020B0604020202020204" pitchFamily="34" charset="0"/>
              <a:buChar char="●"/>
              <a:defRPr sz="1800"/>
            </a:pPr>
            <a:r>
              <a:rPr lang="en-US" sz="1650" dirty="0">
                <a:solidFill>
                  <a:schemeClr val="tx1">
                    <a:lumMod val="50000"/>
                  </a:schemeClr>
                </a:solidFill>
              </a:rPr>
              <a:t>Alternatively, coverage html can be used to view coverage results in a more user-friendly manner</a:t>
            </a:r>
          </a:p>
        </p:txBody>
      </p:sp>
      <p:sp>
        <p:nvSpPr>
          <p:cNvPr id="83" name="Shape 83"/>
          <p:cNvSpPr>
            <a:spLocks noGrp="1"/>
          </p:cNvSpPr>
          <p:nvPr>
            <p:ph type="sldNum"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199</a:t>
            </a:fld>
            <a:endParaRPr/>
          </a:p>
        </p:txBody>
      </p:sp>
    </p:spTree>
    <p:extLst>
      <p:ext uri="{BB962C8B-B14F-4D97-AF65-F5344CB8AC3E}">
        <p14:creationId xmlns:p14="http://schemas.microsoft.com/office/powerpoint/2010/main" val="133883116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Hello</a:t>
            </a:r>
            <a:endParaRPr/>
          </a:p>
        </p:txBody>
      </p:sp>
      <p:pic>
        <p:nvPicPr>
          <p:cNvPr id="275" name="Google Shape;275;p44"/>
          <p:cNvPicPr preferRelativeResize="0"/>
          <p:nvPr/>
        </p:nvPicPr>
        <p:blipFill>
          <a:blip r:embed="rId3">
            <a:alphaModFix/>
          </a:blip>
          <a:stretch>
            <a:fillRect/>
          </a:stretch>
        </p:blipFill>
        <p:spPr>
          <a:xfrm rot="300002">
            <a:off x="704232" y="-372074"/>
            <a:ext cx="4697753" cy="5026313"/>
          </a:xfrm>
          <a:prstGeom prst="rect">
            <a:avLst/>
          </a:prstGeom>
          <a:noFill/>
          <a:ln>
            <a:noFill/>
          </a:ln>
        </p:spPr>
      </p:pic>
      <p:sp>
        <p:nvSpPr>
          <p:cNvPr id="276" name="Google Shape;276;p44"/>
          <p:cNvSpPr txBox="1">
            <a:spLocks noGrp="1"/>
          </p:cNvSpPr>
          <p:nvPr>
            <p:ph type="body" idx="1"/>
          </p:nvPr>
        </p:nvSpPr>
        <p:spPr>
          <a:xfrm rot="300075">
            <a:off x="1025515" y="27547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 sz="3000" dirty="0">
                <a:solidFill>
                  <a:schemeClr val="accent1"/>
                </a:solidFill>
              </a:rPr>
              <a:t>Allen Sanders</a:t>
            </a:r>
            <a:endParaRPr sz="3000" dirty="0">
              <a:solidFill>
                <a:schemeClr val="accent1"/>
              </a:solidFill>
            </a:endParaRPr>
          </a:p>
          <a:p>
            <a:pPr marL="0" lvl="0" indent="0" algn="ctr" rtl="0">
              <a:spcBef>
                <a:spcPts val="0"/>
              </a:spcBef>
              <a:spcAft>
                <a:spcPts val="0"/>
              </a:spcAft>
              <a:buNone/>
            </a:pPr>
            <a:r>
              <a:rPr lang="en" sz="1900" dirty="0">
                <a:solidFill>
                  <a:schemeClr val="dk1"/>
                </a:solidFill>
              </a:rPr>
              <a:t>with DevelopIntelligence, </a:t>
            </a:r>
            <a:br>
              <a:rPr lang="en" sz="1900" dirty="0">
                <a:solidFill>
                  <a:schemeClr val="dk1"/>
                </a:solidFill>
              </a:rPr>
            </a:br>
            <a:r>
              <a:rPr lang="en" sz="1900" dirty="0">
                <a:solidFill>
                  <a:schemeClr val="dk1"/>
                </a:solidFill>
              </a:rPr>
              <a:t>a Pluralsight Company.</a:t>
            </a:r>
            <a:endParaRPr sz="1900" dirty="0">
              <a:solidFill>
                <a:schemeClr val="dk1"/>
              </a:solidFill>
            </a:endParaRPr>
          </a:p>
        </p:txBody>
      </p:sp>
      <p:sp>
        <p:nvSpPr>
          <p:cNvPr id="277" name="Google Shape;277;p44"/>
          <p:cNvSpPr txBox="1">
            <a:spLocks noGrp="1"/>
          </p:cNvSpPr>
          <p:nvPr>
            <p:ph type="body" idx="1"/>
          </p:nvPr>
        </p:nvSpPr>
        <p:spPr>
          <a:xfrm>
            <a:off x="5718621" y="1932900"/>
            <a:ext cx="3037783" cy="28170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dirty="0">
                <a:solidFill>
                  <a:schemeClr val="dk1"/>
                </a:solidFill>
              </a:rPr>
              <a:t>25+ years in the indusry</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20+ years in teaching</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Certified Cloud 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Passionate about learning</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 dirty="0">
                <a:solidFill>
                  <a:schemeClr val="dk1"/>
                </a:solidFill>
              </a:rPr>
              <a:t>Also, passionate about Reese’s Cups!</a:t>
            </a:r>
            <a:endParaRPr dirty="0">
              <a:solidFill>
                <a:schemeClr val="dk1"/>
              </a:solidFill>
            </a:endParaRPr>
          </a:p>
        </p:txBody>
      </p:sp>
      <p:sp>
        <p:nvSpPr>
          <p:cNvPr id="278" name="Google Shape;278;p44"/>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t>About me...</a:t>
            </a:r>
            <a:endParaRPr sz="1800" b="1" dirty="0"/>
          </a:p>
        </p:txBody>
      </p:sp>
      <p:sp>
        <p:nvSpPr>
          <p:cNvPr id="279" name="Google Shape;27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Picture 2">
            <a:extLst>
              <a:ext uri="{FF2B5EF4-FFF2-40B4-BE49-F238E27FC236}">
                <a16:creationId xmlns:a16="http://schemas.microsoft.com/office/drawing/2014/main" id="{EE241F8E-21C0-40BF-948A-26A4EEB8C6A0}"/>
              </a:ext>
            </a:extLst>
          </p:cNvPr>
          <p:cNvPicPr>
            <a:picLocks noChangeAspect="1"/>
          </p:cNvPicPr>
          <p:nvPr/>
        </p:nvPicPr>
        <p:blipFill>
          <a:blip r:embed="rId4"/>
          <a:stretch>
            <a:fillRect/>
          </a:stretch>
        </p:blipFill>
        <p:spPr>
          <a:xfrm>
            <a:off x="7839140" y="1180013"/>
            <a:ext cx="754616" cy="788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Always ready to ship</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after the first iteration, the product is always "ready to ship". That is, the product does something useful and is in a releasable state.</a:t>
            </a:r>
          </a:p>
          <a:p>
            <a:endParaRPr lang="en-US" dirty="0"/>
          </a:p>
          <a:p>
            <a:r>
              <a:rPr lang="en-US" dirty="0"/>
              <a:t>Key aspects:</a:t>
            </a:r>
          </a:p>
          <a:p>
            <a:pPr marL="514350" indent="-285750">
              <a:buClrTx/>
              <a:buSzPct val="100000"/>
              <a:buFont typeface="Arial" panose="020B0604020202020204" pitchFamily="34" charset="0"/>
              <a:buChar char="●"/>
            </a:pPr>
            <a:r>
              <a:rPr lang="en-US" dirty="0"/>
              <a:t>This is a risk mitigator – if the project is cancelled or greatly reduces in scope, there is still something of value to show for the work efforts</a:t>
            </a:r>
          </a:p>
          <a:p>
            <a:pPr marL="514350" indent="-285750">
              <a:buClrTx/>
              <a:buSzPct val="100000"/>
              <a:buFont typeface="Arial" panose="020B0604020202020204" pitchFamily="34" charset="0"/>
              <a:buChar char="●"/>
            </a:pPr>
            <a:r>
              <a:rPr lang="en-US" dirty="0"/>
              <a:t>Projects are less likely to be cancelled, as there is always a working product that shows the project’s value and the team’s competence</a:t>
            </a:r>
          </a:p>
          <a:p>
            <a:pPr marL="228600" indent="0"/>
            <a:endParaRPr lang="en-US" dirty="0"/>
          </a:p>
          <a:p>
            <a:pPr marL="228600" indent="0"/>
            <a:r>
              <a:rPr lang="en-US" dirty="0"/>
              <a:t>Key practices that support this principle:</a:t>
            </a:r>
          </a:p>
          <a:p>
            <a:pPr marL="514350" indent="-285750">
              <a:buClrTx/>
              <a:buSzPct val="100000"/>
              <a:buFont typeface="Arial" panose="020B0604020202020204" pitchFamily="34" charset="0"/>
              <a:buChar char="●"/>
            </a:pPr>
            <a:r>
              <a:rPr lang="en-US" dirty="0"/>
              <a:t>Do daily software builds</a:t>
            </a:r>
          </a:p>
          <a:p>
            <a:pPr marL="514350" indent="-285750">
              <a:buClrTx/>
              <a:buSzPct val="100000"/>
              <a:buFont typeface="Arial" panose="020B0604020202020204" pitchFamily="34" charset="0"/>
              <a:buChar char="●"/>
            </a:pPr>
            <a:r>
              <a:rPr lang="en-US" dirty="0"/>
              <a:t>Fix bugs right away</a:t>
            </a:r>
          </a:p>
          <a:p>
            <a:pPr marL="514350" indent="-285750">
              <a:buClrTx/>
              <a:buSzPct val="100000"/>
              <a:buFont typeface="Arial" panose="020B0604020202020204" pitchFamily="34" charset="0"/>
              <a:buChar char="●"/>
            </a:pPr>
            <a:r>
              <a:rPr lang="en-US" dirty="0"/>
              <a:t>Relentlessly use automated testing to mitigate regression</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01428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200</a:t>
            </a:fld>
            <a:endParaRPr/>
          </a:p>
        </p:txBody>
      </p:sp>
      <p:sp>
        <p:nvSpPr>
          <p:cNvPr id="6" name="Shape 84">
            <a:extLst>
              <a:ext uri="{FF2B5EF4-FFF2-40B4-BE49-F238E27FC236}">
                <a16:creationId xmlns:a16="http://schemas.microsoft.com/office/drawing/2014/main" id="{705722AB-2276-46D7-A0EE-E2971DD4CE72}"/>
              </a:ext>
            </a:extLst>
          </p:cNvPr>
          <p:cNvSpPr>
            <a:spLocks noGrp="1"/>
          </p:cNvSpPr>
          <p:nvPr>
            <p:ph type="title"/>
          </p:nvPr>
        </p:nvSpPr>
        <p:spPr>
          <a:xfrm>
            <a:off x="613700" y="714275"/>
            <a:ext cx="8253300" cy="314100"/>
          </a:xfrm>
          <a:prstGeom prst="rect">
            <a:avLst/>
          </a:prstGeom>
        </p:spPr>
        <p:txBody>
          <a:bodyPr/>
          <a:lstStyle/>
          <a:p>
            <a:r>
              <a:rPr lang="en-US" dirty="0"/>
              <a:t>unittest, Mocking, and coverage - Demo</a:t>
            </a:r>
            <a:endParaRPr dirty="0"/>
          </a:p>
        </p:txBody>
      </p:sp>
    </p:spTree>
    <p:extLst>
      <p:ext uri="{BB962C8B-B14F-4D97-AF65-F5344CB8AC3E}">
        <p14:creationId xmlns:p14="http://schemas.microsoft.com/office/powerpoint/2010/main" val="8813704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201</a:t>
            </a:fld>
            <a:endParaRPr/>
          </a:p>
        </p:txBody>
      </p:sp>
      <p:sp>
        <p:nvSpPr>
          <p:cNvPr id="6" name="Shape 84">
            <a:extLst>
              <a:ext uri="{FF2B5EF4-FFF2-40B4-BE49-F238E27FC236}">
                <a16:creationId xmlns:a16="http://schemas.microsoft.com/office/drawing/2014/main" id="{705722AB-2276-46D7-A0EE-E2971DD4CE72}"/>
              </a:ext>
            </a:extLst>
          </p:cNvPr>
          <p:cNvSpPr>
            <a:spLocks noGrp="1"/>
          </p:cNvSpPr>
          <p:nvPr>
            <p:ph type="title"/>
          </p:nvPr>
        </p:nvSpPr>
        <p:spPr>
          <a:xfrm>
            <a:off x="613700" y="714275"/>
            <a:ext cx="8253300" cy="314100"/>
          </a:xfrm>
          <a:prstGeom prst="rect">
            <a:avLst/>
          </a:prstGeom>
        </p:spPr>
        <p:txBody>
          <a:bodyPr/>
          <a:lstStyle/>
          <a:p>
            <a:r>
              <a:rPr lang="en-US" dirty="0"/>
              <a:t>unittest, Mocking, and coverage - Lab</a:t>
            </a:r>
            <a:endParaRPr dirty="0"/>
          </a:p>
        </p:txBody>
      </p:sp>
    </p:spTree>
    <p:extLst>
      <p:ext uri="{BB962C8B-B14F-4D97-AF65-F5344CB8AC3E}">
        <p14:creationId xmlns:p14="http://schemas.microsoft.com/office/powerpoint/2010/main" val="39882760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1D7E-9803-4056-A49D-34E51C5E64BA}"/>
              </a:ext>
            </a:extLst>
          </p:cNvPr>
          <p:cNvSpPr>
            <a:spLocks noGrp="1"/>
          </p:cNvSpPr>
          <p:nvPr>
            <p:ph type="title"/>
          </p:nvPr>
        </p:nvSpPr>
        <p:spPr/>
        <p:txBody>
          <a:bodyPr/>
          <a:lstStyle/>
          <a:p>
            <a:r>
              <a:rPr lang="en-US" dirty="0"/>
              <a:t>Distributed Version Control and Git</a:t>
            </a:r>
          </a:p>
        </p:txBody>
      </p:sp>
    </p:spTree>
    <p:extLst>
      <p:ext uri="{BB962C8B-B14F-4D97-AF65-F5344CB8AC3E}">
        <p14:creationId xmlns:p14="http://schemas.microsoft.com/office/powerpoint/2010/main" val="6413845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CF39-79E7-4BA5-A754-1A98664ABD11}"/>
              </a:ext>
            </a:extLst>
          </p:cNvPr>
          <p:cNvSpPr>
            <a:spLocks noGrp="1"/>
          </p:cNvSpPr>
          <p:nvPr>
            <p:ph type="title"/>
          </p:nvPr>
        </p:nvSpPr>
        <p:spPr/>
        <p:txBody>
          <a:bodyPr/>
          <a:lstStyle/>
          <a:p>
            <a:r>
              <a:rPr lang="en-US" dirty="0"/>
              <a:t>What is Version Control?</a:t>
            </a:r>
          </a:p>
        </p:txBody>
      </p:sp>
      <p:sp>
        <p:nvSpPr>
          <p:cNvPr id="3" name="Subtitle 2">
            <a:extLst>
              <a:ext uri="{FF2B5EF4-FFF2-40B4-BE49-F238E27FC236}">
                <a16:creationId xmlns:a16="http://schemas.microsoft.com/office/drawing/2014/main" id="{846F9625-506C-4083-A6A7-DBF851A0F7A9}"/>
              </a:ext>
            </a:extLst>
          </p:cNvPr>
          <p:cNvSpPr>
            <a:spLocks noGrp="1"/>
          </p:cNvSpPr>
          <p:nvPr>
            <p:ph type="subTitle" idx="1"/>
          </p:nvPr>
        </p:nvSpPr>
        <p:spPr/>
        <p:txBody>
          <a:bodyPr/>
          <a:lstStyle/>
          <a:p>
            <a:r>
              <a:rPr lang="en-US" dirty="0"/>
              <a:t>Programs AND work practices that we use to track and control text documents</a:t>
            </a:r>
          </a:p>
          <a:p>
            <a:endParaRPr lang="en-US" dirty="0"/>
          </a:p>
          <a:p>
            <a:r>
              <a:rPr lang="en-US" dirty="0"/>
              <a:t>What documents? Source code - the text files we use to create our executable program</a:t>
            </a:r>
          </a:p>
          <a:p>
            <a:endParaRPr lang="en-US" dirty="0"/>
          </a:p>
          <a:p>
            <a:r>
              <a:rPr lang="en-US" dirty="0"/>
              <a:t>Helps facilitate multiple contributors on a project</a:t>
            </a:r>
          </a:p>
          <a:p>
            <a:endParaRPr lang="en-US" dirty="0"/>
          </a:p>
          <a:p>
            <a:r>
              <a:rPr lang="en-US" dirty="0"/>
              <a:t>Allows us to revert to previous iterations of code base as needed</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61CA049-0229-4349-8788-D8F32E250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203</a:t>
            </a:fld>
            <a:endParaRPr lang="en"/>
          </a:p>
        </p:txBody>
      </p:sp>
    </p:spTree>
    <p:extLst>
      <p:ext uri="{BB962C8B-B14F-4D97-AF65-F5344CB8AC3E}">
        <p14:creationId xmlns:p14="http://schemas.microsoft.com/office/powerpoint/2010/main" val="14680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6A69-64B7-4392-902E-EF298DE5E79B}"/>
              </a:ext>
            </a:extLst>
          </p:cNvPr>
          <p:cNvSpPr>
            <a:spLocks noGrp="1"/>
          </p:cNvSpPr>
          <p:nvPr>
            <p:ph type="title"/>
          </p:nvPr>
        </p:nvSpPr>
        <p:spPr/>
        <p:txBody>
          <a:bodyPr/>
          <a:lstStyle/>
          <a:p>
            <a:r>
              <a:rPr lang="en-US" dirty="0"/>
              <a:t>The Past: Client/Server Version Control</a:t>
            </a:r>
          </a:p>
        </p:txBody>
      </p:sp>
      <p:sp>
        <p:nvSpPr>
          <p:cNvPr id="3" name="Subtitle 2">
            <a:extLst>
              <a:ext uri="{FF2B5EF4-FFF2-40B4-BE49-F238E27FC236}">
                <a16:creationId xmlns:a16="http://schemas.microsoft.com/office/drawing/2014/main" id="{6BC389E4-DF0D-42CA-B9BF-411DA0765AC7}"/>
              </a:ext>
            </a:extLst>
          </p:cNvPr>
          <p:cNvSpPr>
            <a:spLocks noGrp="1"/>
          </p:cNvSpPr>
          <p:nvPr>
            <p:ph type="subTitle" idx="1"/>
          </p:nvPr>
        </p:nvSpPr>
        <p:spPr/>
        <p:txBody>
          <a:bodyPr/>
          <a:lstStyle/>
          <a:p>
            <a:r>
              <a:rPr lang="en-US" dirty="0"/>
              <a:t>Prior to 10-15 years ago, most version control used client/server model:</a:t>
            </a:r>
          </a:p>
          <a:p>
            <a:endParaRPr lang="en-US" dirty="0"/>
          </a:p>
          <a:p>
            <a:r>
              <a:rPr lang="en-US" dirty="0"/>
              <a:t>One computer (version control server) had all source code files; it was usually on-site</a:t>
            </a:r>
          </a:p>
          <a:p>
            <a:endParaRPr lang="en-US" dirty="0"/>
          </a:p>
          <a:p>
            <a:r>
              <a:rPr lang="en-US" dirty="0"/>
              <a:t>Client computers (</a:t>
            </a:r>
            <a:r>
              <a:rPr lang="en-US" dirty="0" err="1"/>
              <a:t>devs</a:t>
            </a:r>
            <a:r>
              <a:rPr lang="en-US" dirty="0"/>
              <a:t>) could “check out” a file with the server – that would lock the file to changes</a:t>
            </a:r>
          </a:p>
          <a:p>
            <a:endParaRPr lang="en-US" dirty="0"/>
          </a:p>
          <a:p>
            <a:r>
              <a:rPr lang="en-US" dirty="0"/>
              <a:t>When dev done with work, submits change to server</a:t>
            </a:r>
          </a:p>
          <a:p>
            <a:endParaRPr lang="en-US" dirty="0"/>
          </a:p>
          <a:p>
            <a:r>
              <a:rPr lang="en-US" dirty="0"/>
              <a:t>Once change is made, the file is unlocked for others to modify</a:t>
            </a:r>
          </a:p>
          <a:p>
            <a:endParaRPr lang="en-US" dirty="0"/>
          </a:p>
          <a:p>
            <a:r>
              <a:rPr lang="en-US" dirty="0"/>
              <a:t>Disadvantage: geographically distributed teams weren’t possible; multiple </a:t>
            </a:r>
            <a:r>
              <a:rPr lang="en-US" dirty="0" err="1"/>
              <a:t>devs</a:t>
            </a:r>
            <a:r>
              <a:rPr lang="en-US" dirty="0"/>
              <a:t> can’t work on the same file</a:t>
            </a:r>
          </a:p>
        </p:txBody>
      </p:sp>
      <p:sp>
        <p:nvSpPr>
          <p:cNvPr id="4" name="Slide Number Placeholder 3">
            <a:extLst>
              <a:ext uri="{FF2B5EF4-FFF2-40B4-BE49-F238E27FC236}">
                <a16:creationId xmlns:a16="http://schemas.microsoft.com/office/drawing/2014/main" id="{5B58171F-33E2-4D1E-A27B-9D0D74F50C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204</a:t>
            </a:fld>
            <a:endParaRPr lang="en"/>
          </a:p>
        </p:txBody>
      </p:sp>
    </p:spTree>
    <p:extLst>
      <p:ext uri="{BB962C8B-B14F-4D97-AF65-F5344CB8AC3E}">
        <p14:creationId xmlns:p14="http://schemas.microsoft.com/office/powerpoint/2010/main" val="886693275"/>
      </p:ext>
    </p:extLst>
  </p:cSld>
  <p:clrMapOvr>
    <a:masterClrMapping/>
  </p:clrMapOvr>
  <p:extLst>
    <p:ext uri="{6950BFC3-D8DA-4A85-94F7-54DA5524770B}">
      <p188:commentRel xmlns:p188="http://schemas.microsoft.com/office/powerpoint/2018/8/main" r:id="rId3"/>
    </p:ext>
  </p:extLs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58B3D-A3EA-4129-9C50-6E66B27301E3}"/>
              </a:ext>
            </a:extLst>
          </p:cNvPr>
          <p:cNvSpPr>
            <a:spLocks noGrp="1"/>
          </p:cNvSpPr>
          <p:nvPr>
            <p:ph type="title"/>
          </p:nvPr>
        </p:nvSpPr>
        <p:spPr/>
        <p:txBody>
          <a:bodyPr/>
          <a:lstStyle/>
          <a:p>
            <a:r>
              <a:rPr lang="en-US" dirty="0"/>
              <a:t>The Present: Distributed Version Control</a:t>
            </a:r>
          </a:p>
        </p:txBody>
      </p:sp>
      <p:sp>
        <p:nvSpPr>
          <p:cNvPr id="3" name="Subtitle 2">
            <a:extLst>
              <a:ext uri="{FF2B5EF4-FFF2-40B4-BE49-F238E27FC236}">
                <a16:creationId xmlns:a16="http://schemas.microsoft.com/office/drawing/2014/main" id="{03DA7C03-3166-4E8A-B954-9CE0FBB039D0}"/>
              </a:ext>
            </a:extLst>
          </p:cNvPr>
          <p:cNvSpPr>
            <a:spLocks noGrp="1"/>
          </p:cNvSpPr>
          <p:nvPr>
            <p:ph type="subTitle" idx="1"/>
          </p:nvPr>
        </p:nvSpPr>
        <p:spPr/>
        <p:txBody>
          <a:bodyPr/>
          <a:lstStyle/>
          <a:p>
            <a:r>
              <a:rPr lang="en-US" dirty="0"/>
              <a:t>The source code files are distributed – a full copy of all files, and their entire history, exists on every developers’ computer</a:t>
            </a:r>
          </a:p>
          <a:p>
            <a:endParaRPr lang="en-US" dirty="0"/>
          </a:p>
          <a:p>
            <a:r>
              <a:rPr lang="en-US" dirty="0"/>
              <a:t>Multiple </a:t>
            </a:r>
            <a:r>
              <a:rPr lang="en-US" dirty="0" err="1"/>
              <a:t>devs</a:t>
            </a:r>
            <a:r>
              <a:rPr lang="en-US" dirty="0"/>
              <a:t> can work on the same file simultaneously – when they merge, a computer program will handle routine merge actions; merge conflicts are raised for human interaction</a:t>
            </a:r>
          </a:p>
          <a:p>
            <a:endParaRPr lang="en-US" dirty="0"/>
          </a:p>
          <a:p>
            <a:r>
              <a:rPr lang="en-US" dirty="0"/>
              <a:t>There are a few popular programs:</a:t>
            </a:r>
          </a:p>
          <a:p>
            <a:pPr marL="514350" indent="-285750">
              <a:buClrTx/>
              <a:buSzPct val="100000"/>
              <a:buFont typeface="Arial" panose="020B0604020202020204" pitchFamily="34" charset="0"/>
              <a:buChar char="●"/>
            </a:pPr>
            <a:r>
              <a:rPr lang="en-US" dirty="0"/>
              <a:t>Subversion</a:t>
            </a:r>
          </a:p>
          <a:p>
            <a:pPr marL="514350" indent="-285750">
              <a:buClrTx/>
              <a:buSzPct val="100000"/>
              <a:buFont typeface="Arial" panose="020B0604020202020204" pitchFamily="34" charset="0"/>
              <a:buChar char="●"/>
            </a:pPr>
            <a:r>
              <a:rPr lang="en-US" dirty="0"/>
              <a:t>Mercurial</a:t>
            </a:r>
          </a:p>
          <a:p>
            <a:pPr marL="514350" indent="-285750">
              <a:buClrTx/>
              <a:buSzPct val="100000"/>
              <a:buFont typeface="Arial" panose="020B0604020202020204" pitchFamily="34" charset="0"/>
              <a:buChar char="●"/>
            </a:pPr>
            <a:r>
              <a:rPr lang="en-US" dirty="0"/>
              <a:t>Git</a:t>
            </a:r>
          </a:p>
          <a:p>
            <a:pPr marL="514350" indent="-285750">
              <a:buFontTx/>
              <a:buChar char="-"/>
            </a:pPr>
            <a:endParaRPr lang="en-US" dirty="0"/>
          </a:p>
          <a:p>
            <a:pPr marL="228600" indent="0"/>
            <a:r>
              <a:rPr lang="en-US" dirty="0"/>
              <a:t>Git is by far the most popular</a:t>
            </a:r>
          </a:p>
        </p:txBody>
      </p:sp>
      <p:sp>
        <p:nvSpPr>
          <p:cNvPr id="4" name="Slide Number Placeholder 3">
            <a:extLst>
              <a:ext uri="{FF2B5EF4-FFF2-40B4-BE49-F238E27FC236}">
                <a16:creationId xmlns:a16="http://schemas.microsoft.com/office/drawing/2014/main" id="{747FE77D-AB8C-4F0C-8539-CB54A1FB45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205</a:t>
            </a:fld>
            <a:endParaRPr lang="en"/>
          </a:p>
        </p:txBody>
      </p:sp>
    </p:spTree>
    <p:extLst>
      <p:ext uri="{BB962C8B-B14F-4D97-AF65-F5344CB8AC3E}">
        <p14:creationId xmlns:p14="http://schemas.microsoft.com/office/powerpoint/2010/main" val="14697407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Git</a:t>
            </a:r>
          </a:p>
        </p:txBody>
      </p:sp>
      <p:sp>
        <p:nvSpPr>
          <p:cNvPr id="3" name="TextBox 2">
            <a:extLst>
              <a:ext uri="{FF2B5EF4-FFF2-40B4-BE49-F238E27FC236}">
                <a16:creationId xmlns:a16="http://schemas.microsoft.com/office/drawing/2014/main" id="{985CB345-97FD-432C-AACE-D1622950293E}"/>
              </a:ext>
            </a:extLst>
          </p:cNvPr>
          <p:cNvSpPr txBox="1"/>
          <p:nvPr/>
        </p:nvSpPr>
        <p:spPr>
          <a:xfrm>
            <a:off x="3513264" y="1309643"/>
            <a:ext cx="509666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What is it?</a:t>
            </a:r>
          </a:p>
        </p:txBody>
      </p:sp>
      <p:sp>
        <p:nvSpPr>
          <p:cNvPr id="5" name="TextBox 4">
            <a:extLst>
              <a:ext uri="{FF2B5EF4-FFF2-40B4-BE49-F238E27FC236}">
                <a16:creationId xmlns:a16="http://schemas.microsoft.com/office/drawing/2014/main" id="{B63C3E07-9FD5-4BEE-8ABD-728ABB9D9D28}"/>
              </a:ext>
            </a:extLst>
          </p:cNvPr>
          <p:cNvSpPr txBox="1"/>
          <p:nvPr/>
        </p:nvSpPr>
        <p:spPr>
          <a:xfrm>
            <a:off x="3830516" y="2052576"/>
            <a:ext cx="5432460"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Open-source distributed version control system</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Takes “snapshots” of an application folder as changes occur</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Includes both a local and remote component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Changes are local and are synced with remote as needed</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Keeps a log of history of changes and allows return to previous version if required</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Available at </a:t>
            </a:r>
            <a:r>
              <a:rPr lang="en-US" sz="1350" kern="1200" dirty="0">
                <a:solidFill>
                  <a:schemeClr val="bg1"/>
                </a:solidFill>
                <a:latin typeface="+mj-lt"/>
                <a:hlinkClick r:id="rId6">
                  <a:extLst>
                    <a:ext uri="{A12FA001-AC4F-418D-AE19-62706E023703}">
                      <ahyp:hlinkClr xmlns:ahyp="http://schemas.microsoft.com/office/drawing/2018/hyperlinkcolor" val="tx"/>
                    </a:ext>
                  </a:extLst>
                </a:hlinkClick>
              </a:rPr>
              <a:t>https://git-scm.com/</a:t>
            </a:r>
            <a:r>
              <a:rPr lang="en-US" sz="1350" kern="1200" dirty="0">
                <a:solidFill>
                  <a:schemeClr val="bg1"/>
                </a:solidFill>
                <a:latin typeface="+mj-lt"/>
              </a:rPr>
              <a:t> for download &amp; installation</a:t>
            </a:r>
          </a:p>
        </p:txBody>
      </p:sp>
      <p:sp>
        <p:nvSpPr>
          <p:cNvPr id="7" name="Slide Number Placeholder 4">
            <a:extLst>
              <a:ext uri="{FF2B5EF4-FFF2-40B4-BE49-F238E27FC236}">
                <a16:creationId xmlns:a16="http://schemas.microsoft.com/office/drawing/2014/main" id="{3F1798FA-B853-5429-A44B-3FD669394C7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206</a:t>
            </a:fld>
            <a:endParaRPr lang="en" dirty="0"/>
          </a:p>
        </p:txBody>
      </p:sp>
    </p:spTree>
    <p:extLst>
      <p:ext uri="{BB962C8B-B14F-4D97-AF65-F5344CB8AC3E}">
        <p14:creationId xmlns:p14="http://schemas.microsoft.com/office/powerpoint/2010/main" val="165917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olidFill>
                  <a:schemeClr val="tx2">
                    <a:lumMod val="100000"/>
                  </a:schemeClr>
                </a:solidFill>
                <a:sym typeface="+mj-lt"/>
              </a:rPr>
              <a:t>Check-ins Over Time in Git</a:t>
            </a:r>
            <a:endParaRPr sz="1350" dirty="0">
              <a:solidFill>
                <a:schemeClr val="tx2">
                  <a:lumMod val="100000"/>
                </a:schemeClr>
              </a:solidFill>
            </a:endParaRPr>
          </a:p>
        </p:txBody>
      </p:sp>
      <p:pic>
        <p:nvPicPr>
          <p:cNvPr id="87042" name="Picture 2">
            <a:extLst>
              <a:ext uri="{FF2B5EF4-FFF2-40B4-BE49-F238E27FC236}">
                <a16:creationId xmlns:a16="http://schemas.microsoft.com/office/drawing/2014/main" id="{0D2C6C2B-6B6B-499E-A618-B624B0E908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9252" y="1110978"/>
            <a:ext cx="5143500" cy="34218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E5BA6F-7379-4DC8-A68E-1343A0E33F4F}"/>
              </a:ext>
            </a:extLst>
          </p:cNvPr>
          <p:cNvSpPr txBox="1"/>
          <p:nvPr/>
        </p:nvSpPr>
        <p:spPr>
          <a:xfrm>
            <a:off x="516919" y="1933526"/>
            <a:ext cx="3335891" cy="18825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Tx/>
              <a:buSzPct val="100000"/>
              <a:buFont typeface="Arial" panose="020B0604020202020204" pitchFamily="34" charset="0"/>
              <a:buChar char="●"/>
              <a:defRPr/>
            </a:pPr>
            <a:r>
              <a:rPr lang="en-US" sz="1350" kern="1200" dirty="0">
                <a:solidFill>
                  <a:srgbClr val="575757"/>
                </a:solidFill>
                <a:latin typeface="+mj-lt"/>
              </a:rPr>
              <a:t>Other version control systems track a running list of differences in each file over time</a:t>
            </a:r>
          </a:p>
          <a:p>
            <a:pPr marL="366750" lvl="1" indent="-285750" defTabSz="685800">
              <a:spcAft>
                <a:spcPts val="450"/>
              </a:spcAft>
              <a:buClrTx/>
              <a:buSzPct val="100000"/>
              <a:buFont typeface="Arial" panose="020B0604020202020204" pitchFamily="34" charset="0"/>
              <a:buChar char="●"/>
              <a:defRPr/>
            </a:pPr>
            <a:r>
              <a:rPr lang="en-US" sz="1350" kern="1200" dirty="0">
                <a:solidFill>
                  <a:srgbClr val="575757"/>
                </a:solidFill>
                <a:latin typeface="+mj-lt"/>
              </a:rPr>
              <a:t>Git keeps snapshots of the entire folder at each check-in over time</a:t>
            </a:r>
          </a:p>
          <a:p>
            <a:pPr marL="366750" lvl="1" indent="-285750" defTabSz="685800">
              <a:spcAft>
                <a:spcPts val="450"/>
              </a:spcAft>
              <a:buClrTx/>
              <a:buSzPct val="100000"/>
              <a:buFont typeface="Arial" panose="020B0604020202020204" pitchFamily="34" charset="0"/>
              <a:buChar char="●"/>
              <a:defRPr/>
            </a:pPr>
            <a:r>
              <a:rPr lang="en-US" sz="1350" kern="1200" dirty="0">
                <a:solidFill>
                  <a:srgbClr val="575757"/>
                </a:solidFill>
                <a:latin typeface="+mj-lt"/>
              </a:rPr>
              <a:t>Uses checksums to verify that contents of snapshot not tampered with</a:t>
            </a:r>
          </a:p>
        </p:txBody>
      </p:sp>
    </p:spTree>
    <p:extLst>
      <p:ext uri="{BB962C8B-B14F-4D97-AF65-F5344CB8AC3E}">
        <p14:creationId xmlns:p14="http://schemas.microsoft.com/office/powerpoint/2010/main" val="83055800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468A09-004B-401F-BC8B-9748E6481A35}"/>
              </a:ext>
            </a:extLst>
          </p:cNvPr>
          <p:cNvSpPr>
            <a:spLocks noGrp="1"/>
          </p:cNvSpPr>
          <p:nvPr>
            <p:ph type="title"/>
          </p:nvPr>
        </p:nvSpPr>
        <p:spPr/>
        <p:txBody>
          <a:bodyPr/>
          <a:lstStyle/>
          <a:p>
            <a:r>
              <a:rPr lang="en-US" dirty="0"/>
              <a:t>Typical Workflow</a:t>
            </a:r>
          </a:p>
        </p:txBody>
      </p:sp>
      <p:grpSp>
        <p:nvGrpSpPr>
          <p:cNvPr id="8" name="Group 7">
            <a:extLst>
              <a:ext uri="{FF2B5EF4-FFF2-40B4-BE49-F238E27FC236}">
                <a16:creationId xmlns:a16="http://schemas.microsoft.com/office/drawing/2014/main" id="{50C32B47-63D8-41B0-BD72-E77533910D4A}"/>
              </a:ext>
            </a:extLst>
          </p:cNvPr>
          <p:cNvGrpSpPr/>
          <p:nvPr/>
        </p:nvGrpSpPr>
        <p:grpSpPr>
          <a:xfrm>
            <a:off x="3114343" y="1456970"/>
            <a:ext cx="2722331" cy="2036919"/>
            <a:chOff x="1938375" y="2057150"/>
            <a:chExt cx="3629775" cy="2715892"/>
          </a:xfrm>
        </p:grpSpPr>
        <p:pic>
          <p:nvPicPr>
            <p:cNvPr id="89094" name="Picture 6">
              <a:extLst>
                <a:ext uri="{FF2B5EF4-FFF2-40B4-BE49-F238E27FC236}">
                  <a16:creationId xmlns:a16="http://schemas.microsoft.com/office/drawing/2014/main" id="{A08272D8-A74B-4B30-8555-C3BA7D9AE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650" y="2147887"/>
              <a:ext cx="3619500" cy="256222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B88EB835-4386-46C0-A448-85C41E3849E6}"/>
                </a:ext>
              </a:extLst>
            </p:cNvPr>
            <p:cNvSpPr/>
            <p:nvPr/>
          </p:nvSpPr>
          <p:spPr>
            <a:xfrm>
              <a:off x="1938375" y="3310847"/>
              <a:ext cx="228600" cy="228600"/>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a:t>
              </a:r>
            </a:p>
          </p:txBody>
        </p:sp>
        <p:sp>
          <p:nvSpPr>
            <p:cNvPr id="12" name="Oval 11">
              <a:extLst>
                <a:ext uri="{FF2B5EF4-FFF2-40B4-BE49-F238E27FC236}">
                  <a16:creationId xmlns:a16="http://schemas.microsoft.com/office/drawing/2014/main" id="{F1B22C6B-D1B5-4A44-9B1F-1FD639D632BD}"/>
                </a:ext>
              </a:extLst>
            </p:cNvPr>
            <p:cNvSpPr/>
            <p:nvPr/>
          </p:nvSpPr>
          <p:spPr>
            <a:xfrm>
              <a:off x="5339550" y="3310847"/>
              <a:ext cx="228600" cy="228600"/>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2</a:t>
              </a:r>
            </a:p>
          </p:txBody>
        </p:sp>
        <p:sp>
          <p:nvSpPr>
            <p:cNvPr id="13" name="Oval 12">
              <a:extLst>
                <a:ext uri="{FF2B5EF4-FFF2-40B4-BE49-F238E27FC236}">
                  <a16:creationId xmlns:a16="http://schemas.microsoft.com/office/drawing/2014/main" id="{6CB17721-06B3-40CE-80FC-5EA3F6818568}"/>
                </a:ext>
              </a:extLst>
            </p:cNvPr>
            <p:cNvSpPr/>
            <p:nvPr/>
          </p:nvSpPr>
          <p:spPr>
            <a:xfrm>
              <a:off x="3638962" y="2057150"/>
              <a:ext cx="228600" cy="228600"/>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3</a:t>
              </a:r>
            </a:p>
          </p:txBody>
        </p:sp>
        <p:sp>
          <p:nvSpPr>
            <p:cNvPr id="14" name="Oval 13">
              <a:extLst>
                <a:ext uri="{FF2B5EF4-FFF2-40B4-BE49-F238E27FC236}">
                  <a16:creationId xmlns:a16="http://schemas.microsoft.com/office/drawing/2014/main" id="{54727A55-C9D0-456B-A367-EC1BA7493554}"/>
                </a:ext>
              </a:extLst>
            </p:cNvPr>
            <p:cNvSpPr/>
            <p:nvPr/>
          </p:nvSpPr>
          <p:spPr>
            <a:xfrm>
              <a:off x="3638962" y="4544442"/>
              <a:ext cx="228600" cy="228600"/>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4</a:t>
              </a:r>
            </a:p>
          </p:txBody>
        </p:sp>
      </p:grpSp>
      <p:sp>
        <p:nvSpPr>
          <p:cNvPr id="9" name="TextBox 8">
            <a:extLst>
              <a:ext uri="{FF2B5EF4-FFF2-40B4-BE49-F238E27FC236}">
                <a16:creationId xmlns:a16="http://schemas.microsoft.com/office/drawing/2014/main" id="{967A5522-258D-4F60-8FE7-34D6431F8E07}"/>
              </a:ext>
            </a:extLst>
          </p:cNvPr>
          <p:cNvSpPr txBox="1"/>
          <p:nvPr/>
        </p:nvSpPr>
        <p:spPr>
          <a:xfrm>
            <a:off x="1936796" y="2195536"/>
            <a:ext cx="1256017" cy="55978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Remote storage location created (e.g., on github.com)</a:t>
            </a:r>
          </a:p>
        </p:txBody>
      </p:sp>
      <p:sp>
        <p:nvSpPr>
          <p:cNvPr id="18" name="TextBox 17">
            <a:extLst>
              <a:ext uri="{FF2B5EF4-FFF2-40B4-BE49-F238E27FC236}">
                <a16:creationId xmlns:a16="http://schemas.microsoft.com/office/drawing/2014/main" id="{D37D89ED-E855-4764-8A6A-4A4FE99BD135}"/>
              </a:ext>
            </a:extLst>
          </p:cNvPr>
          <p:cNvSpPr txBox="1"/>
          <p:nvPr/>
        </p:nvSpPr>
        <p:spPr>
          <a:xfrm>
            <a:off x="5775030" y="2195536"/>
            <a:ext cx="1321846" cy="55978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Branch created locally (or “checked out”) and pushed upstream to remote repo</a:t>
            </a:r>
          </a:p>
        </p:txBody>
      </p:sp>
      <p:sp>
        <p:nvSpPr>
          <p:cNvPr id="19" name="TextBox 18">
            <a:extLst>
              <a:ext uri="{FF2B5EF4-FFF2-40B4-BE49-F238E27FC236}">
                <a16:creationId xmlns:a16="http://schemas.microsoft.com/office/drawing/2014/main" id="{299BD374-7760-4B7A-9267-3E7658853E06}"/>
              </a:ext>
            </a:extLst>
          </p:cNvPr>
          <p:cNvSpPr txBox="1"/>
          <p:nvPr/>
        </p:nvSpPr>
        <p:spPr>
          <a:xfrm>
            <a:off x="3426218" y="897182"/>
            <a:ext cx="2098579" cy="55978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Over time, local is refreshed periodically from remote to absorb changes from other devs on the team</a:t>
            </a:r>
          </a:p>
        </p:txBody>
      </p:sp>
      <p:sp>
        <p:nvSpPr>
          <p:cNvPr id="20" name="TextBox 19">
            <a:extLst>
              <a:ext uri="{FF2B5EF4-FFF2-40B4-BE49-F238E27FC236}">
                <a16:creationId xmlns:a16="http://schemas.microsoft.com/office/drawing/2014/main" id="{234A51FD-B62D-4012-89AF-1A4E9865616B}"/>
              </a:ext>
            </a:extLst>
          </p:cNvPr>
          <p:cNvSpPr txBox="1"/>
          <p:nvPr/>
        </p:nvSpPr>
        <p:spPr>
          <a:xfrm>
            <a:off x="3122048" y="3516857"/>
            <a:ext cx="2714625" cy="55978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Over time, changes in local are persisted to remote (checked in); when feature work complete, a PR (Pull Request) is submitted to request merge of branch to mainline</a:t>
            </a:r>
          </a:p>
        </p:txBody>
      </p:sp>
      <p:sp>
        <p:nvSpPr>
          <p:cNvPr id="2" name="TextBox 1">
            <a:extLst>
              <a:ext uri="{FF2B5EF4-FFF2-40B4-BE49-F238E27FC236}">
                <a16:creationId xmlns:a16="http://schemas.microsoft.com/office/drawing/2014/main" id="{1054E5A1-32FE-41D0-9EA0-2E9CF0964C17}"/>
              </a:ext>
            </a:extLst>
          </p:cNvPr>
          <p:cNvSpPr txBox="1"/>
          <p:nvPr/>
        </p:nvSpPr>
        <p:spPr>
          <a:xfrm>
            <a:off x="2346132" y="4483759"/>
            <a:ext cx="4258750"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NOTE: Also, able to initiate repo creation from local command-line</a:t>
            </a:r>
          </a:p>
        </p:txBody>
      </p:sp>
    </p:spTree>
    <p:extLst>
      <p:ext uri="{BB962C8B-B14F-4D97-AF65-F5344CB8AC3E}">
        <p14:creationId xmlns:p14="http://schemas.microsoft.com/office/powerpoint/2010/main" val="25907405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2225AA-CB1F-4570-A0B6-11037749A889}"/>
              </a:ext>
            </a:extLst>
          </p:cNvPr>
          <p:cNvSpPr>
            <a:spLocks noGrp="1"/>
          </p:cNvSpPr>
          <p:nvPr>
            <p:ph type="title"/>
          </p:nvPr>
        </p:nvSpPr>
        <p:spPr/>
        <p:txBody>
          <a:bodyPr/>
          <a:lstStyle/>
          <a:p>
            <a:r>
              <a:rPr lang="en-US" dirty="0"/>
              <a:t>The Three Git States</a:t>
            </a:r>
          </a:p>
        </p:txBody>
      </p:sp>
      <p:graphicFrame>
        <p:nvGraphicFramePr>
          <p:cNvPr id="2" name="Diagram 1">
            <a:extLst>
              <a:ext uri="{FF2B5EF4-FFF2-40B4-BE49-F238E27FC236}">
                <a16:creationId xmlns:a16="http://schemas.microsoft.com/office/drawing/2014/main" id="{D640112F-1C56-4386-8B3E-99AF28A60D2B}"/>
              </a:ext>
            </a:extLst>
          </p:cNvPr>
          <p:cNvGraphicFramePr/>
          <p:nvPr>
            <p:extLst>
              <p:ext uri="{D42A27DB-BD31-4B8C-83A1-F6EECF244321}">
                <p14:modId xmlns:p14="http://schemas.microsoft.com/office/powerpoint/2010/main" val="2008359825"/>
              </p:ext>
            </p:extLst>
          </p:nvPr>
        </p:nvGraphicFramePr>
        <p:xfrm>
          <a:off x="1692350" y="87132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2878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Iterative Feature Development</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Instead of building all features and then releasing (waterfall), instead develop one feature, then the next, always keeping the application in a shippable state. Continually re-assess priority of feature development, including refinement of existing features, based on feedback</a:t>
            </a:r>
          </a:p>
          <a:p>
            <a:endParaRPr lang="en-US" dirty="0"/>
          </a:p>
          <a:p>
            <a:r>
              <a:rPr lang="en-US" dirty="0"/>
              <a:t>Key aspects:</a:t>
            </a:r>
          </a:p>
          <a:p>
            <a:pPr marL="514350" indent="-285750">
              <a:buClrTx/>
              <a:buSzPct val="100000"/>
              <a:buFont typeface="Arial" panose="020B0604020202020204" pitchFamily="34" charset="0"/>
              <a:buChar char="●"/>
            </a:pPr>
            <a:r>
              <a:rPr lang="en-US" dirty="0"/>
              <a:t>Work closely with all concerned parties</a:t>
            </a:r>
          </a:p>
          <a:p>
            <a:pPr marL="514350" indent="-285750">
              <a:buClrTx/>
              <a:buSzPct val="100000"/>
              <a:buFont typeface="Arial" panose="020B0604020202020204" pitchFamily="34" charset="0"/>
              <a:buChar char="●"/>
            </a:pPr>
            <a:r>
              <a:rPr lang="en-US" dirty="0"/>
              <a:t>All involved need to understand and appreciate that development on project will be iterative</a:t>
            </a:r>
          </a:p>
          <a:p>
            <a:pPr marL="514350" indent="-285750">
              <a:buClrTx/>
              <a:buSzPct val="100000"/>
              <a:buFont typeface="Arial" panose="020B0604020202020204" pitchFamily="34" charset="0"/>
              <a:buChar char="●"/>
            </a:pPr>
            <a:r>
              <a:rPr lang="en-US" dirty="0"/>
              <a:t>Application reviewed at demo is still “work in progress”</a:t>
            </a:r>
          </a:p>
          <a:p>
            <a:pPr marL="514350" indent="-285750">
              <a:buClrTx/>
              <a:buSzPct val="100000"/>
              <a:buFont typeface="Arial" panose="020B0604020202020204" pitchFamily="34" charset="0"/>
              <a:buChar char="●"/>
            </a:pPr>
            <a:r>
              <a:rPr lang="en-US" dirty="0"/>
              <a:t>Focus is on gathering “real-time” feedback so course corrections can be made if required</a:t>
            </a:r>
          </a:p>
          <a:p>
            <a:pPr marL="228600" indent="0"/>
            <a:endParaRPr lang="en-US" dirty="0"/>
          </a:p>
          <a:p>
            <a:pPr marL="228600" indent="0"/>
            <a:r>
              <a:rPr lang="en-US" dirty="0"/>
              <a:t>Key practices that support this principle:</a:t>
            </a:r>
          </a:p>
          <a:p>
            <a:pPr marL="514350" indent="-285750">
              <a:buClrTx/>
              <a:buSzPct val="100000"/>
              <a:buFont typeface="Arial" panose="020B0604020202020204" pitchFamily="34" charset="0"/>
              <a:buChar char="●"/>
            </a:pPr>
            <a:r>
              <a:rPr lang="en-US" dirty="0"/>
              <a:t>Set expectations for all stakeholders</a:t>
            </a:r>
          </a:p>
          <a:p>
            <a:pPr marL="514350" indent="-285750">
              <a:buClrTx/>
              <a:buSzPct val="100000"/>
              <a:buFont typeface="Arial" panose="020B0604020202020204" pitchFamily="34" charset="0"/>
              <a:buChar char="●"/>
            </a:pPr>
            <a:r>
              <a:rPr lang="en-US" dirty="0"/>
              <a:t>Educate stakeholders on iterative development so they are effective contributors</a:t>
            </a:r>
          </a:p>
          <a:p>
            <a:pPr marL="514350" indent="-285750">
              <a:buClrTx/>
              <a:buSzPct val="100000"/>
              <a:buFont typeface="Arial" panose="020B0604020202020204" pitchFamily="34" charset="0"/>
              <a:buChar char="●"/>
            </a:pPr>
            <a:r>
              <a:rPr lang="en-US" dirty="0"/>
              <a:t>Be willing to change</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65930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Demo</a:t>
            </a:r>
          </a:p>
        </p:txBody>
      </p:sp>
      <p:sp>
        <p:nvSpPr>
          <p:cNvPr id="5" name="Slide Number Placeholder 4">
            <a:extLst>
              <a:ext uri="{FF2B5EF4-FFF2-40B4-BE49-F238E27FC236}">
                <a16:creationId xmlns:a16="http://schemas.microsoft.com/office/drawing/2014/main" id="{4044A4A3-1B38-59AC-3533-2B55FC4193E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210</a:t>
            </a:fld>
            <a:endParaRPr lang="en" dirty="0"/>
          </a:p>
        </p:txBody>
      </p:sp>
    </p:spTree>
    <p:extLst>
      <p:ext uri="{BB962C8B-B14F-4D97-AF65-F5344CB8AC3E}">
        <p14:creationId xmlns:p14="http://schemas.microsoft.com/office/powerpoint/2010/main" val="28841928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Configuring Git</a:t>
            </a:r>
          </a:p>
        </p:txBody>
      </p:sp>
      <p:sp>
        <p:nvSpPr>
          <p:cNvPr id="4" name="TextBox 3">
            <a:extLst>
              <a:ext uri="{FF2B5EF4-FFF2-40B4-BE49-F238E27FC236}">
                <a16:creationId xmlns:a16="http://schemas.microsoft.com/office/drawing/2014/main" id="{8E086C54-0F67-44A3-BC0D-65D2DFDC7CA6}"/>
              </a:ext>
            </a:extLst>
          </p:cNvPr>
          <p:cNvSpPr txBox="1"/>
          <p:nvPr/>
        </p:nvSpPr>
        <p:spPr>
          <a:xfrm>
            <a:off x="3743058" y="1644806"/>
            <a:ext cx="4888194" cy="194668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--version</a:t>
            </a:r>
            <a:r>
              <a:rPr lang="en-US" sz="1350" kern="1200" dirty="0">
                <a:solidFill>
                  <a:schemeClr val="bg1"/>
                </a:solidFill>
                <a:latin typeface="+mj-lt"/>
              </a:rPr>
              <a:t> to confirm Git is installed and to check version</a:t>
            </a:r>
          </a:p>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config --global user.name “&lt;username&gt;”</a:t>
            </a:r>
            <a:r>
              <a:rPr lang="en-US" sz="1350" kern="1200" dirty="0">
                <a:solidFill>
                  <a:schemeClr val="bg1"/>
                </a:solidFill>
                <a:latin typeface="+mj-lt"/>
              </a:rPr>
              <a:t> to set username</a:t>
            </a:r>
          </a:p>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config --global </a:t>
            </a:r>
            <a:r>
              <a:rPr lang="en-US" sz="1350" i="1" kern="1200" dirty="0" err="1">
                <a:solidFill>
                  <a:schemeClr val="bg1"/>
                </a:solidFill>
                <a:latin typeface="+mj-lt"/>
              </a:rPr>
              <a:t>user.email</a:t>
            </a:r>
            <a:r>
              <a:rPr lang="en-US" sz="1350" i="1" kern="1200" dirty="0">
                <a:solidFill>
                  <a:schemeClr val="bg1"/>
                </a:solidFill>
                <a:latin typeface="+mj-lt"/>
              </a:rPr>
              <a:t> “&lt;email&gt;”</a:t>
            </a:r>
            <a:r>
              <a:rPr lang="en-US" sz="1350" kern="1200" dirty="0">
                <a:solidFill>
                  <a:schemeClr val="bg1"/>
                </a:solidFill>
                <a:latin typeface="+mj-lt"/>
              </a:rPr>
              <a:t> to set user email address</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File changes will be identified in Git history using this information</a:t>
            </a:r>
          </a:p>
        </p:txBody>
      </p:sp>
      <p:sp>
        <p:nvSpPr>
          <p:cNvPr id="6" name="Slide Number Placeholder 4">
            <a:extLst>
              <a:ext uri="{FF2B5EF4-FFF2-40B4-BE49-F238E27FC236}">
                <a16:creationId xmlns:a16="http://schemas.microsoft.com/office/drawing/2014/main" id="{DB0B59B7-A7D5-3228-0EFC-5023B3CDA06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211</a:t>
            </a:fld>
            <a:endParaRPr lang="en" dirty="0"/>
          </a:p>
        </p:txBody>
      </p:sp>
    </p:spTree>
    <p:extLst>
      <p:ext uri="{BB962C8B-B14F-4D97-AF65-F5344CB8AC3E}">
        <p14:creationId xmlns:p14="http://schemas.microsoft.com/office/powerpoint/2010/main" val="35536393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Configuring Git</a:t>
            </a:r>
          </a:p>
        </p:txBody>
      </p:sp>
      <p:sp>
        <p:nvSpPr>
          <p:cNvPr id="4" name="TextBox 3">
            <a:extLst>
              <a:ext uri="{FF2B5EF4-FFF2-40B4-BE49-F238E27FC236}">
                <a16:creationId xmlns:a16="http://schemas.microsoft.com/office/drawing/2014/main" id="{8E086C54-0F67-44A3-BC0D-65D2DFDC7CA6}"/>
              </a:ext>
            </a:extLst>
          </p:cNvPr>
          <p:cNvSpPr txBox="1"/>
          <p:nvPr/>
        </p:nvSpPr>
        <p:spPr>
          <a:xfrm>
            <a:off x="3871245" y="1960044"/>
            <a:ext cx="4997918" cy="84382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a:t>
            </a:r>
            <a:r>
              <a:rPr lang="en-US" sz="1350" i="1" kern="1200" dirty="0">
                <a:solidFill>
                  <a:schemeClr val="bg1"/>
                </a:solidFill>
                <a:latin typeface="+mj-lt"/>
              </a:rPr>
              <a:t>git config --list</a:t>
            </a:r>
            <a:r>
              <a:rPr lang="en-US" sz="1350" kern="1200" dirty="0">
                <a:solidFill>
                  <a:schemeClr val="bg1"/>
                </a:solidFill>
                <a:latin typeface="+mj-lt"/>
              </a:rPr>
              <a:t> to see all configuration settings</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a:t>
            </a:r>
            <a:r>
              <a:rPr lang="en-US" sz="1350" i="1" kern="1200" dirty="0">
                <a:solidFill>
                  <a:schemeClr val="bg1"/>
                </a:solidFill>
                <a:latin typeface="+mj-lt"/>
              </a:rPr>
              <a:t>git config &lt;setting name&gt;</a:t>
            </a:r>
            <a:r>
              <a:rPr lang="en-US" sz="1350" kern="1200" dirty="0">
                <a:solidFill>
                  <a:schemeClr val="bg1"/>
                </a:solidFill>
                <a:latin typeface="+mj-lt"/>
              </a:rPr>
              <a:t> to view a specific setting</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For example, </a:t>
            </a:r>
            <a:r>
              <a:rPr lang="en-US" sz="1350" i="1" kern="1200" dirty="0">
                <a:solidFill>
                  <a:schemeClr val="bg1"/>
                </a:solidFill>
                <a:latin typeface="+mj-lt"/>
              </a:rPr>
              <a:t>git config </a:t>
            </a:r>
            <a:r>
              <a:rPr lang="en-US" sz="1350" i="1" kern="1200" dirty="0" err="1">
                <a:solidFill>
                  <a:schemeClr val="bg1"/>
                </a:solidFill>
                <a:latin typeface="+mj-lt"/>
              </a:rPr>
              <a:t>user.email</a:t>
            </a:r>
            <a:endParaRPr lang="en-US" sz="1350" i="1" kern="1200" dirty="0">
              <a:solidFill>
                <a:schemeClr val="bg1"/>
              </a:solidFill>
              <a:latin typeface="+mj-lt"/>
            </a:endParaRPr>
          </a:p>
        </p:txBody>
      </p:sp>
      <p:sp>
        <p:nvSpPr>
          <p:cNvPr id="6" name="Slide Number Placeholder 4">
            <a:extLst>
              <a:ext uri="{FF2B5EF4-FFF2-40B4-BE49-F238E27FC236}">
                <a16:creationId xmlns:a16="http://schemas.microsoft.com/office/drawing/2014/main" id="{32771B49-50D9-04EE-2975-D7D335F482BD}"/>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212</a:t>
            </a:fld>
            <a:endParaRPr lang="en" dirty="0"/>
          </a:p>
        </p:txBody>
      </p:sp>
    </p:spTree>
    <p:extLst>
      <p:ext uri="{BB962C8B-B14F-4D97-AF65-F5344CB8AC3E}">
        <p14:creationId xmlns:p14="http://schemas.microsoft.com/office/powerpoint/2010/main" val="298934745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Create a Repository</a:t>
            </a:r>
          </a:p>
        </p:txBody>
      </p:sp>
      <p:sp>
        <p:nvSpPr>
          <p:cNvPr id="4" name="TextBox 3">
            <a:extLst>
              <a:ext uri="{FF2B5EF4-FFF2-40B4-BE49-F238E27FC236}">
                <a16:creationId xmlns:a16="http://schemas.microsoft.com/office/drawing/2014/main" id="{8E086C54-0F67-44A3-BC0D-65D2DFDC7CA6}"/>
              </a:ext>
            </a:extLst>
          </p:cNvPr>
          <p:cNvSpPr txBox="1"/>
          <p:nvPr/>
        </p:nvSpPr>
        <p:spPr>
          <a:xfrm>
            <a:off x="3725966" y="1619566"/>
            <a:ext cx="5135491" cy="173893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Public or private repository can be created with hosting service (e.g., GitHub)</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To link with local snapshot of remote repo, have a couple of options:</a:t>
            </a:r>
          </a:p>
          <a:p>
            <a:pPr marL="466650" lvl="3" indent="-285750">
              <a:spcAft>
                <a:spcPts val="450"/>
              </a:spcAft>
              <a:buClr>
                <a:schemeClr val="bg1"/>
              </a:buClr>
              <a:buSzPct val="100000"/>
              <a:buFont typeface="Courier New" panose="02070309020205020404" pitchFamily="49" charset="0"/>
              <a:buChar char="o"/>
              <a:defRPr/>
            </a:pPr>
            <a:r>
              <a:rPr lang="en-US" sz="1350" kern="1200" dirty="0">
                <a:solidFill>
                  <a:schemeClr val="bg1"/>
                </a:solidFill>
                <a:latin typeface="+mj-lt"/>
              </a:rPr>
              <a:t>Initialize local from command line, add files locally, add/push to remote</a:t>
            </a:r>
          </a:p>
          <a:p>
            <a:pPr marL="466650" lvl="1" indent="-285750" defTabSz="685800">
              <a:spcAft>
                <a:spcPts val="450"/>
              </a:spcAft>
              <a:buClr>
                <a:schemeClr val="bg1"/>
              </a:buClr>
              <a:buSzPct val="100000"/>
              <a:buFont typeface="Courier New" panose="02070309020205020404" pitchFamily="49" charset="0"/>
              <a:buChar char="o"/>
              <a:defRPr/>
            </a:pPr>
            <a:r>
              <a:rPr lang="en-US" sz="1350" kern="1200" dirty="0">
                <a:solidFill>
                  <a:schemeClr val="bg1"/>
                </a:solidFill>
                <a:latin typeface="+mj-lt"/>
              </a:rPr>
              <a:t>Use URL from remote to pull to local via clone</a:t>
            </a:r>
          </a:p>
        </p:txBody>
      </p:sp>
      <p:sp>
        <p:nvSpPr>
          <p:cNvPr id="6" name="Slide Number Placeholder 4">
            <a:extLst>
              <a:ext uri="{FF2B5EF4-FFF2-40B4-BE49-F238E27FC236}">
                <a16:creationId xmlns:a16="http://schemas.microsoft.com/office/drawing/2014/main" id="{CD9F43B1-2DD0-E07C-546A-8332F38D397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213</a:t>
            </a:fld>
            <a:endParaRPr lang="en" dirty="0"/>
          </a:p>
        </p:txBody>
      </p:sp>
    </p:spTree>
    <p:extLst>
      <p:ext uri="{BB962C8B-B14F-4D97-AF65-F5344CB8AC3E}">
        <p14:creationId xmlns:p14="http://schemas.microsoft.com/office/powerpoint/2010/main" val="35513092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Push to Remote</a:t>
            </a:r>
          </a:p>
        </p:txBody>
      </p:sp>
      <p:sp>
        <p:nvSpPr>
          <p:cNvPr id="4" name="TextBox 3">
            <a:extLst>
              <a:ext uri="{FF2B5EF4-FFF2-40B4-BE49-F238E27FC236}">
                <a16:creationId xmlns:a16="http://schemas.microsoft.com/office/drawing/2014/main" id="{8E086C54-0F67-44A3-BC0D-65D2DFDC7CA6}"/>
              </a:ext>
            </a:extLst>
          </p:cNvPr>
          <p:cNvSpPr txBox="1"/>
          <p:nvPr/>
        </p:nvSpPr>
        <p:spPr>
          <a:xfrm>
            <a:off x="3845607" y="1619566"/>
            <a:ext cx="5015850" cy="241091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Create and/or navigate to target folder at local</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With an existing repo at hosting provider (e.g., GitHub), execute the following:</a:t>
            </a:r>
          </a:p>
          <a:p>
            <a:pPr marL="466650" lvl="1" indent="-285750" defTabSz="685800">
              <a:spcAft>
                <a:spcPts val="450"/>
              </a:spcAft>
              <a:buClr>
                <a:schemeClr val="bg1"/>
              </a:buClr>
              <a:buSzPct val="100000"/>
              <a:buFont typeface="Courier New" panose="02070309020205020404" pitchFamily="49" charset="0"/>
              <a:buChar char="o"/>
              <a:defRPr/>
            </a:pPr>
            <a:r>
              <a:rPr lang="en-US" sz="1350" i="1" kern="1200" dirty="0">
                <a:solidFill>
                  <a:schemeClr val="bg1"/>
                </a:solidFill>
                <a:latin typeface="+mj-lt"/>
              </a:rPr>
              <a:t>echo “# &lt;initial README.md text&gt;” &gt;&gt; README.md</a:t>
            </a:r>
          </a:p>
          <a:p>
            <a:pPr marL="466650" lvl="1" indent="-285750" defTabSz="685800">
              <a:spcAft>
                <a:spcPts val="450"/>
              </a:spcAft>
              <a:buClr>
                <a:schemeClr val="bg1"/>
              </a:buClr>
              <a:buSzPct val="100000"/>
              <a:buFont typeface="Courier New" panose="02070309020205020404" pitchFamily="49" charset="0"/>
              <a:buChar char="o"/>
              <a:defRPr/>
            </a:pPr>
            <a:r>
              <a:rPr lang="en-US" sz="1350" i="1" kern="1200" dirty="0">
                <a:solidFill>
                  <a:schemeClr val="bg1"/>
                </a:solidFill>
                <a:latin typeface="+mj-lt"/>
              </a:rPr>
              <a:t>git </a:t>
            </a:r>
            <a:r>
              <a:rPr lang="en-US" sz="1350" i="1" kern="1200" dirty="0" err="1">
                <a:solidFill>
                  <a:schemeClr val="bg1"/>
                </a:solidFill>
                <a:latin typeface="+mj-lt"/>
              </a:rPr>
              <a:t>init</a:t>
            </a:r>
            <a:endParaRPr lang="en-US" sz="1350" i="1" kern="1200" dirty="0">
              <a:solidFill>
                <a:schemeClr val="bg1"/>
              </a:solidFill>
              <a:latin typeface="+mj-lt"/>
            </a:endParaRPr>
          </a:p>
          <a:p>
            <a:pPr marL="466650" lvl="1" indent="-285750" defTabSz="685800">
              <a:spcAft>
                <a:spcPts val="450"/>
              </a:spcAft>
              <a:buClr>
                <a:schemeClr val="bg1"/>
              </a:buClr>
              <a:buSzPct val="100000"/>
              <a:buFont typeface="Courier New" panose="02070309020205020404" pitchFamily="49" charset="0"/>
              <a:buChar char="o"/>
              <a:defRPr/>
            </a:pPr>
            <a:r>
              <a:rPr lang="en-US" sz="1350" i="1" kern="1200" dirty="0">
                <a:solidFill>
                  <a:schemeClr val="bg1"/>
                </a:solidFill>
                <a:latin typeface="+mj-lt"/>
              </a:rPr>
              <a:t>git add README.md</a:t>
            </a:r>
          </a:p>
          <a:p>
            <a:pPr marL="466650" lvl="1" indent="-285750" defTabSz="685800">
              <a:spcAft>
                <a:spcPts val="450"/>
              </a:spcAft>
              <a:buClr>
                <a:schemeClr val="bg1"/>
              </a:buClr>
              <a:buSzPct val="100000"/>
              <a:buFont typeface="Courier New" panose="02070309020205020404" pitchFamily="49" charset="0"/>
              <a:buChar char="o"/>
              <a:defRPr/>
            </a:pPr>
            <a:r>
              <a:rPr lang="en-US" sz="1350" i="1" kern="1200" dirty="0">
                <a:solidFill>
                  <a:schemeClr val="bg1"/>
                </a:solidFill>
                <a:latin typeface="+mj-lt"/>
              </a:rPr>
              <a:t>git commit -m “&lt;commit message&gt;”</a:t>
            </a:r>
          </a:p>
          <a:p>
            <a:pPr marL="466650" lvl="1" indent="-285750" defTabSz="685800">
              <a:spcAft>
                <a:spcPts val="450"/>
              </a:spcAft>
              <a:buClr>
                <a:schemeClr val="bg1"/>
              </a:buClr>
              <a:buSzPct val="100000"/>
              <a:buFont typeface="Courier New" panose="02070309020205020404" pitchFamily="49" charset="0"/>
              <a:buChar char="o"/>
              <a:defRPr/>
            </a:pPr>
            <a:r>
              <a:rPr lang="en-US" sz="1350" i="1" kern="1200" dirty="0">
                <a:solidFill>
                  <a:schemeClr val="bg1"/>
                </a:solidFill>
                <a:latin typeface="+mj-lt"/>
              </a:rPr>
              <a:t>git remote add origin &lt;HTTPS URL to repository&gt;</a:t>
            </a:r>
          </a:p>
          <a:p>
            <a:pPr marL="466650" lvl="1" indent="-285750" defTabSz="685800">
              <a:spcAft>
                <a:spcPts val="450"/>
              </a:spcAft>
              <a:buClr>
                <a:schemeClr val="bg1"/>
              </a:buClr>
              <a:buSzPct val="100000"/>
              <a:buFont typeface="Courier New" panose="02070309020205020404" pitchFamily="49" charset="0"/>
              <a:buChar char="o"/>
              <a:defRPr/>
            </a:pPr>
            <a:r>
              <a:rPr lang="en-US" sz="1350" i="1" kern="1200" dirty="0">
                <a:solidFill>
                  <a:schemeClr val="bg1"/>
                </a:solidFill>
                <a:latin typeface="+mj-lt"/>
              </a:rPr>
              <a:t>git push -u origin main</a:t>
            </a:r>
          </a:p>
        </p:txBody>
      </p:sp>
      <p:sp>
        <p:nvSpPr>
          <p:cNvPr id="6" name="Slide Number Placeholder 4">
            <a:extLst>
              <a:ext uri="{FF2B5EF4-FFF2-40B4-BE49-F238E27FC236}">
                <a16:creationId xmlns:a16="http://schemas.microsoft.com/office/drawing/2014/main" id="{F14E4324-B39E-3797-2F35-5E400664449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214</a:t>
            </a:fld>
            <a:endParaRPr lang="en" dirty="0"/>
          </a:p>
        </p:txBody>
      </p:sp>
    </p:spTree>
    <p:extLst>
      <p:ext uri="{BB962C8B-B14F-4D97-AF65-F5344CB8AC3E}">
        <p14:creationId xmlns:p14="http://schemas.microsoft.com/office/powerpoint/2010/main" val="5224934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README.md</a:t>
            </a:r>
          </a:p>
        </p:txBody>
      </p:sp>
      <p:sp>
        <p:nvSpPr>
          <p:cNvPr id="4" name="TextBox 3">
            <a:extLst>
              <a:ext uri="{FF2B5EF4-FFF2-40B4-BE49-F238E27FC236}">
                <a16:creationId xmlns:a16="http://schemas.microsoft.com/office/drawing/2014/main" id="{8E086C54-0F67-44A3-BC0D-65D2DFDC7CA6}"/>
              </a:ext>
            </a:extLst>
          </p:cNvPr>
          <p:cNvSpPr txBox="1"/>
          <p:nvPr/>
        </p:nvSpPr>
        <p:spPr>
          <a:xfrm>
            <a:off x="3777241" y="1856169"/>
            <a:ext cx="5091921"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Trebuchet MS" panose="020B0603020202020204" pitchFamily="34" charset="0"/>
              <a:buChar char="●"/>
              <a:defRPr/>
            </a:pPr>
            <a:r>
              <a:rPr lang="en-US" sz="1350" i="1" kern="1200" dirty="0">
                <a:solidFill>
                  <a:schemeClr val="bg1"/>
                </a:solidFill>
                <a:latin typeface="+mj-lt"/>
              </a:rPr>
              <a:t>echo “# &lt;project title&gt;” &gt;&gt; README.md</a:t>
            </a:r>
            <a:r>
              <a:rPr lang="en-US" sz="1350" kern="1200" dirty="0">
                <a:solidFill>
                  <a:schemeClr val="bg1"/>
                </a:solidFill>
                <a:latin typeface="+mj-lt"/>
              </a:rPr>
              <a:t> creates new README file</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Usually, a Git repo will include a “markdown” file with info about the repo</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Markdown syntax is used to apply formatting characters to raw text</a:t>
            </a:r>
          </a:p>
        </p:txBody>
      </p:sp>
      <p:sp>
        <p:nvSpPr>
          <p:cNvPr id="6" name="Slide Number Placeholder 4">
            <a:extLst>
              <a:ext uri="{FF2B5EF4-FFF2-40B4-BE49-F238E27FC236}">
                <a16:creationId xmlns:a16="http://schemas.microsoft.com/office/drawing/2014/main" id="{CCA3B850-60B1-321B-772B-1BA665371BD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215</a:t>
            </a:fld>
            <a:endParaRPr lang="en" dirty="0"/>
          </a:p>
        </p:txBody>
      </p:sp>
    </p:spTree>
    <p:extLst>
      <p:ext uri="{BB962C8B-B14F-4D97-AF65-F5344CB8AC3E}">
        <p14:creationId xmlns:p14="http://schemas.microsoft.com/office/powerpoint/2010/main" val="30124968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README.md</a:t>
            </a:r>
          </a:p>
        </p:txBody>
      </p:sp>
      <p:sp>
        <p:nvSpPr>
          <p:cNvPr id="4" name="TextBox 3">
            <a:extLst>
              <a:ext uri="{FF2B5EF4-FFF2-40B4-BE49-F238E27FC236}">
                <a16:creationId xmlns:a16="http://schemas.microsoft.com/office/drawing/2014/main" id="{8E086C54-0F67-44A3-BC0D-65D2DFDC7CA6}"/>
              </a:ext>
            </a:extLst>
          </p:cNvPr>
          <p:cNvSpPr txBox="1"/>
          <p:nvPr/>
        </p:nvSpPr>
        <p:spPr>
          <a:xfrm>
            <a:off x="3837062" y="1856170"/>
            <a:ext cx="5032100"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When displayed in “markdown” reader, formatting is applied</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For example, “# “ in the echo statement formats text as a header</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Cheat sheet for markdown syntax at </a:t>
            </a:r>
            <a:r>
              <a:rPr lang="en-US" sz="1350" kern="1200" dirty="0">
                <a:solidFill>
                  <a:schemeClr val="bg1"/>
                </a:solidFill>
                <a:latin typeface="+mj-lt"/>
                <a:hlinkClick r:id="rId2">
                  <a:extLst>
                    <a:ext uri="{A12FA001-AC4F-418D-AE19-62706E023703}">
                      <ahyp:hlinkClr xmlns:ahyp="http://schemas.microsoft.com/office/drawing/2018/hyperlinkcolor" val="tx"/>
                    </a:ext>
                  </a:extLst>
                </a:hlinkClick>
              </a:rPr>
              <a:t>https://www.markdownguide.org/cheat-sheet</a:t>
            </a:r>
            <a:endParaRPr lang="en-US" sz="1350" kern="1200" dirty="0">
              <a:solidFill>
                <a:schemeClr val="bg1"/>
              </a:solidFill>
              <a:latin typeface="+mj-lt"/>
            </a:endParaRPr>
          </a:p>
        </p:txBody>
      </p:sp>
      <p:sp>
        <p:nvSpPr>
          <p:cNvPr id="6" name="Slide Number Placeholder 4">
            <a:extLst>
              <a:ext uri="{FF2B5EF4-FFF2-40B4-BE49-F238E27FC236}">
                <a16:creationId xmlns:a16="http://schemas.microsoft.com/office/drawing/2014/main" id="{C178D9B7-DBE9-AAA7-540D-43331FD1796B}"/>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216</a:t>
            </a:fld>
            <a:endParaRPr lang="en" dirty="0"/>
          </a:p>
        </p:txBody>
      </p:sp>
    </p:spTree>
    <p:extLst>
      <p:ext uri="{BB962C8B-B14F-4D97-AF65-F5344CB8AC3E}">
        <p14:creationId xmlns:p14="http://schemas.microsoft.com/office/powerpoint/2010/main" val="19861067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a:t>
            </a:r>
            <a:r>
              <a:rPr lang="en-US" i="1" dirty="0" err="1"/>
              <a:t>init</a:t>
            </a:r>
            <a:endParaRPr lang="en-US" i="1" dirty="0"/>
          </a:p>
        </p:txBody>
      </p:sp>
      <p:sp>
        <p:nvSpPr>
          <p:cNvPr id="4" name="TextBox 3">
            <a:extLst>
              <a:ext uri="{FF2B5EF4-FFF2-40B4-BE49-F238E27FC236}">
                <a16:creationId xmlns:a16="http://schemas.microsoft.com/office/drawing/2014/main" id="{8E086C54-0F67-44A3-BC0D-65D2DFDC7CA6}"/>
              </a:ext>
            </a:extLst>
          </p:cNvPr>
          <p:cNvSpPr txBox="1"/>
          <p:nvPr/>
        </p:nvSpPr>
        <p:spPr>
          <a:xfrm>
            <a:off x="3990886" y="2092773"/>
            <a:ext cx="4862865" cy="57195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a:t>
            </a:r>
            <a:r>
              <a:rPr lang="en-US" sz="1350" i="1" kern="1200" dirty="0" err="1">
                <a:solidFill>
                  <a:schemeClr val="bg1"/>
                </a:solidFill>
                <a:latin typeface="+mj-lt"/>
              </a:rPr>
              <a:t>init</a:t>
            </a:r>
            <a:r>
              <a:rPr lang="en-US" sz="1350" kern="1200" dirty="0">
                <a:solidFill>
                  <a:schemeClr val="bg1"/>
                </a:solidFill>
                <a:latin typeface="+mj-lt"/>
              </a:rPr>
              <a:t> initializes local repo using configuration template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After executing, folder recognized as local Git repository</a:t>
            </a:r>
          </a:p>
        </p:txBody>
      </p:sp>
      <p:sp>
        <p:nvSpPr>
          <p:cNvPr id="6" name="Slide Number Placeholder 4">
            <a:extLst>
              <a:ext uri="{FF2B5EF4-FFF2-40B4-BE49-F238E27FC236}">
                <a16:creationId xmlns:a16="http://schemas.microsoft.com/office/drawing/2014/main" id="{295AD242-AB28-B437-1FFE-7B3B042B03A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217</a:t>
            </a:fld>
            <a:endParaRPr lang="en" dirty="0"/>
          </a:p>
        </p:txBody>
      </p:sp>
    </p:spTree>
    <p:extLst>
      <p:ext uri="{BB962C8B-B14F-4D97-AF65-F5344CB8AC3E}">
        <p14:creationId xmlns:p14="http://schemas.microsoft.com/office/powerpoint/2010/main" val="108691294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add</a:t>
            </a:r>
          </a:p>
        </p:txBody>
      </p:sp>
      <p:sp>
        <p:nvSpPr>
          <p:cNvPr id="4" name="TextBox 3">
            <a:extLst>
              <a:ext uri="{FF2B5EF4-FFF2-40B4-BE49-F238E27FC236}">
                <a16:creationId xmlns:a16="http://schemas.microsoft.com/office/drawing/2014/main" id="{8E086C54-0F67-44A3-BC0D-65D2DFDC7CA6}"/>
              </a:ext>
            </a:extLst>
          </p:cNvPr>
          <p:cNvSpPr txBox="1"/>
          <p:nvPr/>
        </p:nvSpPr>
        <p:spPr>
          <a:xfrm>
            <a:off x="3811424" y="1590712"/>
            <a:ext cx="5057738"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add README.md</a:t>
            </a:r>
            <a:r>
              <a:rPr lang="en-US" sz="1350" kern="1200" dirty="0">
                <a:solidFill>
                  <a:schemeClr val="bg1"/>
                </a:solidFill>
                <a:latin typeface="+mj-lt"/>
              </a:rPr>
              <a:t> “stages” the README.md file for commit in Git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Reminder – files in Git can be in 1 of 3 stages:</a:t>
            </a:r>
          </a:p>
          <a:p>
            <a:pPr marL="466650" lvl="1" indent="-285750" defTabSz="685800">
              <a:spcAft>
                <a:spcPts val="450"/>
              </a:spcAft>
              <a:buClr>
                <a:schemeClr val="bg1"/>
              </a:buClr>
              <a:buSzPct val="100000"/>
              <a:buFont typeface="Courier New" panose="02070309020205020404" pitchFamily="49" charset="0"/>
              <a:buChar char="o"/>
              <a:defRPr/>
            </a:pPr>
            <a:r>
              <a:rPr lang="en-US" sz="1350" kern="1200" dirty="0">
                <a:solidFill>
                  <a:schemeClr val="bg1"/>
                </a:solidFill>
                <a:latin typeface="+mj-lt"/>
              </a:rPr>
              <a:t>Modified – file changed but not yet staged or committed</a:t>
            </a:r>
          </a:p>
          <a:p>
            <a:pPr marL="466650" lvl="1" indent="-285750" defTabSz="685800">
              <a:spcAft>
                <a:spcPts val="450"/>
              </a:spcAft>
              <a:buClr>
                <a:schemeClr val="bg1"/>
              </a:buClr>
              <a:buSzPct val="100000"/>
              <a:buFont typeface="Courier New" panose="02070309020205020404" pitchFamily="49" charset="0"/>
              <a:buChar char="o"/>
              <a:defRPr/>
            </a:pPr>
            <a:r>
              <a:rPr lang="en-US" sz="1350" kern="1200" dirty="0">
                <a:solidFill>
                  <a:schemeClr val="bg1"/>
                </a:solidFill>
                <a:latin typeface="+mj-lt"/>
              </a:rPr>
              <a:t>Staged – file ready for commit</a:t>
            </a:r>
          </a:p>
          <a:p>
            <a:pPr marL="466650" lvl="1" indent="-285750" defTabSz="685800">
              <a:spcAft>
                <a:spcPts val="450"/>
              </a:spcAft>
              <a:buClr>
                <a:schemeClr val="bg1"/>
              </a:buClr>
              <a:buSzPct val="100000"/>
              <a:buFont typeface="Courier New" panose="02070309020205020404" pitchFamily="49" charset="0"/>
              <a:buChar char="o"/>
              <a:defRPr/>
            </a:pPr>
            <a:r>
              <a:rPr lang="en-US" sz="1350" kern="1200" dirty="0">
                <a:solidFill>
                  <a:schemeClr val="bg1"/>
                </a:solidFill>
                <a:latin typeface="+mj-lt"/>
              </a:rPr>
              <a:t>Committed – file changes persisted to local repo; ready for potential push to remote</a:t>
            </a:r>
          </a:p>
        </p:txBody>
      </p:sp>
      <p:sp>
        <p:nvSpPr>
          <p:cNvPr id="6" name="Slide Number Placeholder 4">
            <a:extLst>
              <a:ext uri="{FF2B5EF4-FFF2-40B4-BE49-F238E27FC236}">
                <a16:creationId xmlns:a16="http://schemas.microsoft.com/office/drawing/2014/main" id="{BDBF9D43-BD1E-2A65-D07F-D95C0ED1BE6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218</a:t>
            </a:fld>
            <a:endParaRPr lang="en" dirty="0"/>
          </a:p>
        </p:txBody>
      </p:sp>
    </p:spTree>
    <p:extLst>
      <p:ext uri="{BB962C8B-B14F-4D97-AF65-F5344CB8AC3E}">
        <p14:creationId xmlns:p14="http://schemas.microsoft.com/office/powerpoint/2010/main" val="80014575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commit</a:t>
            </a:r>
          </a:p>
        </p:txBody>
      </p:sp>
      <p:sp>
        <p:nvSpPr>
          <p:cNvPr id="4" name="TextBox 3">
            <a:extLst>
              <a:ext uri="{FF2B5EF4-FFF2-40B4-BE49-F238E27FC236}">
                <a16:creationId xmlns:a16="http://schemas.microsoft.com/office/drawing/2014/main" id="{8E086C54-0F67-44A3-BC0D-65D2DFDC7CA6}"/>
              </a:ext>
            </a:extLst>
          </p:cNvPr>
          <p:cNvSpPr txBox="1"/>
          <p:nvPr/>
        </p:nvSpPr>
        <p:spPr>
          <a:xfrm>
            <a:off x="3854153" y="1856169"/>
            <a:ext cx="5015009"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commit -m “&lt;commit message&gt;”</a:t>
            </a:r>
            <a:r>
              <a:rPr lang="en-US" sz="1350" kern="1200" dirty="0">
                <a:solidFill>
                  <a:schemeClr val="bg1"/>
                </a:solidFill>
                <a:latin typeface="+mj-lt"/>
              </a:rPr>
              <a:t> persists staged files to local repo</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-m flag used to specify message to attach to current commit snapshot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At this stage, file changes are persisted locally but not yet remotely</a:t>
            </a:r>
          </a:p>
        </p:txBody>
      </p:sp>
      <p:sp>
        <p:nvSpPr>
          <p:cNvPr id="6" name="Slide Number Placeholder 4">
            <a:extLst>
              <a:ext uri="{FF2B5EF4-FFF2-40B4-BE49-F238E27FC236}">
                <a16:creationId xmlns:a16="http://schemas.microsoft.com/office/drawing/2014/main" id="{C8BF13ED-85BE-DA46-7FF5-FDA0188613F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219</a:t>
            </a:fld>
            <a:endParaRPr lang="en" dirty="0"/>
          </a:p>
        </p:txBody>
      </p:sp>
    </p:spTree>
    <p:extLst>
      <p:ext uri="{BB962C8B-B14F-4D97-AF65-F5344CB8AC3E}">
        <p14:creationId xmlns:p14="http://schemas.microsoft.com/office/powerpoint/2010/main" val="382106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Working with the Product Owner</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working closely with the Product Owner enables the incremental production of shippable features that are valuable to the end user</a:t>
            </a:r>
          </a:p>
          <a:p>
            <a:endParaRPr lang="en-US" dirty="0"/>
          </a:p>
          <a:p>
            <a:r>
              <a:rPr lang="en-US" dirty="0"/>
              <a:t>Key aspects:</a:t>
            </a:r>
          </a:p>
          <a:p>
            <a:pPr marL="514350" indent="-285750">
              <a:buClrTx/>
              <a:buSzPct val="100000"/>
              <a:buFont typeface="Arial" panose="020B0604020202020204" pitchFamily="34" charset="0"/>
              <a:buChar char="●"/>
            </a:pPr>
            <a:r>
              <a:rPr lang="en-US" dirty="0"/>
              <a:t>Consult with the product owner before each iteration, agreeing on the scope and details of work for that iteration.</a:t>
            </a:r>
          </a:p>
          <a:p>
            <a:pPr marL="514350" indent="-285750">
              <a:buClrTx/>
              <a:buSzPct val="100000"/>
              <a:buFont typeface="Arial" panose="020B0604020202020204" pitchFamily="34" charset="0"/>
              <a:buChar char="●"/>
            </a:pPr>
            <a:r>
              <a:rPr lang="en-US" dirty="0"/>
              <a:t>During the iteration, the external customer or project manager cannot change the scope for that iteration, but the development team may change the scope by dropping features if the end date will not be met.</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424262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remote add</a:t>
            </a:r>
          </a:p>
        </p:txBody>
      </p:sp>
      <p:sp>
        <p:nvSpPr>
          <p:cNvPr id="4" name="TextBox 3">
            <a:extLst>
              <a:ext uri="{FF2B5EF4-FFF2-40B4-BE49-F238E27FC236}">
                <a16:creationId xmlns:a16="http://schemas.microsoft.com/office/drawing/2014/main" id="{8E086C54-0F67-44A3-BC0D-65D2DFDC7CA6}"/>
              </a:ext>
            </a:extLst>
          </p:cNvPr>
          <p:cNvSpPr txBox="1"/>
          <p:nvPr/>
        </p:nvSpPr>
        <p:spPr>
          <a:xfrm>
            <a:off x="3862699" y="1619566"/>
            <a:ext cx="5014169" cy="194668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remote add origin &lt;HTTPS URL to repository&gt;</a:t>
            </a:r>
            <a:r>
              <a:rPr lang="en-US" sz="1350" kern="1200" dirty="0">
                <a:solidFill>
                  <a:schemeClr val="bg1"/>
                </a:solidFill>
                <a:latin typeface="+mj-lt"/>
              </a:rPr>
              <a:t> used to add remote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Configures link between local and remote at hosting provider</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If target remote is a private repo, will required additional security</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Can use a personal access token (with GitHub) or leverage SSH</a:t>
            </a:r>
          </a:p>
        </p:txBody>
      </p:sp>
      <p:sp>
        <p:nvSpPr>
          <p:cNvPr id="6" name="Slide Number Placeholder 4">
            <a:extLst>
              <a:ext uri="{FF2B5EF4-FFF2-40B4-BE49-F238E27FC236}">
                <a16:creationId xmlns:a16="http://schemas.microsoft.com/office/drawing/2014/main" id="{ECAB74D4-3314-A324-5539-2527012BB5FC}"/>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220</a:t>
            </a:fld>
            <a:endParaRPr lang="en" dirty="0"/>
          </a:p>
        </p:txBody>
      </p:sp>
    </p:spTree>
    <p:extLst>
      <p:ext uri="{BB962C8B-B14F-4D97-AF65-F5344CB8AC3E}">
        <p14:creationId xmlns:p14="http://schemas.microsoft.com/office/powerpoint/2010/main" val="269941263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push</a:t>
            </a:r>
          </a:p>
        </p:txBody>
      </p:sp>
      <p:sp>
        <p:nvSpPr>
          <p:cNvPr id="4" name="TextBox 3">
            <a:extLst>
              <a:ext uri="{FF2B5EF4-FFF2-40B4-BE49-F238E27FC236}">
                <a16:creationId xmlns:a16="http://schemas.microsoft.com/office/drawing/2014/main" id="{8E086C54-0F67-44A3-BC0D-65D2DFDC7CA6}"/>
              </a:ext>
            </a:extLst>
          </p:cNvPr>
          <p:cNvSpPr txBox="1"/>
          <p:nvPr/>
        </p:nvSpPr>
        <p:spPr>
          <a:xfrm>
            <a:off x="3896882" y="1590712"/>
            <a:ext cx="4972281"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push -u origin main</a:t>
            </a:r>
            <a:r>
              <a:rPr lang="en-US" sz="1350" kern="1200" dirty="0">
                <a:solidFill>
                  <a:schemeClr val="bg1"/>
                </a:solidFill>
                <a:latin typeface="+mj-lt"/>
              </a:rPr>
              <a:t> used to persist branch and changes to remote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 used to specify “upstream” (or remote) branch target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origin is reference name for remote repo</a:t>
            </a:r>
          </a:p>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main</a:t>
            </a:r>
            <a:r>
              <a:rPr lang="en-US" sz="1350" kern="1200" dirty="0">
                <a:solidFill>
                  <a:schemeClr val="bg1"/>
                </a:solidFill>
                <a:latin typeface="+mj-lt"/>
              </a:rPr>
              <a:t> is name of branch to push</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Again, if private repo, will require additional security to complete</a:t>
            </a:r>
          </a:p>
        </p:txBody>
      </p:sp>
      <p:sp>
        <p:nvSpPr>
          <p:cNvPr id="6" name="Slide Number Placeholder 4">
            <a:extLst>
              <a:ext uri="{FF2B5EF4-FFF2-40B4-BE49-F238E27FC236}">
                <a16:creationId xmlns:a16="http://schemas.microsoft.com/office/drawing/2014/main" id="{90F7662A-E896-722B-E235-807FF5B60C0F}"/>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221</a:t>
            </a:fld>
            <a:endParaRPr lang="en" dirty="0"/>
          </a:p>
        </p:txBody>
      </p:sp>
    </p:spTree>
    <p:extLst>
      <p:ext uri="{BB962C8B-B14F-4D97-AF65-F5344CB8AC3E}">
        <p14:creationId xmlns:p14="http://schemas.microsoft.com/office/powerpoint/2010/main" val="24809098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clone</a:t>
            </a:r>
          </a:p>
        </p:txBody>
      </p:sp>
      <p:sp>
        <p:nvSpPr>
          <p:cNvPr id="4" name="TextBox 3">
            <a:extLst>
              <a:ext uri="{FF2B5EF4-FFF2-40B4-BE49-F238E27FC236}">
                <a16:creationId xmlns:a16="http://schemas.microsoft.com/office/drawing/2014/main" id="{8E086C54-0F67-44A3-BC0D-65D2DFDC7CA6}"/>
              </a:ext>
            </a:extLst>
          </p:cNvPr>
          <p:cNvSpPr txBox="1"/>
          <p:nvPr/>
        </p:nvSpPr>
        <p:spPr>
          <a:xfrm>
            <a:off x="3879791" y="1960045"/>
            <a:ext cx="4989372"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For initial pull of repository from remote (e.g., GitHub) to local, use </a:t>
            </a:r>
            <a:r>
              <a:rPr lang="en-US" sz="1350" i="1" kern="1200" dirty="0">
                <a:solidFill>
                  <a:schemeClr val="bg1"/>
                </a:solidFill>
                <a:latin typeface="+mj-lt"/>
              </a:rPr>
              <a:t>git clone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Create and/or navigate to folder where new repo folder should exist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Format is </a:t>
            </a:r>
            <a:r>
              <a:rPr lang="en-US" sz="1350" i="1" kern="1200" dirty="0">
                <a:solidFill>
                  <a:schemeClr val="bg1"/>
                </a:solidFill>
                <a:latin typeface="+mj-lt"/>
              </a:rPr>
              <a:t>git clone &lt;HTTPS URL to repository&gt;</a:t>
            </a:r>
          </a:p>
        </p:txBody>
      </p:sp>
      <p:sp>
        <p:nvSpPr>
          <p:cNvPr id="6" name="Slide Number Placeholder 4">
            <a:extLst>
              <a:ext uri="{FF2B5EF4-FFF2-40B4-BE49-F238E27FC236}">
                <a16:creationId xmlns:a16="http://schemas.microsoft.com/office/drawing/2014/main" id="{CB24CEA3-CC99-157E-542E-E49E93932EF8}"/>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222</a:t>
            </a:fld>
            <a:endParaRPr lang="en" dirty="0"/>
          </a:p>
        </p:txBody>
      </p:sp>
    </p:spTree>
    <p:extLst>
      <p:ext uri="{BB962C8B-B14F-4D97-AF65-F5344CB8AC3E}">
        <p14:creationId xmlns:p14="http://schemas.microsoft.com/office/powerpoint/2010/main" val="22566612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clone</a:t>
            </a:r>
          </a:p>
        </p:txBody>
      </p:sp>
      <p:sp>
        <p:nvSpPr>
          <p:cNvPr id="4" name="TextBox 3">
            <a:extLst>
              <a:ext uri="{FF2B5EF4-FFF2-40B4-BE49-F238E27FC236}">
                <a16:creationId xmlns:a16="http://schemas.microsoft.com/office/drawing/2014/main" id="{8E086C54-0F67-44A3-BC0D-65D2DFDC7CA6}"/>
              </a:ext>
            </a:extLst>
          </p:cNvPr>
          <p:cNvSpPr txBox="1"/>
          <p:nvPr/>
        </p:nvSpPr>
        <p:spPr>
          <a:xfrm>
            <a:off x="3922520" y="1856170"/>
            <a:ext cx="4938938"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If repo is private, user will need to be granted access</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Public repos can be cloned without additional access being granted</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Upon completion, new folder will contain local snapshot of remote repo</a:t>
            </a:r>
            <a:endParaRPr lang="en-US" sz="1350" i="1" kern="1200" dirty="0">
              <a:solidFill>
                <a:schemeClr val="bg1"/>
              </a:solidFill>
              <a:latin typeface="+mj-lt"/>
            </a:endParaRPr>
          </a:p>
        </p:txBody>
      </p:sp>
      <p:sp>
        <p:nvSpPr>
          <p:cNvPr id="6" name="Slide Number Placeholder 4">
            <a:extLst>
              <a:ext uri="{FF2B5EF4-FFF2-40B4-BE49-F238E27FC236}">
                <a16:creationId xmlns:a16="http://schemas.microsoft.com/office/drawing/2014/main" id="{12B5A274-C5D6-F431-80C7-1E0630087E0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223</a:t>
            </a:fld>
            <a:endParaRPr lang="en" dirty="0"/>
          </a:p>
        </p:txBody>
      </p:sp>
    </p:spTree>
    <p:extLst>
      <p:ext uri="{BB962C8B-B14F-4D97-AF65-F5344CB8AC3E}">
        <p14:creationId xmlns:p14="http://schemas.microsoft.com/office/powerpoint/2010/main" val="8154534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clone</a:t>
            </a:r>
          </a:p>
        </p:txBody>
      </p:sp>
      <p:sp>
        <p:nvSpPr>
          <p:cNvPr id="4" name="TextBox 3">
            <a:extLst>
              <a:ext uri="{FF2B5EF4-FFF2-40B4-BE49-F238E27FC236}">
                <a16:creationId xmlns:a16="http://schemas.microsoft.com/office/drawing/2014/main" id="{8E086C54-0F67-44A3-BC0D-65D2DFDC7CA6}"/>
              </a:ext>
            </a:extLst>
          </p:cNvPr>
          <p:cNvSpPr txBox="1"/>
          <p:nvPr/>
        </p:nvSpPr>
        <p:spPr>
          <a:xfrm>
            <a:off x="3854153" y="1856170"/>
            <a:ext cx="5007305" cy="5078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On repo “home page” in GitHub, clone repository URL can be found/copied using the “Code” dropdown</a:t>
            </a:r>
            <a:endParaRPr lang="en-US" sz="1350" i="1" kern="1200" dirty="0">
              <a:solidFill>
                <a:schemeClr val="bg1"/>
              </a:solidFill>
              <a:latin typeface="+mj-lt"/>
            </a:endParaRPr>
          </a:p>
        </p:txBody>
      </p:sp>
      <p:pic>
        <p:nvPicPr>
          <p:cNvPr id="5" name="Picture 4">
            <a:extLst>
              <a:ext uri="{FF2B5EF4-FFF2-40B4-BE49-F238E27FC236}">
                <a16:creationId xmlns:a16="http://schemas.microsoft.com/office/drawing/2014/main" id="{3A671376-13C1-46AF-BE4F-42B1E5DBD6B8}"/>
              </a:ext>
            </a:extLst>
          </p:cNvPr>
          <p:cNvPicPr>
            <a:picLocks noChangeAspect="1"/>
          </p:cNvPicPr>
          <p:nvPr/>
        </p:nvPicPr>
        <p:blipFill>
          <a:blip r:embed="rId2"/>
          <a:stretch>
            <a:fillRect/>
          </a:stretch>
        </p:blipFill>
        <p:spPr>
          <a:xfrm>
            <a:off x="5709863" y="2641619"/>
            <a:ext cx="2251481" cy="2129585"/>
          </a:xfrm>
          <a:prstGeom prst="rect">
            <a:avLst/>
          </a:prstGeom>
        </p:spPr>
      </p:pic>
      <p:sp>
        <p:nvSpPr>
          <p:cNvPr id="7" name="Slide Number Placeholder 4">
            <a:extLst>
              <a:ext uri="{FF2B5EF4-FFF2-40B4-BE49-F238E27FC236}">
                <a16:creationId xmlns:a16="http://schemas.microsoft.com/office/drawing/2014/main" id="{ECB6359E-E9A3-B65F-DF6E-D37CCE18097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224</a:t>
            </a:fld>
            <a:endParaRPr lang="en" dirty="0"/>
          </a:p>
        </p:txBody>
      </p:sp>
    </p:spTree>
    <p:extLst>
      <p:ext uri="{BB962C8B-B14F-4D97-AF65-F5344CB8AC3E}">
        <p14:creationId xmlns:p14="http://schemas.microsoft.com/office/powerpoint/2010/main" val="270747957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pull</a:t>
            </a:r>
          </a:p>
        </p:txBody>
      </p:sp>
      <p:sp>
        <p:nvSpPr>
          <p:cNvPr id="4" name="TextBox 3">
            <a:extLst>
              <a:ext uri="{FF2B5EF4-FFF2-40B4-BE49-F238E27FC236}">
                <a16:creationId xmlns:a16="http://schemas.microsoft.com/office/drawing/2014/main" id="{8E086C54-0F67-44A3-BC0D-65D2DFDC7CA6}"/>
              </a:ext>
            </a:extLst>
          </p:cNvPr>
          <p:cNvSpPr txBox="1"/>
          <p:nvPr/>
        </p:nvSpPr>
        <p:spPr>
          <a:xfrm>
            <a:off x="3862699" y="1648420"/>
            <a:ext cx="5029581" cy="167481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Local repository can be refreshed from remote (as required)</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Canonical use case is updating local version of shared branch with others’ changes</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With branch checked out locally, use </a:t>
            </a:r>
            <a:r>
              <a:rPr lang="en-US" sz="1350" i="1" kern="1200" dirty="0">
                <a:solidFill>
                  <a:schemeClr val="bg1"/>
                </a:solidFill>
                <a:latin typeface="+mj-lt"/>
              </a:rPr>
              <a:t>git pull origin &lt;branch name&gt;</a:t>
            </a:r>
            <a:r>
              <a:rPr lang="en-US" sz="1350" kern="1200" dirty="0">
                <a:solidFill>
                  <a:schemeClr val="bg1"/>
                </a:solidFill>
                <a:latin typeface="+mj-lt"/>
              </a:rPr>
              <a:t> or </a:t>
            </a:r>
            <a:r>
              <a:rPr lang="en-US" sz="1350" i="1" kern="1200" dirty="0">
                <a:solidFill>
                  <a:schemeClr val="bg1"/>
                </a:solidFill>
                <a:latin typeface="+mj-lt"/>
              </a:rPr>
              <a:t>git pull</a:t>
            </a:r>
            <a:r>
              <a:rPr lang="en-US" sz="1350" kern="1200" dirty="0">
                <a:solidFill>
                  <a:schemeClr val="bg1"/>
                </a:solidFill>
                <a:latin typeface="+mj-lt"/>
              </a:rPr>
              <a:t> (which will default to currently checked out branch name)</a:t>
            </a:r>
          </a:p>
        </p:txBody>
      </p:sp>
      <p:sp>
        <p:nvSpPr>
          <p:cNvPr id="6" name="Slide Number Placeholder 4">
            <a:extLst>
              <a:ext uri="{FF2B5EF4-FFF2-40B4-BE49-F238E27FC236}">
                <a16:creationId xmlns:a16="http://schemas.microsoft.com/office/drawing/2014/main" id="{6569F433-7E19-0D83-8E60-EDE0E32D98E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225</a:t>
            </a:fld>
            <a:endParaRPr lang="en" dirty="0"/>
          </a:p>
        </p:txBody>
      </p:sp>
    </p:spTree>
    <p:extLst>
      <p:ext uri="{BB962C8B-B14F-4D97-AF65-F5344CB8AC3E}">
        <p14:creationId xmlns:p14="http://schemas.microsoft.com/office/powerpoint/2010/main" val="52375811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Lab</a:t>
            </a:r>
          </a:p>
        </p:txBody>
      </p:sp>
      <p:sp>
        <p:nvSpPr>
          <p:cNvPr id="5" name="Slide Number Placeholder 4">
            <a:extLst>
              <a:ext uri="{FF2B5EF4-FFF2-40B4-BE49-F238E27FC236}">
                <a16:creationId xmlns:a16="http://schemas.microsoft.com/office/drawing/2014/main" id="{7A6A2651-E6ED-E795-8069-DF974D7AD5B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226</a:t>
            </a:fld>
            <a:endParaRPr lang="en" dirty="0"/>
          </a:p>
        </p:txBody>
      </p:sp>
    </p:spTree>
    <p:extLst>
      <p:ext uri="{BB962C8B-B14F-4D97-AF65-F5344CB8AC3E}">
        <p14:creationId xmlns:p14="http://schemas.microsoft.com/office/powerpoint/2010/main" val="41081947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Branching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3896882" y="1856170"/>
            <a:ext cx="4995398"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Branches provide segregated snapshots of the codebase for parallel workstreams</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Often, branches created from mainline for development of a specific feature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Structured process used to merge branches back into mainline</a:t>
            </a:r>
          </a:p>
        </p:txBody>
      </p:sp>
      <p:sp>
        <p:nvSpPr>
          <p:cNvPr id="6" name="Slide Number Placeholder 4">
            <a:extLst>
              <a:ext uri="{FF2B5EF4-FFF2-40B4-BE49-F238E27FC236}">
                <a16:creationId xmlns:a16="http://schemas.microsoft.com/office/drawing/2014/main" id="{4AE97583-1819-2542-FD1D-09A621175A5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227</a:t>
            </a:fld>
            <a:endParaRPr lang="en" dirty="0"/>
          </a:p>
        </p:txBody>
      </p:sp>
    </p:spTree>
    <p:extLst>
      <p:ext uri="{BB962C8B-B14F-4D97-AF65-F5344CB8AC3E}">
        <p14:creationId xmlns:p14="http://schemas.microsoft.com/office/powerpoint/2010/main" val="33018013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Branching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3819970" y="1960045"/>
            <a:ext cx="5080016"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a:t>
            </a:r>
            <a:r>
              <a:rPr lang="en-US" sz="1350" i="1" kern="1200" dirty="0">
                <a:solidFill>
                  <a:schemeClr val="bg1"/>
                </a:solidFill>
                <a:latin typeface="+mj-lt"/>
              </a:rPr>
              <a:t>git checkout –b &lt;branch name&gt;</a:t>
            </a:r>
            <a:r>
              <a:rPr lang="en-US" sz="1350" kern="1200" dirty="0">
                <a:solidFill>
                  <a:schemeClr val="bg1"/>
                </a:solidFill>
                <a:latin typeface="+mj-lt"/>
              </a:rPr>
              <a:t> in local working directory to create new branch</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a:t>
            </a:r>
            <a:r>
              <a:rPr lang="en-US" sz="1350" i="1" kern="1200" dirty="0">
                <a:solidFill>
                  <a:schemeClr val="bg1"/>
                </a:solidFill>
                <a:latin typeface="+mj-lt"/>
              </a:rPr>
              <a:t>git push –u origin &lt;branch name&gt;</a:t>
            </a:r>
            <a:r>
              <a:rPr lang="en-US" sz="1350" kern="1200" dirty="0">
                <a:solidFill>
                  <a:schemeClr val="bg1"/>
                </a:solidFill>
                <a:latin typeface="+mj-lt"/>
              </a:rPr>
              <a:t> to push branch to remote for tracking</a:t>
            </a:r>
          </a:p>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branch --list</a:t>
            </a:r>
            <a:r>
              <a:rPr lang="en-US" sz="1350" kern="1200" dirty="0">
                <a:solidFill>
                  <a:schemeClr val="bg1"/>
                </a:solidFill>
                <a:latin typeface="+mj-lt"/>
              </a:rPr>
              <a:t> used to list existing branches</a:t>
            </a:r>
          </a:p>
        </p:txBody>
      </p:sp>
      <p:sp>
        <p:nvSpPr>
          <p:cNvPr id="6" name="Slide Number Placeholder 4">
            <a:extLst>
              <a:ext uri="{FF2B5EF4-FFF2-40B4-BE49-F238E27FC236}">
                <a16:creationId xmlns:a16="http://schemas.microsoft.com/office/drawing/2014/main" id="{0B81ED2F-37C2-5BB8-C319-CDB4E6B20AE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228</a:t>
            </a:fld>
            <a:endParaRPr lang="en" dirty="0"/>
          </a:p>
        </p:txBody>
      </p:sp>
    </p:spTree>
    <p:extLst>
      <p:ext uri="{BB962C8B-B14F-4D97-AF65-F5344CB8AC3E}">
        <p14:creationId xmlns:p14="http://schemas.microsoft.com/office/powerpoint/2010/main" val="10345882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Branching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3982340" y="2092772"/>
            <a:ext cx="4925351" cy="98745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checkout &lt;branch name&gt;</a:t>
            </a:r>
            <a:r>
              <a:rPr lang="en-US" sz="1350" kern="1200" dirty="0">
                <a:solidFill>
                  <a:schemeClr val="bg1"/>
                </a:solidFill>
                <a:latin typeface="+mj-lt"/>
              </a:rPr>
              <a:t> used to switch to different local branch</a:t>
            </a:r>
          </a:p>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fetch</a:t>
            </a:r>
            <a:r>
              <a:rPr lang="en-US" sz="1350" kern="1200" dirty="0">
                <a:solidFill>
                  <a:schemeClr val="bg1"/>
                </a:solidFill>
                <a:latin typeface="+mj-lt"/>
              </a:rPr>
              <a:t> used to refresh local list with list of newly added remote branches</a:t>
            </a:r>
          </a:p>
        </p:txBody>
      </p:sp>
      <p:sp>
        <p:nvSpPr>
          <p:cNvPr id="6" name="Slide Number Placeholder 4">
            <a:extLst>
              <a:ext uri="{FF2B5EF4-FFF2-40B4-BE49-F238E27FC236}">
                <a16:creationId xmlns:a16="http://schemas.microsoft.com/office/drawing/2014/main" id="{159A31AB-1F8B-6B89-50D1-9092460E441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229</a:t>
            </a:fld>
            <a:endParaRPr lang="en" dirty="0"/>
          </a:p>
        </p:txBody>
      </p:sp>
    </p:spTree>
    <p:extLst>
      <p:ext uri="{BB962C8B-B14F-4D97-AF65-F5344CB8AC3E}">
        <p14:creationId xmlns:p14="http://schemas.microsoft.com/office/powerpoint/2010/main" val="3914823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Pivoting mid-development</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An agile, iterative process can allow a project to pivot in small or large degree, mid-process, without excessive cost of time or resources</a:t>
            </a:r>
          </a:p>
          <a:p>
            <a:endParaRPr lang="en-US" dirty="0"/>
          </a:p>
          <a:p>
            <a:r>
              <a:rPr lang="en-US" dirty="0"/>
              <a:t>Key aspects:</a:t>
            </a:r>
          </a:p>
          <a:p>
            <a:pPr marL="514350" indent="-285750">
              <a:buClrTx/>
              <a:buSzPct val="100000"/>
              <a:buFont typeface="Arial" panose="020B0604020202020204" pitchFamily="34" charset="0"/>
              <a:buChar char="●"/>
            </a:pPr>
            <a:r>
              <a:rPr lang="en-US" dirty="0"/>
              <a:t>Manage to meet business goals, due dates and budgets. Be willing to change requirements to fit these, not the other way around.</a:t>
            </a:r>
          </a:p>
          <a:p>
            <a:pPr marL="514350" indent="-285750">
              <a:buClrTx/>
              <a:buSzPct val="100000"/>
              <a:buFont typeface="Arial" panose="020B0604020202020204" pitchFamily="34" charset="0"/>
              <a:buChar char="●"/>
            </a:pPr>
            <a:r>
              <a:rPr lang="en-US" dirty="0"/>
              <a:t>Learn as you go; be adaptable to new or changing business needs that become clear only after development begins.</a:t>
            </a:r>
          </a:p>
          <a:p>
            <a:pPr marL="514350" indent="-285750">
              <a:buClrTx/>
              <a:buSzPct val="100000"/>
              <a:buFont typeface="Arial" panose="020B0604020202020204" pitchFamily="34" charset="0"/>
              <a:buChar char="●"/>
            </a:pPr>
            <a:r>
              <a:rPr lang="en-US" dirty="0"/>
              <a:t>Analyze existing implementations frequently to determine that they are meeting business goals.</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52624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Making Code Changes</a:t>
            </a:r>
          </a:p>
        </p:txBody>
      </p:sp>
      <p:sp>
        <p:nvSpPr>
          <p:cNvPr id="3" name="TextBox 2">
            <a:extLst>
              <a:ext uri="{FF2B5EF4-FFF2-40B4-BE49-F238E27FC236}">
                <a16:creationId xmlns:a16="http://schemas.microsoft.com/office/drawing/2014/main" id="{41594A85-3FA5-4F79-BBEE-85B2DD0F63F8}"/>
              </a:ext>
            </a:extLst>
          </p:cNvPr>
          <p:cNvSpPr txBox="1"/>
          <p:nvPr/>
        </p:nvSpPr>
        <p:spPr>
          <a:xfrm>
            <a:off x="3845607" y="1960044"/>
            <a:ext cx="5038967" cy="105157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Checkout target branch for development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Make necessary code changes – including adds, updates or deletes</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a:t>
            </a:r>
            <a:r>
              <a:rPr lang="en-US" sz="1350" i="1" kern="1200" dirty="0">
                <a:solidFill>
                  <a:schemeClr val="bg1"/>
                </a:solidFill>
                <a:latin typeface="+mj-lt"/>
              </a:rPr>
              <a:t>git status</a:t>
            </a:r>
            <a:r>
              <a:rPr lang="en-US" sz="1350" kern="1200" dirty="0">
                <a:solidFill>
                  <a:schemeClr val="bg1"/>
                </a:solidFill>
                <a:latin typeface="+mj-lt"/>
              </a:rPr>
              <a:t> to see the state of files in the current branch</a:t>
            </a:r>
          </a:p>
        </p:txBody>
      </p:sp>
      <p:sp>
        <p:nvSpPr>
          <p:cNvPr id="6" name="Slide Number Placeholder 4">
            <a:extLst>
              <a:ext uri="{FF2B5EF4-FFF2-40B4-BE49-F238E27FC236}">
                <a16:creationId xmlns:a16="http://schemas.microsoft.com/office/drawing/2014/main" id="{85C161A2-CD51-72DF-3DE8-68CBD8CF798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230</a:t>
            </a:fld>
            <a:endParaRPr lang="en" dirty="0"/>
          </a:p>
        </p:txBody>
      </p:sp>
    </p:spTree>
    <p:extLst>
      <p:ext uri="{BB962C8B-B14F-4D97-AF65-F5344CB8AC3E}">
        <p14:creationId xmlns:p14="http://schemas.microsoft.com/office/powerpoint/2010/main" val="284600685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Making Code Changes</a:t>
            </a:r>
          </a:p>
        </p:txBody>
      </p:sp>
      <p:sp>
        <p:nvSpPr>
          <p:cNvPr id="3" name="TextBox 2">
            <a:extLst>
              <a:ext uri="{FF2B5EF4-FFF2-40B4-BE49-F238E27FC236}">
                <a16:creationId xmlns:a16="http://schemas.microsoft.com/office/drawing/2014/main" id="{41594A85-3FA5-4F79-BBEE-85B2DD0F63F8}"/>
              </a:ext>
            </a:extLst>
          </p:cNvPr>
          <p:cNvSpPr txBox="1"/>
          <p:nvPr/>
        </p:nvSpPr>
        <p:spPr>
          <a:xfrm>
            <a:off x="3956703" y="1856169"/>
            <a:ext cx="4927871"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a:t>
            </a:r>
            <a:r>
              <a:rPr lang="en-US" sz="1350" i="1" kern="1200" dirty="0">
                <a:solidFill>
                  <a:schemeClr val="bg1"/>
                </a:solidFill>
                <a:latin typeface="+mj-lt"/>
              </a:rPr>
              <a:t>git add</a:t>
            </a:r>
            <a:r>
              <a:rPr lang="en-US" sz="1350" kern="1200" dirty="0">
                <a:solidFill>
                  <a:schemeClr val="bg1"/>
                </a:solidFill>
                <a:latin typeface="+mj-lt"/>
              </a:rPr>
              <a:t> to stage changes for push to remote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Either </a:t>
            </a:r>
            <a:r>
              <a:rPr lang="en-US" sz="1350" i="1" kern="1200" dirty="0">
                <a:solidFill>
                  <a:schemeClr val="bg1"/>
                </a:solidFill>
                <a:latin typeface="+mj-lt"/>
              </a:rPr>
              <a:t>git add &lt;filename&gt;</a:t>
            </a:r>
            <a:r>
              <a:rPr lang="en-US" sz="1350" kern="1200" dirty="0">
                <a:solidFill>
                  <a:schemeClr val="bg1"/>
                </a:solidFill>
                <a:latin typeface="+mj-lt"/>
              </a:rPr>
              <a:t> or </a:t>
            </a:r>
            <a:r>
              <a:rPr lang="en-US" sz="1350" i="1" kern="1200" dirty="0">
                <a:solidFill>
                  <a:schemeClr val="bg1"/>
                </a:solidFill>
                <a:latin typeface="+mj-lt"/>
              </a:rPr>
              <a:t>git add –A</a:t>
            </a:r>
            <a:r>
              <a:rPr lang="en-US" sz="1350" kern="1200" dirty="0">
                <a:solidFill>
                  <a:schemeClr val="bg1"/>
                </a:solidFill>
                <a:latin typeface="+mj-lt"/>
              </a:rPr>
              <a:t> (for all updates in directory)</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a:t>
            </a:r>
            <a:r>
              <a:rPr lang="en-US" sz="1350" i="1" kern="1200" dirty="0">
                <a:solidFill>
                  <a:schemeClr val="bg1"/>
                </a:solidFill>
                <a:latin typeface="+mj-lt"/>
              </a:rPr>
              <a:t>git status</a:t>
            </a:r>
            <a:r>
              <a:rPr lang="en-US" sz="1350" kern="1200" dirty="0">
                <a:solidFill>
                  <a:schemeClr val="bg1"/>
                </a:solidFill>
                <a:latin typeface="+mj-lt"/>
              </a:rPr>
              <a:t> to check status of modified vs. staged artifacts</a:t>
            </a:r>
          </a:p>
        </p:txBody>
      </p:sp>
      <p:sp>
        <p:nvSpPr>
          <p:cNvPr id="6" name="Slide Number Placeholder 4">
            <a:extLst>
              <a:ext uri="{FF2B5EF4-FFF2-40B4-BE49-F238E27FC236}">
                <a16:creationId xmlns:a16="http://schemas.microsoft.com/office/drawing/2014/main" id="{17B7AECB-BDAD-CAFE-710A-FAB2039BCEEB}"/>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231</a:t>
            </a:fld>
            <a:endParaRPr lang="en" dirty="0"/>
          </a:p>
        </p:txBody>
      </p:sp>
    </p:spTree>
    <p:extLst>
      <p:ext uri="{BB962C8B-B14F-4D97-AF65-F5344CB8AC3E}">
        <p14:creationId xmlns:p14="http://schemas.microsoft.com/office/powerpoint/2010/main" val="31358106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Making Code Changes</a:t>
            </a:r>
          </a:p>
        </p:txBody>
      </p:sp>
      <p:sp>
        <p:nvSpPr>
          <p:cNvPr id="3" name="TextBox 2">
            <a:extLst>
              <a:ext uri="{FF2B5EF4-FFF2-40B4-BE49-F238E27FC236}">
                <a16:creationId xmlns:a16="http://schemas.microsoft.com/office/drawing/2014/main" id="{41594A85-3FA5-4F79-BBEE-85B2DD0F63F8}"/>
              </a:ext>
            </a:extLst>
          </p:cNvPr>
          <p:cNvSpPr txBox="1"/>
          <p:nvPr/>
        </p:nvSpPr>
        <p:spPr>
          <a:xfrm>
            <a:off x="3990887" y="1960044"/>
            <a:ext cx="4585468"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To </a:t>
            </a:r>
            <a:r>
              <a:rPr lang="en-US" sz="1350" kern="1200" dirty="0" err="1">
                <a:solidFill>
                  <a:schemeClr val="bg1"/>
                </a:solidFill>
                <a:latin typeface="+mj-lt"/>
              </a:rPr>
              <a:t>unstage</a:t>
            </a:r>
            <a:r>
              <a:rPr lang="en-US" sz="1350" kern="1200" dirty="0">
                <a:solidFill>
                  <a:schemeClr val="bg1"/>
                </a:solidFill>
                <a:latin typeface="+mj-lt"/>
              </a:rPr>
              <a:t> 1 or more files, use </a:t>
            </a:r>
            <a:r>
              <a:rPr lang="en-US" sz="1350" i="1" kern="1200" dirty="0">
                <a:solidFill>
                  <a:schemeClr val="bg1"/>
                </a:solidFill>
                <a:latin typeface="+mj-lt"/>
              </a:rPr>
              <a:t>git restore --staged &lt;file or wildcard pattern&gt;</a:t>
            </a:r>
          </a:p>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restore --staged .</a:t>
            </a:r>
            <a:r>
              <a:rPr lang="en-US" sz="1350" kern="1200" dirty="0">
                <a:solidFill>
                  <a:schemeClr val="bg1"/>
                </a:solidFill>
                <a:latin typeface="+mj-lt"/>
              </a:rPr>
              <a:t> used to </a:t>
            </a:r>
            <a:r>
              <a:rPr lang="en-US" sz="1350" kern="1200" dirty="0" err="1">
                <a:solidFill>
                  <a:schemeClr val="bg1"/>
                </a:solidFill>
                <a:latin typeface="+mj-lt"/>
              </a:rPr>
              <a:t>unstage</a:t>
            </a:r>
            <a:r>
              <a:rPr lang="en-US" sz="1350" kern="1200" dirty="0">
                <a:solidFill>
                  <a:schemeClr val="bg1"/>
                </a:solidFill>
                <a:latin typeface="+mj-lt"/>
              </a:rPr>
              <a:t> current directory</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a:t>
            </a:r>
            <a:r>
              <a:rPr lang="en-US" sz="1350" i="1" kern="1200" dirty="0">
                <a:solidFill>
                  <a:schemeClr val="bg1"/>
                </a:solidFill>
                <a:latin typeface="+mj-lt"/>
              </a:rPr>
              <a:t>git add</a:t>
            </a:r>
            <a:r>
              <a:rPr lang="en-US" sz="1350" kern="1200" dirty="0">
                <a:solidFill>
                  <a:schemeClr val="bg1"/>
                </a:solidFill>
                <a:latin typeface="+mj-lt"/>
              </a:rPr>
              <a:t> to restage</a:t>
            </a:r>
          </a:p>
        </p:txBody>
      </p:sp>
      <p:sp>
        <p:nvSpPr>
          <p:cNvPr id="6" name="Slide Number Placeholder 4">
            <a:extLst>
              <a:ext uri="{FF2B5EF4-FFF2-40B4-BE49-F238E27FC236}">
                <a16:creationId xmlns:a16="http://schemas.microsoft.com/office/drawing/2014/main" id="{E1760029-124E-ABB4-26C5-865BCC46603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232</a:t>
            </a:fld>
            <a:endParaRPr lang="en" dirty="0"/>
          </a:p>
        </p:txBody>
      </p:sp>
    </p:spTree>
    <p:extLst>
      <p:ext uri="{BB962C8B-B14F-4D97-AF65-F5344CB8AC3E}">
        <p14:creationId xmlns:p14="http://schemas.microsoft.com/office/powerpoint/2010/main" val="35484319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Pushing to Remote</a:t>
            </a:r>
          </a:p>
        </p:txBody>
      </p:sp>
      <p:sp>
        <p:nvSpPr>
          <p:cNvPr id="3" name="TextBox 2">
            <a:extLst>
              <a:ext uri="{FF2B5EF4-FFF2-40B4-BE49-F238E27FC236}">
                <a16:creationId xmlns:a16="http://schemas.microsoft.com/office/drawing/2014/main" id="{41594A85-3FA5-4F79-BBEE-85B2DD0F63F8}"/>
              </a:ext>
            </a:extLst>
          </p:cNvPr>
          <p:cNvSpPr txBox="1"/>
          <p:nvPr/>
        </p:nvSpPr>
        <p:spPr>
          <a:xfrm>
            <a:off x="3990886" y="1619566"/>
            <a:ext cx="4623995" cy="153118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Committed files are pushed to remote using </a:t>
            </a:r>
            <a:r>
              <a:rPr lang="en-US" sz="1350" i="1" kern="1200" dirty="0">
                <a:solidFill>
                  <a:schemeClr val="bg1"/>
                </a:solidFill>
                <a:latin typeface="+mj-lt"/>
              </a:rPr>
              <a:t>git push</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Format is </a:t>
            </a:r>
            <a:r>
              <a:rPr lang="en-US" sz="1350" i="1" kern="1200" dirty="0">
                <a:solidFill>
                  <a:schemeClr val="bg1"/>
                </a:solidFill>
                <a:latin typeface="+mj-lt"/>
              </a:rPr>
              <a:t>git push origin &lt;branch name&gt;</a:t>
            </a:r>
            <a:r>
              <a:rPr lang="en-US" sz="1350" kern="1200" dirty="0">
                <a:solidFill>
                  <a:schemeClr val="bg1"/>
                </a:solidFill>
                <a:latin typeface="+mj-lt"/>
              </a:rPr>
              <a:t> or </a:t>
            </a:r>
            <a:r>
              <a:rPr lang="en-US" sz="1350" i="1" kern="1200" dirty="0">
                <a:solidFill>
                  <a:schemeClr val="bg1"/>
                </a:solidFill>
                <a:latin typeface="+mj-lt"/>
              </a:rPr>
              <a:t>git push</a:t>
            </a:r>
            <a:r>
              <a:rPr lang="en-US" sz="1350" kern="1200" dirty="0">
                <a:solidFill>
                  <a:schemeClr val="bg1"/>
                </a:solidFill>
                <a:latin typeface="+mj-lt"/>
              </a:rPr>
              <a:t> (to push to currently checked out branch in remote)</a:t>
            </a:r>
            <a:endParaRPr lang="en-US" sz="1350" i="1" kern="1200" dirty="0">
              <a:solidFill>
                <a:schemeClr val="bg1"/>
              </a:solidFill>
              <a:latin typeface="+mj-lt"/>
            </a:endParaRP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User will need permissions on repo to push</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May be prompted for credentials with hosting provider to complete</a:t>
            </a:r>
          </a:p>
        </p:txBody>
      </p:sp>
      <p:sp>
        <p:nvSpPr>
          <p:cNvPr id="6" name="Slide Number Placeholder 4">
            <a:extLst>
              <a:ext uri="{FF2B5EF4-FFF2-40B4-BE49-F238E27FC236}">
                <a16:creationId xmlns:a16="http://schemas.microsoft.com/office/drawing/2014/main" id="{1DE54EFA-C426-03B7-D4EC-732CF965FC5F}"/>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233</a:t>
            </a:fld>
            <a:endParaRPr lang="en" dirty="0"/>
          </a:p>
        </p:txBody>
      </p:sp>
    </p:spTree>
    <p:extLst>
      <p:ext uri="{BB962C8B-B14F-4D97-AF65-F5344CB8AC3E}">
        <p14:creationId xmlns:p14="http://schemas.microsoft.com/office/powerpoint/2010/main" val="27920264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Pushing to Remote</a:t>
            </a:r>
          </a:p>
        </p:txBody>
      </p:sp>
      <p:sp>
        <p:nvSpPr>
          <p:cNvPr id="3" name="TextBox 2">
            <a:extLst>
              <a:ext uri="{FF2B5EF4-FFF2-40B4-BE49-F238E27FC236}">
                <a16:creationId xmlns:a16="http://schemas.microsoft.com/office/drawing/2014/main" id="{41594A85-3FA5-4F79-BBEE-85B2DD0F63F8}"/>
              </a:ext>
            </a:extLst>
          </p:cNvPr>
          <p:cNvSpPr txBox="1"/>
          <p:nvPr/>
        </p:nvSpPr>
        <p:spPr>
          <a:xfrm>
            <a:off x="3854153" y="1960044"/>
            <a:ext cx="4722201" cy="84382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To prep staged files for push to remote, use </a:t>
            </a:r>
            <a:r>
              <a:rPr lang="en-US" sz="1350" i="1" kern="1200" dirty="0">
                <a:solidFill>
                  <a:schemeClr val="bg1"/>
                </a:solidFill>
                <a:latin typeface="+mj-lt"/>
              </a:rPr>
              <a:t>git commit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Format is </a:t>
            </a:r>
            <a:r>
              <a:rPr lang="en-US" sz="1350" i="1" kern="1200" dirty="0">
                <a:solidFill>
                  <a:schemeClr val="bg1"/>
                </a:solidFill>
                <a:latin typeface="+mj-lt"/>
              </a:rPr>
              <a:t>git commit -m &lt;commit message&gt;</a:t>
            </a:r>
          </a:p>
          <a:p>
            <a:pPr marL="366750" lvl="1" indent="-285750" defTabSz="685800">
              <a:spcAft>
                <a:spcPts val="450"/>
              </a:spcAft>
              <a:buClr>
                <a:schemeClr val="bg1"/>
              </a:buClr>
              <a:buSzPct val="100000"/>
              <a:buFont typeface="Arial" panose="020B0604020202020204" pitchFamily="34" charset="0"/>
              <a:buChar char="●"/>
              <a:defRPr/>
            </a:pPr>
            <a:r>
              <a:rPr lang="en-US" sz="1350" i="1" kern="1200" dirty="0">
                <a:solidFill>
                  <a:schemeClr val="bg1"/>
                </a:solidFill>
                <a:latin typeface="+mj-lt"/>
              </a:rPr>
              <a:t>git status</a:t>
            </a:r>
            <a:r>
              <a:rPr lang="en-US" sz="1350" kern="1200" dirty="0">
                <a:solidFill>
                  <a:schemeClr val="bg1"/>
                </a:solidFill>
                <a:latin typeface="+mj-lt"/>
              </a:rPr>
              <a:t> will reflect status change</a:t>
            </a:r>
          </a:p>
        </p:txBody>
      </p:sp>
      <p:sp>
        <p:nvSpPr>
          <p:cNvPr id="6" name="Slide Number Placeholder 4">
            <a:extLst>
              <a:ext uri="{FF2B5EF4-FFF2-40B4-BE49-F238E27FC236}">
                <a16:creationId xmlns:a16="http://schemas.microsoft.com/office/drawing/2014/main" id="{C940E988-8A92-481B-5B8A-942C7BF03A3C}"/>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234</a:t>
            </a:fld>
            <a:endParaRPr lang="en" dirty="0"/>
          </a:p>
        </p:txBody>
      </p:sp>
    </p:spTree>
    <p:extLst>
      <p:ext uri="{BB962C8B-B14F-4D97-AF65-F5344CB8AC3E}">
        <p14:creationId xmlns:p14="http://schemas.microsoft.com/office/powerpoint/2010/main" val="146563061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Pull Requests</a:t>
            </a:r>
          </a:p>
        </p:txBody>
      </p:sp>
      <p:sp>
        <p:nvSpPr>
          <p:cNvPr id="3" name="TextBox 2">
            <a:extLst>
              <a:ext uri="{FF2B5EF4-FFF2-40B4-BE49-F238E27FC236}">
                <a16:creationId xmlns:a16="http://schemas.microsoft.com/office/drawing/2014/main" id="{41594A85-3FA5-4F79-BBEE-85B2DD0F63F8}"/>
              </a:ext>
            </a:extLst>
          </p:cNvPr>
          <p:cNvSpPr txBox="1"/>
          <p:nvPr/>
        </p:nvSpPr>
        <p:spPr>
          <a:xfrm>
            <a:off x="4025069" y="1856170"/>
            <a:ext cx="4859505"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When feature complete and ready for merge, engineer submits pull request (PR)</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Allows peer review of proposed changes</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Usually governed by policies around number of required reviewers, successful build in branch before merge, etc.</a:t>
            </a:r>
          </a:p>
        </p:txBody>
      </p:sp>
      <p:sp>
        <p:nvSpPr>
          <p:cNvPr id="6" name="Slide Number Placeholder 4">
            <a:extLst>
              <a:ext uri="{FF2B5EF4-FFF2-40B4-BE49-F238E27FC236}">
                <a16:creationId xmlns:a16="http://schemas.microsoft.com/office/drawing/2014/main" id="{9078AD41-2AB0-1629-FFE7-9C87948D3E8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235</a:t>
            </a:fld>
            <a:endParaRPr lang="en" dirty="0"/>
          </a:p>
        </p:txBody>
      </p:sp>
    </p:spTree>
    <p:extLst>
      <p:ext uri="{BB962C8B-B14F-4D97-AF65-F5344CB8AC3E}">
        <p14:creationId xmlns:p14="http://schemas.microsoft.com/office/powerpoint/2010/main" val="178341350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Lab</a:t>
            </a:r>
          </a:p>
        </p:txBody>
      </p:sp>
      <p:sp>
        <p:nvSpPr>
          <p:cNvPr id="5" name="Slide Number Placeholder 4">
            <a:extLst>
              <a:ext uri="{FF2B5EF4-FFF2-40B4-BE49-F238E27FC236}">
                <a16:creationId xmlns:a16="http://schemas.microsoft.com/office/drawing/2014/main" id="{4E6AC314-3184-A77D-3B6E-00B13632FB6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236</a:t>
            </a:fld>
            <a:endParaRPr lang="en" dirty="0"/>
          </a:p>
        </p:txBody>
      </p:sp>
    </p:spTree>
    <p:extLst>
      <p:ext uri="{BB962C8B-B14F-4D97-AF65-F5344CB8AC3E}">
        <p14:creationId xmlns:p14="http://schemas.microsoft.com/office/powerpoint/2010/main" val="1559822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Merging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3982340" y="1856170"/>
            <a:ext cx="4902234"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Best practice is to favor multiple smaller PRs over a few larger ones</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Helps reduce review risk and chances for conflicts</a:t>
            </a:r>
          </a:p>
          <a:p>
            <a:pPr marL="366750" lvl="1" indent="-285750" defTabSz="685800">
              <a:spcAft>
                <a:spcPts val="450"/>
              </a:spcAft>
              <a:buClr>
                <a:schemeClr val="bg1"/>
              </a:buClr>
              <a:buSzPct val="100000"/>
              <a:buFont typeface="Trebuchet MS" panose="020B0603020202020204" pitchFamily="34" charset="0"/>
              <a:buChar char="●"/>
              <a:defRPr/>
            </a:pPr>
            <a:r>
              <a:rPr lang="en-US" sz="1350" kern="1200" dirty="0">
                <a:solidFill>
                  <a:schemeClr val="bg1"/>
                </a:solidFill>
                <a:latin typeface="+mj-lt"/>
              </a:rPr>
              <a:t>Also, helps to minimize “drift” between in-progress work and mainline</a:t>
            </a:r>
          </a:p>
        </p:txBody>
      </p:sp>
      <p:sp>
        <p:nvSpPr>
          <p:cNvPr id="6" name="Slide Number Placeholder 4">
            <a:extLst>
              <a:ext uri="{FF2B5EF4-FFF2-40B4-BE49-F238E27FC236}">
                <a16:creationId xmlns:a16="http://schemas.microsoft.com/office/drawing/2014/main" id="{B69A2647-DAB7-B46F-82A7-2A5A287B97C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237</a:t>
            </a:fld>
            <a:endParaRPr lang="en" dirty="0"/>
          </a:p>
        </p:txBody>
      </p:sp>
    </p:spTree>
    <p:extLst>
      <p:ext uri="{BB962C8B-B14F-4D97-AF65-F5344CB8AC3E}">
        <p14:creationId xmlns:p14="http://schemas.microsoft.com/office/powerpoint/2010/main" val="104614536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Merging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3939611" y="1856170"/>
            <a:ext cx="4937258"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The larger the PR, the longer it can stay open</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Other features are being merged into mainline while development continues</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If Git is unable to automatically merge and resolve multiple changes to the same file, results in a conflict</a:t>
            </a:r>
          </a:p>
        </p:txBody>
      </p:sp>
      <p:sp>
        <p:nvSpPr>
          <p:cNvPr id="6" name="Slide Number Placeholder 4">
            <a:extLst>
              <a:ext uri="{FF2B5EF4-FFF2-40B4-BE49-F238E27FC236}">
                <a16:creationId xmlns:a16="http://schemas.microsoft.com/office/drawing/2014/main" id="{C97388DD-924E-92ED-E8B8-4BFEB14F27C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238</a:t>
            </a:fld>
            <a:endParaRPr lang="en" dirty="0"/>
          </a:p>
        </p:txBody>
      </p:sp>
    </p:spTree>
    <p:extLst>
      <p:ext uri="{BB962C8B-B14F-4D97-AF65-F5344CB8AC3E}">
        <p14:creationId xmlns:p14="http://schemas.microsoft.com/office/powerpoint/2010/main" val="287229560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Merging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3888336" y="1856170"/>
            <a:ext cx="498853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Good practice to regularly refresh branch with pull from mainline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Helps to keep branch in sync with mainline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Allows developer to find and fix merge conflicts in the branch before submitting PR</a:t>
            </a:r>
          </a:p>
        </p:txBody>
      </p:sp>
      <p:sp>
        <p:nvSpPr>
          <p:cNvPr id="6" name="Slide Number Placeholder 4">
            <a:extLst>
              <a:ext uri="{FF2B5EF4-FFF2-40B4-BE49-F238E27FC236}">
                <a16:creationId xmlns:a16="http://schemas.microsoft.com/office/drawing/2014/main" id="{C544465A-BB2C-7373-23B4-04CEA5FB05BB}"/>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239</a:t>
            </a:fld>
            <a:endParaRPr lang="en" dirty="0"/>
          </a:p>
        </p:txBody>
      </p:sp>
    </p:spTree>
    <p:extLst>
      <p:ext uri="{BB962C8B-B14F-4D97-AF65-F5344CB8AC3E}">
        <p14:creationId xmlns:p14="http://schemas.microsoft.com/office/powerpoint/2010/main" val="194037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Software Development Lifecyle (SDLC)</a:t>
            </a:r>
          </a:p>
        </p:txBody>
      </p:sp>
    </p:spTree>
    <p:extLst>
      <p:ext uri="{BB962C8B-B14F-4D97-AF65-F5344CB8AC3E}">
        <p14:creationId xmlns:p14="http://schemas.microsoft.com/office/powerpoint/2010/main" val="156895489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Managing Merge</a:t>
            </a:r>
          </a:p>
        </p:txBody>
      </p:sp>
      <p:sp>
        <p:nvSpPr>
          <p:cNvPr id="3" name="TextBox 2">
            <a:extLst>
              <a:ext uri="{FF2B5EF4-FFF2-40B4-BE49-F238E27FC236}">
                <a16:creationId xmlns:a16="http://schemas.microsoft.com/office/drawing/2014/main" id="{41594A85-3FA5-4F79-BBEE-85B2DD0F63F8}"/>
              </a:ext>
            </a:extLst>
          </p:cNvPr>
          <p:cNvSpPr txBox="1"/>
          <p:nvPr/>
        </p:nvSpPr>
        <p:spPr>
          <a:xfrm>
            <a:off x="3768695" y="1856169"/>
            <a:ext cx="5108174" cy="153118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With target branch checked out, use </a:t>
            </a:r>
            <a:r>
              <a:rPr lang="en-US" sz="1350" i="1" kern="1200" dirty="0">
                <a:solidFill>
                  <a:schemeClr val="bg1"/>
                </a:solidFill>
                <a:latin typeface="+mj-lt"/>
              </a:rPr>
              <a:t>git merge</a:t>
            </a:r>
            <a:r>
              <a:rPr lang="en-US" sz="1350" kern="1200" dirty="0">
                <a:solidFill>
                  <a:schemeClr val="bg1"/>
                </a:solidFill>
                <a:latin typeface="+mj-lt"/>
              </a:rPr>
              <a:t> to pull in updates</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For </a:t>
            </a:r>
            <a:r>
              <a:rPr lang="en-US" sz="1350" kern="1200" dirty="0" err="1">
                <a:solidFill>
                  <a:schemeClr val="bg1"/>
                </a:solidFill>
                <a:latin typeface="+mj-lt"/>
              </a:rPr>
              <a:t>examp</a:t>
            </a:r>
            <a:r>
              <a:rPr lang="en-US" sz="1350" kern="1200" dirty="0">
                <a:solidFill>
                  <a:schemeClr val="bg1"/>
                </a:solidFill>
                <a:latin typeface="+mj-lt"/>
              </a:rPr>
              <a:t>le:</a:t>
            </a:r>
          </a:p>
          <a:p>
            <a:pPr marL="81000" lvl="2">
              <a:spcAft>
                <a:spcPts val="450"/>
              </a:spcAft>
              <a:buClrTx/>
              <a:buSzPct val="100000"/>
              <a:defRPr/>
            </a:pPr>
            <a:br>
              <a:rPr lang="en-US" sz="1350" kern="1200" dirty="0">
                <a:solidFill>
                  <a:schemeClr val="bg1"/>
                </a:solidFill>
                <a:latin typeface="+mj-lt"/>
              </a:rPr>
            </a:br>
            <a:r>
              <a:rPr lang="en-US" sz="1350" i="1" kern="1200" dirty="0">
                <a:solidFill>
                  <a:schemeClr val="bg1"/>
                </a:solidFill>
                <a:latin typeface="+mj-lt"/>
              </a:rPr>
              <a:t>	git checkout branch-name</a:t>
            </a:r>
          </a:p>
          <a:p>
            <a:pPr marL="81000" lvl="2">
              <a:spcAft>
                <a:spcPts val="450"/>
              </a:spcAft>
              <a:buClrTx/>
              <a:buSzPct val="100000"/>
              <a:defRPr/>
            </a:pPr>
            <a:r>
              <a:rPr lang="en-US" sz="1350" i="1" kern="1200" dirty="0">
                <a:solidFill>
                  <a:schemeClr val="bg1"/>
                </a:solidFill>
                <a:latin typeface="+mj-lt"/>
              </a:rPr>
              <a:t>	git merge origin main</a:t>
            </a:r>
          </a:p>
        </p:txBody>
      </p:sp>
      <p:sp>
        <p:nvSpPr>
          <p:cNvPr id="6" name="Slide Number Placeholder 4">
            <a:extLst>
              <a:ext uri="{FF2B5EF4-FFF2-40B4-BE49-F238E27FC236}">
                <a16:creationId xmlns:a16="http://schemas.microsoft.com/office/drawing/2014/main" id="{87190431-F540-7D94-6200-E32A9227259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240</a:t>
            </a:fld>
            <a:endParaRPr lang="en" dirty="0"/>
          </a:p>
        </p:txBody>
      </p:sp>
    </p:spTree>
    <p:extLst>
      <p:ext uri="{BB962C8B-B14F-4D97-AF65-F5344CB8AC3E}">
        <p14:creationId xmlns:p14="http://schemas.microsoft.com/office/powerpoint/2010/main" val="37464301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Managing Merge</a:t>
            </a:r>
          </a:p>
        </p:txBody>
      </p:sp>
      <p:sp>
        <p:nvSpPr>
          <p:cNvPr id="3" name="TextBox 2">
            <a:extLst>
              <a:ext uri="{FF2B5EF4-FFF2-40B4-BE49-F238E27FC236}">
                <a16:creationId xmlns:a16="http://schemas.microsoft.com/office/drawing/2014/main" id="{41594A85-3FA5-4F79-BBEE-85B2DD0F63F8}"/>
              </a:ext>
            </a:extLst>
          </p:cNvPr>
          <p:cNvSpPr txBox="1"/>
          <p:nvPr/>
        </p:nvSpPr>
        <p:spPr>
          <a:xfrm>
            <a:off x="3948157" y="1856169"/>
            <a:ext cx="4928712"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Any merge conflicts will be called out on the command-line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a:t>
            </a:r>
            <a:r>
              <a:rPr lang="en-US" sz="1350" i="1" kern="1200" dirty="0">
                <a:solidFill>
                  <a:schemeClr val="bg1"/>
                </a:solidFill>
                <a:latin typeface="+mj-lt"/>
              </a:rPr>
              <a:t>git status</a:t>
            </a:r>
            <a:r>
              <a:rPr lang="en-US" sz="1350" kern="1200" dirty="0">
                <a:solidFill>
                  <a:schemeClr val="bg1"/>
                </a:solidFill>
                <a:latin typeface="+mj-lt"/>
              </a:rPr>
              <a:t> and </a:t>
            </a:r>
            <a:r>
              <a:rPr lang="en-US" sz="1350" i="1" kern="1200" dirty="0">
                <a:solidFill>
                  <a:schemeClr val="bg1"/>
                </a:solidFill>
                <a:latin typeface="+mj-lt"/>
              </a:rPr>
              <a:t>git diff</a:t>
            </a:r>
            <a:r>
              <a:rPr lang="en-US" sz="1350" kern="1200" dirty="0">
                <a:solidFill>
                  <a:schemeClr val="bg1"/>
                </a:solidFill>
                <a:latin typeface="+mj-lt"/>
              </a:rPr>
              <a:t> to list merge conflict details</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Manually update files to resolve and push changes to remote</a:t>
            </a:r>
          </a:p>
        </p:txBody>
      </p:sp>
      <p:sp>
        <p:nvSpPr>
          <p:cNvPr id="6" name="Slide Number Placeholder 4">
            <a:extLst>
              <a:ext uri="{FF2B5EF4-FFF2-40B4-BE49-F238E27FC236}">
                <a16:creationId xmlns:a16="http://schemas.microsoft.com/office/drawing/2014/main" id="{368D80C3-9B54-4F54-C5D0-5A97D24B564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241</a:t>
            </a:fld>
            <a:endParaRPr lang="en" dirty="0"/>
          </a:p>
        </p:txBody>
      </p:sp>
    </p:spTree>
    <p:extLst>
      <p:ext uri="{BB962C8B-B14F-4D97-AF65-F5344CB8AC3E}">
        <p14:creationId xmlns:p14="http://schemas.microsoft.com/office/powerpoint/2010/main" val="31898213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Managing Merge</a:t>
            </a:r>
          </a:p>
        </p:txBody>
      </p:sp>
      <p:sp>
        <p:nvSpPr>
          <p:cNvPr id="3" name="TextBox 2">
            <a:extLst>
              <a:ext uri="{FF2B5EF4-FFF2-40B4-BE49-F238E27FC236}">
                <a16:creationId xmlns:a16="http://schemas.microsoft.com/office/drawing/2014/main" id="{41594A85-3FA5-4F79-BBEE-85B2DD0F63F8}"/>
              </a:ext>
            </a:extLst>
          </p:cNvPr>
          <p:cNvSpPr txBox="1"/>
          <p:nvPr/>
        </p:nvSpPr>
        <p:spPr>
          <a:xfrm>
            <a:off x="3785787" y="1856169"/>
            <a:ext cx="5091082" cy="105157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Once all conflicts have been resolved, run </a:t>
            </a:r>
            <a:r>
              <a:rPr lang="en-US" sz="1350" i="1" kern="1200" dirty="0">
                <a:solidFill>
                  <a:schemeClr val="bg1"/>
                </a:solidFill>
                <a:latin typeface="+mj-lt"/>
              </a:rPr>
              <a:t>git merge</a:t>
            </a:r>
            <a:r>
              <a:rPr lang="en-US" sz="1350" kern="1200" dirty="0">
                <a:solidFill>
                  <a:schemeClr val="bg1"/>
                </a:solidFill>
                <a:latin typeface="+mj-lt"/>
              </a:rPr>
              <a:t> once more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Do a final push to remote for the branch to refresh</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To “cancel” merge, use </a:t>
            </a:r>
            <a:r>
              <a:rPr lang="en-US" sz="1350" i="1" kern="1200" dirty="0">
                <a:solidFill>
                  <a:schemeClr val="bg1"/>
                </a:solidFill>
                <a:latin typeface="+mj-lt"/>
              </a:rPr>
              <a:t>git merge --abort</a:t>
            </a:r>
          </a:p>
        </p:txBody>
      </p:sp>
      <p:sp>
        <p:nvSpPr>
          <p:cNvPr id="6" name="Slide Number Placeholder 4">
            <a:extLst>
              <a:ext uri="{FF2B5EF4-FFF2-40B4-BE49-F238E27FC236}">
                <a16:creationId xmlns:a16="http://schemas.microsoft.com/office/drawing/2014/main" id="{D3549929-1E4D-FE2B-7AE2-A4621AAD7CF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242</a:t>
            </a:fld>
            <a:endParaRPr lang="en" dirty="0"/>
          </a:p>
        </p:txBody>
      </p:sp>
    </p:spTree>
    <p:extLst>
      <p:ext uri="{BB962C8B-B14F-4D97-AF65-F5344CB8AC3E}">
        <p14:creationId xmlns:p14="http://schemas.microsoft.com/office/powerpoint/2010/main" val="38481897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Managing Merge</a:t>
            </a:r>
          </a:p>
        </p:txBody>
      </p:sp>
      <p:sp>
        <p:nvSpPr>
          <p:cNvPr id="3" name="TextBox 2">
            <a:extLst>
              <a:ext uri="{FF2B5EF4-FFF2-40B4-BE49-F238E27FC236}">
                <a16:creationId xmlns:a16="http://schemas.microsoft.com/office/drawing/2014/main" id="{41594A85-3FA5-4F79-BBEE-85B2DD0F63F8}"/>
              </a:ext>
            </a:extLst>
          </p:cNvPr>
          <p:cNvSpPr txBox="1"/>
          <p:nvPr/>
        </p:nvSpPr>
        <p:spPr>
          <a:xfrm>
            <a:off x="3871245" y="1856170"/>
            <a:ext cx="5005624" cy="5078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Alternatively, many IDEs will help you automatically manage via UI</a:t>
            </a:r>
          </a:p>
        </p:txBody>
      </p:sp>
      <p:sp>
        <p:nvSpPr>
          <p:cNvPr id="6" name="Slide Number Placeholder 4">
            <a:extLst>
              <a:ext uri="{FF2B5EF4-FFF2-40B4-BE49-F238E27FC236}">
                <a16:creationId xmlns:a16="http://schemas.microsoft.com/office/drawing/2014/main" id="{0E943A5E-5E25-D9DF-0CDE-8FAB789D0CCC}"/>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243</a:t>
            </a:fld>
            <a:endParaRPr lang="en" dirty="0"/>
          </a:p>
        </p:txBody>
      </p:sp>
    </p:spTree>
    <p:extLst>
      <p:ext uri="{BB962C8B-B14F-4D97-AF65-F5344CB8AC3E}">
        <p14:creationId xmlns:p14="http://schemas.microsoft.com/office/powerpoint/2010/main" val="27406251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Demo</a:t>
            </a:r>
          </a:p>
        </p:txBody>
      </p:sp>
      <p:sp>
        <p:nvSpPr>
          <p:cNvPr id="5" name="Slide Number Placeholder 4">
            <a:extLst>
              <a:ext uri="{FF2B5EF4-FFF2-40B4-BE49-F238E27FC236}">
                <a16:creationId xmlns:a16="http://schemas.microsoft.com/office/drawing/2014/main" id="{045D9278-1CCE-2838-6372-85E17A5B870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244</a:t>
            </a:fld>
            <a:endParaRPr lang="en" dirty="0"/>
          </a:p>
        </p:txBody>
      </p:sp>
    </p:spTree>
    <p:extLst>
      <p:ext uri="{BB962C8B-B14F-4D97-AF65-F5344CB8AC3E}">
        <p14:creationId xmlns:p14="http://schemas.microsoft.com/office/powerpoint/2010/main" val="274166000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Lab</a:t>
            </a:r>
          </a:p>
        </p:txBody>
      </p:sp>
      <p:sp>
        <p:nvSpPr>
          <p:cNvPr id="5" name="Slide Number Placeholder 4">
            <a:extLst>
              <a:ext uri="{FF2B5EF4-FFF2-40B4-BE49-F238E27FC236}">
                <a16:creationId xmlns:a16="http://schemas.microsoft.com/office/drawing/2014/main" id="{43C5E094-E396-CFCD-9766-B07627068FF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245</a:t>
            </a:fld>
            <a:endParaRPr lang="en" dirty="0"/>
          </a:p>
        </p:txBody>
      </p:sp>
    </p:spTree>
    <p:extLst>
      <p:ext uri="{BB962C8B-B14F-4D97-AF65-F5344CB8AC3E}">
        <p14:creationId xmlns:p14="http://schemas.microsoft.com/office/powerpoint/2010/main" val="40907937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10247C-F321-4938-9773-C3A194FC49A9}"/>
              </a:ext>
            </a:extLst>
          </p:cNvPr>
          <p:cNvSpPr>
            <a:spLocks noGrp="1"/>
          </p:cNvSpPr>
          <p:nvPr>
            <p:ph type="title"/>
          </p:nvPr>
        </p:nvSpPr>
        <p:spPr/>
        <p:txBody>
          <a:bodyPr/>
          <a:lstStyle/>
          <a:p>
            <a:br>
              <a:rPr lang="en-US" dirty="0"/>
            </a:br>
            <a:r>
              <a:rPr lang="en-US" dirty="0"/>
              <a:t>Branching in Git</a:t>
            </a:r>
          </a:p>
        </p:txBody>
      </p:sp>
    </p:spTree>
    <p:extLst>
      <p:ext uri="{BB962C8B-B14F-4D97-AF65-F5344CB8AC3E}">
        <p14:creationId xmlns:p14="http://schemas.microsoft.com/office/powerpoint/2010/main" val="148532075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Branching Strategy</a:t>
            </a:r>
          </a:p>
        </p:txBody>
      </p:sp>
      <p:sp>
        <p:nvSpPr>
          <p:cNvPr id="5" name="TextBox 4">
            <a:extLst>
              <a:ext uri="{FF2B5EF4-FFF2-40B4-BE49-F238E27FC236}">
                <a16:creationId xmlns:a16="http://schemas.microsoft.com/office/drawing/2014/main" id="{B63C3E07-9FD5-4BEE-8ABD-728ABB9D9D28}"/>
              </a:ext>
            </a:extLst>
          </p:cNvPr>
          <p:cNvSpPr txBox="1"/>
          <p:nvPr/>
        </p:nvSpPr>
        <p:spPr>
          <a:xfrm>
            <a:off x="3552290" y="2893652"/>
            <a:ext cx="543246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A consistent strategy for branching is important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Define a standard set of strategy components that enable:</a:t>
            </a:r>
          </a:p>
          <a:p>
            <a:pPr marL="81000" lvl="3">
              <a:spcAft>
                <a:spcPts val="450"/>
              </a:spcAft>
              <a:buClr>
                <a:schemeClr val="bg1"/>
              </a:buClr>
              <a:buSzPct val="100000"/>
              <a:defRPr/>
            </a:pPr>
            <a:r>
              <a:rPr lang="en-US" sz="1350" kern="1200" dirty="0">
                <a:solidFill>
                  <a:schemeClr val="bg1"/>
                </a:solidFill>
                <a:latin typeface="+mj-lt"/>
              </a:rPr>
              <a:t>	- Simplicity</a:t>
            </a:r>
          </a:p>
          <a:p>
            <a:pPr marL="81000" lvl="3">
              <a:spcAft>
                <a:spcPts val="450"/>
              </a:spcAft>
              <a:buClr>
                <a:schemeClr val="bg1"/>
              </a:buClr>
              <a:buSzPct val="100000"/>
              <a:defRPr/>
            </a:pPr>
            <a:r>
              <a:rPr lang="en-US" sz="1350" kern="1200" dirty="0">
                <a:solidFill>
                  <a:schemeClr val="bg1"/>
                </a:solidFill>
                <a:latin typeface="+mj-lt"/>
              </a:rPr>
              <a:t>	- Stability</a:t>
            </a:r>
          </a:p>
          <a:p>
            <a:pPr marL="81000" lvl="3">
              <a:spcAft>
                <a:spcPts val="450"/>
              </a:spcAft>
              <a:buClr>
                <a:schemeClr val="bg1"/>
              </a:buClr>
              <a:buSzPct val="100000"/>
              <a:defRPr/>
            </a:pPr>
            <a:r>
              <a:rPr lang="en-US" sz="1350" kern="1200" dirty="0">
                <a:solidFill>
                  <a:schemeClr val="bg1"/>
                </a:solidFill>
                <a:latin typeface="+mj-lt"/>
              </a:rPr>
              <a:t>	- Efficient and repeatable releases</a:t>
            </a:r>
          </a:p>
        </p:txBody>
      </p:sp>
      <p:pic>
        <p:nvPicPr>
          <p:cNvPr id="4" name="Picture 3" descr="Huge old green tree with visible spread roots">
            <a:extLst>
              <a:ext uri="{FF2B5EF4-FFF2-40B4-BE49-F238E27FC236}">
                <a16:creationId xmlns:a16="http://schemas.microsoft.com/office/drawing/2014/main" id="{668B2A31-AEC6-4441-8AD9-4DF77AF27E37}"/>
              </a:ext>
            </a:extLst>
          </p:cNvPr>
          <p:cNvPicPr>
            <a:picLocks noChangeAspect="1"/>
          </p:cNvPicPr>
          <p:nvPr/>
        </p:nvPicPr>
        <p:blipFill>
          <a:blip r:embed="rId6"/>
          <a:stretch>
            <a:fillRect/>
          </a:stretch>
        </p:blipFill>
        <p:spPr>
          <a:xfrm>
            <a:off x="6764945" y="1184592"/>
            <a:ext cx="2050634" cy="1521860"/>
          </a:xfrm>
          <a:prstGeom prst="rect">
            <a:avLst/>
          </a:prstGeom>
        </p:spPr>
      </p:pic>
      <p:sp>
        <p:nvSpPr>
          <p:cNvPr id="7" name="Slide Number Placeholder 4">
            <a:extLst>
              <a:ext uri="{FF2B5EF4-FFF2-40B4-BE49-F238E27FC236}">
                <a16:creationId xmlns:a16="http://schemas.microsoft.com/office/drawing/2014/main" id="{F7243888-FE4E-F3C9-FF35-FD03684C8A1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247</a:t>
            </a:fld>
            <a:endParaRPr lang="en" dirty="0"/>
          </a:p>
        </p:txBody>
      </p:sp>
    </p:spTree>
    <p:extLst>
      <p:ext uri="{BB962C8B-B14F-4D97-AF65-F5344CB8AC3E}">
        <p14:creationId xmlns:p14="http://schemas.microsoft.com/office/powerpoint/2010/main" val="34537661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Feature Branches</a:t>
            </a:r>
          </a:p>
        </p:txBody>
      </p:sp>
      <p:sp>
        <p:nvSpPr>
          <p:cNvPr id="4" name="TextBox 3">
            <a:extLst>
              <a:ext uri="{FF2B5EF4-FFF2-40B4-BE49-F238E27FC236}">
                <a16:creationId xmlns:a16="http://schemas.microsoft.com/office/drawing/2014/main" id="{8E086C54-0F67-44A3-BC0D-65D2DFDC7CA6}"/>
              </a:ext>
            </a:extLst>
          </p:cNvPr>
          <p:cNvSpPr txBox="1"/>
          <p:nvPr/>
        </p:nvSpPr>
        <p:spPr>
          <a:xfrm>
            <a:off x="3845607" y="1590712"/>
            <a:ext cx="5054378"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Feature branches are branches created from the main branch</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for new features as well as bugs</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Helps with tracking evolution of software over time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Keeps developers’ parallel work separate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a consistent naming strategy for the branch (e.g., user-name/feature-name)</a:t>
            </a:r>
          </a:p>
        </p:txBody>
      </p:sp>
      <p:sp>
        <p:nvSpPr>
          <p:cNvPr id="6" name="Slide Number Placeholder 4">
            <a:extLst>
              <a:ext uri="{FF2B5EF4-FFF2-40B4-BE49-F238E27FC236}">
                <a16:creationId xmlns:a16="http://schemas.microsoft.com/office/drawing/2014/main" id="{5E86BF09-B191-89A4-54C4-D800C367289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248</a:t>
            </a:fld>
            <a:endParaRPr lang="en" dirty="0"/>
          </a:p>
        </p:txBody>
      </p:sp>
    </p:spTree>
    <p:extLst>
      <p:ext uri="{BB962C8B-B14F-4D97-AF65-F5344CB8AC3E}">
        <p14:creationId xmlns:p14="http://schemas.microsoft.com/office/powerpoint/2010/main" val="45665843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Use Pull Requests</a:t>
            </a:r>
          </a:p>
        </p:txBody>
      </p:sp>
      <p:sp>
        <p:nvSpPr>
          <p:cNvPr id="4" name="TextBox 3">
            <a:extLst>
              <a:ext uri="{FF2B5EF4-FFF2-40B4-BE49-F238E27FC236}">
                <a16:creationId xmlns:a16="http://schemas.microsoft.com/office/drawing/2014/main" id="{8E086C54-0F67-44A3-BC0D-65D2DFDC7CA6}"/>
              </a:ext>
            </a:extLst>
          </p:cNvPr>
          <p:cNvSpPr txBox="1"/>
          <p:nvPr/>
        </p:nvSpPr>
        <p:spPr>
          <a:xfrm>
            <a:off x="3922520" y="1619566"/>
            <a:ext cx="4977465" cy="173893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Feature branch changes should be reviewed and merged via PR</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Repo can be configured with a minimum number of reviewers to enable merge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Can also integrate build steps into the PR process so successful build is confirmed before merge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Keep PRs small</a:t>
            </a:r>
          </a:p>
        </p:txBody>
      </p:sp>
      <p:sp>
        <p:nvSpPr>
          <p:cNvPr id="6" name="Slide Number Placeholder 4">
            <a:extLst>
              <a:ext uri="{FF2B5EF4-FFF2-40B4-BE49-F238E27FC236}">
                <a16:creationId xmlns:a16="http://schemas.microsoft.com/office/drawing/2014/main" id="{91EB63C4-95AF-EF27-0D5C-7BED9DB888B8}"/>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249</a:t>
            </a:fld>
            <a:endParaRPr lang="en" dirty="0"/>
          </a:p>
        </p:txBody>
      </p:sp>
    </p:spTree>
    <p:extLst>
      <p:ext uri="{BB962C8B-B14F-4D97-AF65-F5344CB8AC3E}">
        <p14:creationId xmlns:p14="http://schemas.microsoft.com/office/powerpoint/2010/main" val="250353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Software Development Lifecycle (SDLC)</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171473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spTree>
    <p:extLst>
      <p:ext uri="{BB962C8B-B14F-4D97-AF65-F5344CB8AC3E}">
        <p14:creationId xmlns:p14="http://schemas.microsoft.com/office/powerpoint/2010/main" val="421714928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Protect Mainline</a:t>
            </a:r>
          </a:p>
        </p:txBody>
      </p:sp>
      <p:sp>
        <p:nvSpPr>
          <p:cNvPr id="4" name="TextBox 3">
            <a:extLst>
              <a:ext uri="{FF2B5EF4-FFF2-40B4-BE49-F238E27FC236}">
                <a16:creationId xmlns:a16="http://schemas.microsoft.com/office/drawing/2014/main" id="{8E086C54-0F67-44A3-BC0D-65D2DFDC7CA6}"/>
              </a:ext>
            </a:extLst>
          </p:cNvPr>
          <p:cNvSpPr txBox="1"/>
          <p:nvPr/>
        </p:nvSpPr>
        <p:spPr>
          <a:xfrm>
            <a:off x="3845607" y="1931191"/>
            <a:ext cx="5062084" cy="132343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Mainline should be clean and kept up-to-date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Provides a stable, common starting point for developers creating feature branches from it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Use branch policies to protect mainline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Avoid direct merge there – use PRs instead</a:t>
            </a:r>
          </a:p>
        </p:txBody>
      </p:sp>
      <p:sp>
        <p:nvSpPr>
          <p:cNvPr id="6" name="Slide Number Placeholder 4">
            <a:extLst>
              <a:ext uri="{FF2B5EF4-FFF2-40B4-BE49-F238E27FC236}">
                <a16:creationId xmlns:a16="http://schemas.microsoft.com/office/drawing/2014/main" id="{DE074451-C489-19D3-7E2D-7B02748B564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250</a:t>
            </a:fld>
            <a:endParaRPr lang="en" dirty="0"/>
          </a:p>
        </p:txBody>
      </p:sp>
    </p:spTree>
    <p:extLst>
      <p:ext uri="{BB962C8B-B14F-4D97-AF65-F5344CB8AC3E}">
        <p14:creationId xmlns:p14="http://schemas.microsoft.com/office/powerpoint/2010/main" val="303664519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Developing in a Branch</a:t>
            </a:r>
          </a:p>
        </p:txBody>
      </p:sp>
      <p:sp>
        <p:nvSpPr>
          <p:cNvPr id="4" name="TextBox 3">
            <a:extLst>
              <a:ext uri="{FF2B5EF4-FFF2-40B4-BE49-F238E27FC236}">
                <a16:creationId xmlns:a16="http://schemas.microsoft.com/office/drawing/2014/main" id="{8E086C54-0F67-44A3-BC0D-65D2DFDC7CA6}"/>
              </a:ext>
            </a:extLst>
          </p:cNvPr>
          <p:cNvSpPr txBox="1"/>
          <p:nvPr/>
        </p:nvSpPr>
        <p:spPr>
          <a:xfrm>
            <a:off x="3888336" y="1544546"/>
            <a:ext cx="5027061" cy="167481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The longer a feature branch exists (and the larger the amount of code changes it contains), the higher the likelihood of a merge conflict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To help minimize conflicts, a developer should keep their feature branch up-to-date with latest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Can be done by regularly merging mainline into the branch during development</a:t>
            </a:r>
          </a:p>
        </p:txBody>
      </p:sp>
      <p:sp>
        <p:nvSpPr>
          <p:cNvPr id="6" name="Slide Number Placeholder 4">
            <a:extLst>
              <a:ext uri="{FF2B5EF4-FFF2-40B4-BE49-F238E27FC236}">
                <a16:creationId xmlns:a16="http://schemas.microsoft.com/office/drawing/2014/main" id="{A58432A2-5B78-F46D-BE56-C4BCFF152FE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251</a:t>
            </a:fld>
            <a:endParaRPr lang="en" dirty="0"/>
          </a:p>
        </p:txBody>
      </p:sp>
    </p:spTree>
    <p:extLst>
      <p:ext uri="{BB962C8B-B14F-4D97-AF65-F5344CB8AC3E}">
        <p14:creationId xmlns:p14="http://schemas.microsoft.com/office/powerpoint/2010/main" val="181237496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Developing in a Branch</a:t>
            </a:r>
          </a:p>
        </p:txBody>
      </p:sp>
      <p:pic>
        <p:nvPicPr>
          <p:cNvPr id="4" name="Picture 3">
            <a:extLst>
              <a:ext uri="{FF2B5EF4-FFF2-40B4-BE49-F238E27FC236}">
                <a16:creationId xmlns:a16="http://schemas.microsoft.com/office/drawing/2014/main" id="{15B81F03-D451-442E-B438-AD688BD93324}"/>
              </a:ext>
            </a:extLst>
          </p:cNvPr>
          <p:cNvPicPr>
            <a:picLocks noChangeAspect="1"/>
          </p:cNvPicPr>
          <p:nvPr/>
        </p:nvPicPr>
        <p:blipFill>
          <a:blip r:embed="rId3"/>
          <a:stretch>
            <a:fillRect/>
          </a:stretch>
        </p:blipFill>
        <p:spPr>
          <a:xfrm>
            <a:off x="1606930" y="1285696"/>
            <a:ext cx="5930140" cy="2572109"/>
          </a:xfrm>
          <a:prstGeom prst="rect">
            <a:avLst/>
          </a:prstGeom>
        </p:spPr>
      </p:pic>
      <p:sp>
        <p:nvSpPr>
          <p:cNvPr id="5" name="Slide Number Placeholder 4">
            <a:extLst>
              <a:ext uri="{FF2B5EF4-FFF2-40B4-BE49-F238E27FC236}">
                <a16:creationId xmlns:a16="http://schemas.microsoft.com/office/drawing/2014/main" id="{87A83EA6-3853-F12F-101E-666D31E9791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252</a:t>
            </a:fld>
            <a:endParaRPr lang="en" dirty="0"/>
          </a:p>
        </p:txBody>
      </p:sp>
    </p:spTree>
    <p:extLst>
      <p:ext uri="{BB962C8B-B14F-4D97-AF65-F5344CB8AC3E}">
        <p14:creationId xmlns:p14="http://schemas.microsoft.com/office/powerpoint/2010/main" val="867888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Managing Releases</a:t>
            </a:r>
          </a:p>
        </p:txBody>
      </p:sp>
      <p:sp>
        <p:nvSpPr>
          <p:cNvPr id="4" name="TextBox 3">
            <a:extLst>
              <a:ext uri="{FF2B5EF4-FFF2-40B4-BE49-F238E27FC236}">
                <a16:creationId xmlns:a16="http://schemas.microsoft.com/office/drawing/2014/main" id="{8E086C54-0F67-44A3-BC0D-65D2DFDC7CA6}"/>
              </a:ext>
            </a:extLst>
          </p:cNvPr>
          <p:cNvSpPr txBox="1"/>
          <p:nvPr/>
        </p:nvSpPr>
        <p:spPr>
          <a:xfrm>
            <a:off x="3871245" y="1931190"/>
            <a:ext cx="5036446" cy="173893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Optionally, release branches can be used for managing releases of the software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Provides a point-in-time version snapshot</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If bugs are found in a release, fixes need to be made in both release branch and mainline</a:t>
            </a:r>
          </a:p>
          <a:p>
            <a:pPr marL="366750" lvl="1" indent="-285750" defTabSz="685800">
              <a:spcAft>
                <a:spcPts val="450"/>
              </a:spcAft>
              <a:buClr>
                <a:schemeClr val="bg1"/>
              </a:buClr>
              <a:buSzPct val="100000"/>
              <a:buFont typeface="Arial" panose="020B0604020202020204" pitchFamily="34" charset="0"/>
              <a:buChar char="●"/>
              <a:defRPr/>
            </a:pPr>
            <a:r>
              <a:rPr lang="en-US" sz="1350" kern="1200" dirty="0">
                <a:solidFill>
                  <a:schemeClr val="bg1"/>
                </a:solidFill>
                <a:latin typeface="+mj-lt"/>
              </a:rPr>
              <a:t>Couple of options: fix in mainline and port to release branch or fix in release branch and backport to mainline</a:t>
            </a:r>
          </a:p>
        </p:txBody>
      </p:sp>
      <p:sp>
        <p:nvSpPr>
          <p:cNvPr id="6" name="Slide Number Placeholder 4">
            <a:extLst>
              <a:ext uri="{FF2B5EF4-FFF2-40B4-BE49-F238E27FC236}">
                <a16:creationId xmlns:a16="http://schemas.microsoft.com/office/drawing/2014/main" id="{71934BE1-7993-8CAB-F5CE-A30019FAFD7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253</a:t>
            </a:fld>
            <a:endParaRPr lang="en" dirty="0"/>
          </a:p>
        </p:txBody>
      </p:sp>
    </p:spTree>
    <p:extLst>
      <p:ext uri="{BB962C8B-B14F-4D97-AF65-F5344CB8AC3E}">
        <p14:creationId xmlns:p14="http://schemas.microsoft.com/office/powerpoint/2010/main" val="1724160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US" sz="1900" dirty="0"/>
              <a:t>e</a:t>
            </a:r>
            <a:r>
              <a:rPr lang="en" sz="1900" dirty="0"/>
              <a:t>rik-gross@pluralsight.com</a:t>
            </a:r>
            <a:endParaRPr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Plan Phase</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Focus:</a:t>
            </a:r>
          </a:p>
          <a:p>
            <a:endParaRPr lang="en-US" dirty="0"/>
          </a:p>
          <a:p>
            <a:pPr marL="514350" indent="-285750">
              <a:buClrTx/>
              <a:buSzPct val="100000"/>
              <a:buFont typeface="Arial" panose="020B0604020202020204" pitchFamily="34" charset="0"/>
              <a:buChar char="●"/>
            </a:pPr>
            <a:r>
              <a:rPr lang="en-US" dirty="0"/>
              <a:t>Deciding on the set of user stories for team focus over the upcoming iteration</a:t>
            </a:r>
          </a:p>
          <a:p>
            <a:pPr marL="514350" indent="-285750">
              <a:buClrTx/>
              <a:buSzPct val="100000"/>
              <a:buFont typeface="Arial" panose="020B0604020202020204" pitchFamily="34" charset="0"/>
              <a:buChar char="●"/>
            </a:pPr>
            <a:r>
              <a:rPr lang="en-US" dirty="0"/>
              <a:t>Refining those stories to ensure all required detail to complete is in place</a:t>
            </a:r>
          </a:p>
          <a:p>
            <a:pPr marL="514350" indent="-285750">
              <a:buClrTx/>
              <a:buSzPct val="100000"/>
              <a:buFont typeface="Arial" panose="020B0604020202020204" pitchFamily="34" charset="0"/>
              <a:buChar char="●"/>
            </a:pPr>
            <a:r>
              <a:rPr lang="en-US" dirty="0"/>
              <a:t>Identifying key requirements (both functional and Quality of Service) that need to be met</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40335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Develop Phase</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Focus:</a:t>
            </a:r>
          </a:p>
          <a:p>
            <a:endParaRPr lang="en-US" dirty="0"/>
          </a:p>
          <a:p>
            <a:pPr marL="514350" indent="-285750">
              <a:buClrTx/>
              <a:buSzPct val="100000"/>
              <a:buFont typeface="Arial" panose="020B0604020202020204" pitchFamily="34" charset="0"/>
              <a:buChar char="●"/>
            </a:pPr>
            <a:r>
              <a:rPr lang="en-US" dirty="0"/>
              <a:t>Executing coding tasks that will complete the set of user stories in scope for the iteration</a:t>
            </a:r>
          </a:p>
          <a:p>
            <a:pPr marL="514350" indent="-285750">
              <a:buClrTx/>
              <a:buSzPct val="100000"/>
              <a:buFont typeface="Arial" panose="020B0604020202020204" pitchFamily="34" charset="0"/>
              <a:buChar char="●"/>
            </a:pPr>
            <a:r>
              <a:rPr lang="en-US" dirty="0"/>
              <a:t>Implementing automated unit tests that can continue to confirm requirements met</a:t>
            </a:r>
          </a:p>
          <a:p>
            <a:pPr marL="514350" indent="-285750">
              <a:buClrTx/>
              <a:buSzPct val="100000"/>
              <a:buFont typeface="Arial" panose="020B0604020202020204" pitchFamily="34" charset="0"/>
              <a:buChar char="●"/>
            </a:pPr>
            <a:r>
              <a:rPr lang="en-US" dirty="0"/>
              <a:t>Addressing any potential security vulnerabilities in the code being built</a:t>
            </a:r>
          </a:p>
          <a:p>
            <a:pPr marL="514350" indent="-285750">
              <a:buClrTx/>
              <a:buSzPct val="100000"/>
              <a:buFont typeface="Arial" panose="020B0604020202020204" pitchFamily="34" charset="0"/>
              <a:buChar char="●"/>
            </a:pPr>
            <a:r>
              <a:rPr lang="en-US" dirty="0"/>
              <a:t>Ensuring the full body of source code created to date (including new code) remains “clean”</a:t>
            </a:r>
          </a:p>
          <a:p>
            <a:pPr marL="514350" indent="-285750">
              <a:buClrTx/>
              <a:buSzPct val="100000"/>
              <a:buFont typeface="Arial" panose="020B0604020202020204" pitchFamily="34" charset="0"/>
              <a:buChar char="●"/>
            </a:pPr>
            <a:r>
              <a:rPr lang="en-US" dirty="0"/>
              <a:t>Ensuring new code gets correctly merged with existing code and code added by other members of team</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90408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Test Phase</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Focus:</a:t>
            </a:r>
          </a:p>
          <a:p>
            <a:endParaRPr lang="en-US" dirty="0"/>
          </a:p>
          <a:p>
            <a:pPr marL="514350" indent="-285750">
              <a:buClrTx/>
              <a:buSzPct val="100000"/>
              <a:buFont typeface="Arial" panose="020B0604020202020204" pitchFamily="34" charset="0"/>
              <a:buChar char="●"/>
            </a:pPr>
            <a:r>
              <a:rPr lang="en-US" dirty="0"/>
              <a:t>Code updates from all team members built as a single, comprehensive unit</a:t>
            </a:r>
          </a:p>
          <a:p>
            <a:pPr marL="514350" indent="-285750">
              <a:buClrTx/>
              <a:buSzPct val="100000"/>
              <a:buFont typeface="Arial" panose="020B0604020202020204" pitchFamily="34" charset="0"/>
              <a:buChar char="●"/>
            </a:pPr>
            <a:r>
              <a:rPr lang="en-US" dirty="0"/>
              <a:t>Seeks to validate that all the code operates correctly together</a:t>
            </a:r>
          </a:p>
          <a:p>
            <a:pPr marL="514350" indent="-285750">
              <a:buClrTx/>
              <a:buSzPct val="100000"/>
              <a:buFont typeface="Arial" panose="020B0604020202020204" pitchFamily="34" charset="0"/>
              <a:buChar char="●"/>
            </a:pPr>
            <a:r>
              <a:rPr lang="en-US" dirty="0"/>
              <a:t>Through automated integration tests, verifies requirements successfully satisfied</a:t>
            </a:r>
          </a:p>
          <a:p>
            <a:pPr marL="514350" indent="-285750">
              <a:buClrTx/>
              <a:buSzPct val="100000"/>
              <a:buFont typeface="Arial" panose="020B0604020202020204" pitchFamily="34" charset="0"/>
              <a:buChar char="●"/>
            </a:pPr>
            <a:r>
              <a:rPr lang="en-US" dirty="0"/>
              <a:t>Likely includes deployment to pre-production environments for testing</a:t>
            </a:r>
          </a:p>
          <a:p>
            <a:pPr marL="514350" indent="-285750">
              <a:buClrTx/>
              <a:buSzPct val="100000"/>
              <a:buFont typeface="Arial" panose="020B0604020202020204" pitchFamily="34" charset="0"/>
              <a:buChar char="●"/>
            </a:pPr>
            <a:r>
              <a:rPr lang="en-US" dirty="0"/>
              <a:t>Can include automated security scans as well to help find security vulnerabilities early</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64302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Release Phase</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Focus:</a:t>
            </a:r>
          </a:p>
          <a:p>
            <a:endParaRPr lang="en-US" dirty="0"/>
          </a:p>
          <a:p>
            <a:pPr marL="514350" indent="-285750">
              <a:buClrTx/>
              <a:buSzPct val="100000"/>
              <a:buFont typeface="Arial" panose="020B0604020202020204" pitchFamily="34" charset="0"/>
              <a:buChar char="●"/>
            </a:pPr>
            <a:r>
              <a:rPr lang="en-US" dirty="0"/>
              <a:t>Installing required runtime, compiled binaries, and configuration to the production environment</a:t>
            </a:r>
          </a:p>
          <a:p>
            <a:pPr marL="514350" indent="-285750">
              <a:buClrTx/>
              <a:buSzPct val="100000"/>
              <a:buFont typeface="Arial" panose="020B0604020202020204" pitchFamily="34" charset="0"/>
              <a:buChar char="●"/>
            </a:pPr>
            <a:r>
              <a:rPr lang="en-US" dirty="0"/>
              <a:t>May include small set of “smoke tests” (test transactions that can be run through the system to validate at a macro level)</a:t>
            </a:r>
          </a:p>
          <a:p>
            <a:pPr marL="514350" indent="-285750">
              <a:buClrTx/>
              <a:buSzPct val="100000"/>
              <a:buFont typeface="Arial" panose="020B0604020202020204" pitchFamily="34" charset="0"/>
              <a:buChar char="●"/>
            </a:pPr>
            <a:r>
              <a:rPr lang="en-US" dirty="0"/>
              <a:t>Verification that all infrastructure and configuration is in place for user access</a:t>
            </a:r>
          </a:p>
          <a:p>
            <a:pPr marL="514350" indent="-285750">
              <a:buClrTx/>
              <a:buSzPct val="100000"/>
              <a:buFont typeface="Arial" panose="020B0604020202020204" pitchFamily="34" charset="0"/>
              <a:buChar char="●"/>
            </a:pPr>
            <a:r>
              <a:rPr lang="en-US" dirty="0"/>
              <a:t>Ensuring that required documentation is up-to-date for production support</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055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Prerequisites</a:t>
            </a:r>
            <a:endParaRPr/>
          </a:p>
        </p:txBody>
      </p:sp>
      <p:sp>
        <p:nvSpPr>
          <p:cNvPr id="285" name="Google Shape;285;p45"/>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Have some education and experience in Computer Science and software development</a:t>
            </a:r>
          </a:p>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Have completed basic onboarding</a:t>
            </a:r>
            <a:endParaRPr sz="1500" dirty="0">
              <a:solidFill>
                <a:srgbClr val="404040"/>
              </a:solidFill>
            </a:endParaRPr>
          </a:p>
        </p:txBody>
      </p:sp>
      <p:sp>
        <p:nvSpPr>
          <p:cNvPr id="286" name="Google Shape;286;p45"/>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endParaRPr sz="1800" b="1" dirty="0">
              <a:solidFill>
                <a:srgbClr val="F05A28"/>
              </a:solidFill>
            </a:endParaRPr>
          </a:p>
        </p:txBody>
      </p:sp>
      <p:sp>
        <p:nvSpPr>
          <p:cNvPr id="287" name="Google Shape;287;p45"/>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dirty="0">
                <a:solidFill>
                  <a:srgbClr val="F05A28"/>
                </a:solidFill>
              </a:rPr>
              <a:t>This course assumes you:</a:t>
            </a:r>
            <a:endParaRPr sz="1800" b="1" dirty="0">
              <a:solidFill>
                <a:srgbClr val="F05A28"/>
              </a:solidFill>
            </a:endParaRPr>
          </a:p>
        </p:txBody>
      </p:sp>
      <p:sp>
        <p:nvSpPr>
          <p:cNvPr id="288" name="Google Shape;2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Operate Phase</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Focus:</a:t>
            </a:r>
          </a:p>
          <a:p>
            <a:endParaRPr lang="en-US" dirty="0"/>
          </a:p>
          <a:p>
            <a:pPr marL="514350" indent="-285750">
              <a:buClrTx/>
              <a:buSzPct val="100000"/>
              <a:buFont typeface="Arial" panose="020B0604020202020204" pitchFamily="34" charset="0"/>
              <a:buChar char="●"/>
            </a:pPr>
            <a:r>
              <a:rPr lang="en-US" dirty="0"/>
              <a:t>Ensuring that the application remains healthy in production</a:t>
            </a:r>
          </a:p>
          <a:p>
            <a:pPr marL="514350" indent="-285750">
              <a:buClrTx/>
              <a:buSzPct val="100000"/>
              <a:buFont typeface="Arial" panose="020B0604020202020204" pitchFamily="34" charset="0"/>
              <a:buChar char="●"/>
            </a:pPr>
            <a:r>
              <a:rPr lang="en-US" dirty="0"/>
              <a:t>Addressing any production incidents encountered during application operation</a:t>
            </a:r>
          </a:p>
          <a:p>
            <a:pPr marL="514350" indent="-285750">
              <a:buClrTx/>
              <a:buSzPct val="100000"/>
              <a:buFont typeface="Arial" panose="020B0604020202020204" pitchFamily="34" charset="0"/>
              <a:buChar char="●"/>
            </a:pPr>
            <a:r>
              <a:rPr lang="en-US" dirty="0"/>
              <a:t>Identifying and tracking any issues/bugs that need to be elevated from “incident” to “problem” status</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63117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dirty="0">
                <a:solidFill>
                  <a:srgbClr val="000000"/>
                </a:solidFill>
                <a:latin typeface="Arial" panose="020B0604020202020204" pitchFamily="34" charset="0"/>
              </a:rPr>
              <a:t>Feedback Phase</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Focus:</a:t>
            </a:r>
          </a:p>
          <a:p>
            <a:endParaRPr lang="en-US" dirty="0"/>
          </a:p>
          <a:p>
            <a:pPr marL="514350" indent="-285750">
              <a:buClrTx/>
              <a:buSzPct val="100000"/>
              <a:buFont typeface="Arial" panose="020B0604020202020204" pitchFamily="34" charset="0"/>
              <a:buChar char="●"/>
            </a:pPr>
            <a:r>
              <a:rPr lang="en-US" dirty="0"/>
              <a:t>Gathering business stakeholder, technology stakeholder, and user feedback on how application is operating post deployment of most recent iteration (and overall)</a:t>
            </a:r>
          </a:p>
          <a:p>
            <a:pPr marL="514350" indent="-285750">
              <a:buClrTx/>
              <a:buSzPct val="100000"/>
              <a:buFont typeface="Arial" panose="020B0604020202020204" pitchFamily="34" charset="0"/>
              <a:buChar char="●"/>
            </a:pPr>
            <a:r>
              <a:rPr lang="en-US" dirty="0"/>
              <a:t>Can include explicit demo to project team as part of closing out current sprint</a:t>
            </a:r>
          </a:p>
          <a:p>
            <a:pPr marL="514350" indent="-285750">
              <a:buClrTx/>
              <a:buSzPct val="100000"/>
              <a:buFont typeface="Arial" panose="020B0604020202020204" pitchFamily="34" charset="0"/>
              <a:buChar char="●"/>
            </a:pPr>
            <a:r>
              <a:rPr lang="en-US" dirty="0"/>
              <a:t>Goal is uncovering opportunities to continuously improve the product and getting those opportunities documented for inclusion in future sprints</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89682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D8B4-2269-4A05-A3D6-A96BF5FA0A30}"/>
              </a:ext>
            </a:extLst>
          </p:cNvPr>
          <p:cNvSpPr>
            <a:spLocks noGrp="1"/>
          </p:cNvSpPr>
          <p:nvPr>
            <p:ph type="title"/>
          </p:nvPr>
        </p:nvSpPr>
        <p:spPr/>
        <p:txBody>
          <a:bodyPr/>
          <a:lstStyle/>
          <a:p>
            <a:r>
              <a:rPr lang="en-US" dirty="0"/>
              <a:t>Elements of a Full-Stack App and HTTP Request/Response Cycle</a:t>
            </a:r>
          </a:p>
        </p:txBody>
      </p:sp>
      <p:sp>
        <p:nvSpPr>
          <p:cNvPr id="4" name="Slide Number Placeholder 3">
            <a:extLst>
              <a:ext uri="{FF2B5EF4-FFF2-40B4-BE49-F238E27FC236}">
                <a16:creationId xmlns:a16="http://schemas.microsoft.com/office/drawing/2014/main" id="{DBA609AF-3C02-4A5A-8E22-0E31C67956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grpSp>
        <p:nvGrpSpPr>
          <p:cNvPr id="10" name="Group 9">
            <a:extLst>
              <a:ext uri="{FF2B5EF4-FFF2-40B4-BE49-F238E27FC236}">
                <a16:creationId xmlns:a16="http://schemas.microsoft.com/office/drawing/2014/main" id="{C6BF6AF5-012F-EE5D-F1F1-5298292DA378}"/>
              </a:ext>
            </a:extLst>
          </p:cNvPr>
          <p:cNvGrpSpPr/>
          <p:nvPr/>
        </p:nvGrpSpPr>
        <p:grpSpPr>
          <a:xfrm>
            <a:off x="1366391" y="1140068"/>
            <a:ext cx="6411218" cy="3670471"/>
            <a:chOff x="1366391" y="1140068"/>
            <a:chExt cx="6411218" cy="3670471"/>
          </a:xfrm>
        </p:grpSpPr>
        <p:pic>
          <p:nvPicPr>
            <p:cNvPr id="6" name="Picture 5" descr="Diagram&#10;&#10;Description automatically generated">
              <a:extLst>
                <a:ext uri="{FF2B5EF4-FFF2-40B4-BE49-F238E27FC236}">
                  <a16:creationId xmlns:a16="http://schemas.microsoft.com/office/drawing/2014/main" id="{B19CD318-132D-4DFD-84F6-AB40A9879827}"/>
                </a:ext>
              </a:extLst>
            </p:cNvPr>
            <p:cNvPicPr>
              <a:picLocks noChangeAspect="1"/>
            </p:cNvPicPr>
            <p:nvPr/>
          </p:nvPicPr>
          <p:blipFill>
            <a:blip r:embed="rId2"/>
            <a:stretch>
              <a:fillRect/>
            </a:stretch>
          </p:blipFill>
          <p:spPr>
            <a:xfrm>
              <a:off x="1366391" y="1140068"/>
              <a:ext cx="6411218" cy="3670471"/>
            </a:xfrm>
            <a:prstGeom prst="rect">
              <a:avLst/>
            </a:prstGeom>
          </p:spPr>
        </p:pic>
        <p:sp>
          <p:nvSpPr>
            <p:cNvPr id="3" name="TextBox 2">
              <a:extLst>
                <a:ext uri="{FF2B5EF4-FFF2-40B4-BE49-F238E27FC236}">
                  <a16:creationId xmlns:a16="http://schemas.microsoft.com/office/drawing/2014/main" id="{0088DD67-A2FB-FCF1-92A1-DC3E14904CBD}"/>
                </a:ext>
              </a:extLst>
            </p:cNvPr>
            <p:cNvSpPr txBox="1"/>
            <p:nvPr/>
          </p:nvSpPr>
          <p:spPr>
            <a:xfrm>
              <a:off x="1647645" y="2277374"/>
              <a:ext cx="1259457" cy="261610"/>
            </a:xfrm>
            <a:prstGeom prst="rect">
              <a:avLst/>
            </a:prstGeom>
            <a:solidFill>
              <a:schemeClr val="lt1"/>
            </a:solidFill>
          </p:spPr>
          <p:txBody>
            <a:bodyPr wrap="square" rtlCol="0">
              <a:spAutoFit/>
            </a:bodyPr>
            <a:lstStyle/>
            <a:p>
              <a:pPr algn="ctr"/>
              <a:r>
                <a:rPr lang="en-US" sz="1100" dirty="0"/>
                <a:t>www.theapp.com</a:t>
              </a:r>
            </a:p>
          </p:txBody>
        </p:sp>
        <p:sp>
          <p:nvSpPr>
            <p:cNvPr id="7" name="TextBox 6">
              <a:extLst>
                <a:ext uri="{FF2B5EF4-FFF2-40B4-BE49-F238E27FC236}">
                  <a16:creationId xmlns:a16="http://schemas.microsoft.com/office/drawing/2014/main" id="{76273CF0-9F3E-8F67-09FA-1DF9EBAD5FA9}"/>
                </a:ext>
              </a:extLst>
            </p:cNvPr>
            <p:cNvSpPr txBox="1"/>
            <p:nvPr/>
          </p:nvSpPr>
          <p:spPr>
            <a:xfrm>
              <a:off x="6092041" y="2061930"/>
              <a:ext cx="1668316" cy="215444"/>
            </a:xfrm>
            <a:prstGeom prst="rect">
              <a:avLst/>
            </a:prstGeom>
            <a:solidFill>
              <a:schemeClr val="lt1"/>
            </a:solidFill>
          </p:spPr>
          <p:txBody>
            <a:bodyPr wrap="square" rtlCol="0">
              <a:spAutoFit/>
            </a:bodyPr>
            <a:lstStyle/>
            <a:p>
              <a:pPr algn="ctr"/>
              <a:r>
                <a:rPr lang="en-US" sz="800" b="1" dirty="0"/>
                <a:t>Actual computer running app</a:t>
              </a:r>
            </a:p>
          </p:txBody>
        </p:sp>
        <p:sp>
          <p:nvSpPr>
            <p:cNvPr id="9" name="TextBox 8">
              <a:extLst>
                <a:ext uri="{FF2B5EF4-FFF2-40B4-BE49-F238E27FC236}">
                  <a16:creationId xmlns:a16="http://schemas.microsoft.com/office/drawing/2014/main" id="{308D1CB7-B3C0-1209-B70D-7EF1206E298A}"/>
                </a:ext>
              </a:extLst>
            </p:cNvPr>
            <p:cNvSpPr txBox="1"/>
            <p:nvPr/>
          </p:nvSpPr>
          <p:spPr>
            <a:xfrm>
              <a:off x="6182264" y="3131521"/>
              <a:ext cx="1012166" cy="200055"/>
            </a:xfrm>
            <a:prstGeom prst="rect">
              <a:avLst/>
            </a:prstGeom>
            <a:solidFill>
              <a:schemeClr val="accent3">
                <a:lumMod val="20000"/>
                <a:lumOff val="80000"/>
              </a:schemeClr>
            </a:solidFill>
          </p:spPr>
          <p:txBody>
            <a:bodyPr wrap="square" rtlCol="0">
              <a:spAutoFit/>
            </a:bodyPr>
            <a:lstStyle/>
            <a:p>
              <a:pPr algn="ctr"/>
              <a:r>
                <a:rPr lang="en-US" sz="700" dirty="0"/>
                <a:t>Front-end framework</a:t>
              </a:r>
            </a:p>
          </p:txBody>
        </p:sp>
      </p:grpSp>
    </p:spTree>
    <p:extLst>
      <p:ext uri="{BB962C8B-B14F-4D97-AF65-F5344CB8AC3E}">
        <p14:creationId xmlns:p14="http://schemas.microsoft.com/office/powerpoint/2010/main" val="1568759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70CF-E277-40AB-B47E-4EF351ABFE81}"/>
              </a:ext>
            </a:extLst>
          </p:cNvPr>
          <p:cNvSpPr>
            <a:spLocks noGrp="1"/>
          </p:cNvSpPr>
          <p:nvPr>
            <p:ph type="title"/>
          </p:nvPr>
        </p:nvSpPr>
        <p:spPr/>
        <p:txBody>
          <a:bodyPr/>
          <a:lstStyle/>
          <a:p>
            <a:r>
              <a:rPr lang="en-US" dirty="0"/>
              <a:t>WORKSHOP:</a:t>
            </a:r>
          </a:p>
        </p:txBody>
      </p:sp>
      <p:sp>
        <p:nvSpPr>
          <p:cNvPr id="3" name="Text Placeholder 2">
            <a:extLst>
              <a:ext uri="{FF2B5EF4-FFF2-40B4-BE49-F238E27FC236}">
                <a16:creationId xmlns:a16="http://schemas.microsoft.com/office/drawing/2014/main" id="{3FA7548F-27A6-4EA4-AC5C-78709CEC7783}"/>
              </a:ext>
            </a:extLst>
          </p:cNvPr>
          <p:cNvSpPr>
            <a:spLocks noGrp="1"/>
          </p:cNvSpPr>
          <p:nvPr>
            <p:ph type="body" idx="1"/>
          </p:nvPr>
        </p:nvSpPr>
        <p:spPr/>
        <p:txBody>
          <a:bodyPr anchor="t"/>
          <a:lstStyle/>
          <a:p>
            <a:r>
              <a:rPr lang="en-US" dirty="0"/>
              <a:t>Group discussion considering the Reference Implementation from the following points of view:</a:t>
            </a:r>
          </a:p>
          <a:p>
            <a:endParaRPr lang="en-US" dirty="0"/>
          </a:p>
          <a:p>
            <a:pPr>
              <a:buFont typeface="Arial" panose="020B0604020202020204" pitchFamily="34" charset="0"/>
              <a:buChar char="•"/>
            </a:pPr>
            <a:r>
              <a:rPr lang="en-US" dirty="0"/>
              <a:t>Itemize the set of high-level features that will be needed to implement this application?</a:t>
            </a:r>
          </a:p>
          <a:p>
            <a:pPr>
              <a:buFont typeface="Arial" panose="020B0604020202020204" pitchFamily="34" charset="0"/>
              <a:buChar char="•"/>
            </a:pPr>
            <a:r>
              <a:rPr lang="en-US" dirty="0"/>
              <a:t>Which features should be implemented first? Which features should ship first?</a:t>
            </a:r>
          </a:p>
          <a:p>
            <a:pPr>
              <a:buFont typeface="Arial" panose="020B0604020202020204" pitchFamily="34" charset="0"/>
              <a:buChar char="•"/>
            </a:pPr>
            <a:r>
              <a:rPr lang="en-US" dirty="0"/>
              <a:t>How might your approach need to pivot, based on market or other factors?</a:t>
            </a:r>
          </a:p>
          <a:p>
            <a:pPr>
              <a:buFont typeface="Arial" panose="020B0604020202020204" pitchFamily="34" charset="0"/>
              <a:buChar char="•"/>
            </a:pPr>
            <a:endParaRPr lang="en-US" dirty="0"/>
          </a:p>
        </p:txBody>
      </p:sp>
      <p:sp>
        <p:nvSpPr>
          <p:cNvPr id="4" name="Subtitle 3">
            <a:extLst>
              <a:ext uri="{FF2B5EF4-FFF2-40B4-BE49-F238E27FC236}">
                <a16:creationId xmlns:a16="http://schemas.microsoft.com/office/drawing/2014/main" id="{C36D2E4C-A879-4824-B304-8A7EF87E04BA}"/>
              </a:ext>
            </a:extLst>
          </p:cNvPr>
          <p:cNvSpPr>
            <a:spLocks noGrp="1"/>
          </p:cNvSpPr>
          <p:nvPr>
            <p:ph type="subTitle" idx="2"/>
          </p:nvPr>
        </p:nvSpPr>
        <p:spPr/>
        <p:txBody>
          <a:bodyPr/>
          <a:lstStyle/>
          <a:p>
            <a:r>
              <a:rPr lang="en-US" dirty="0"/>
              <a:t>Looking at the “Reference Implementation” from an iterative approach</a:t>
            </a:r>
          </a:p>
        </p:txBody>
      </p:sp>
      <p:sp>
        <p:nvSpPr>
          <p:cNvPr id="5" name="Slide Number Placeholder 4">
            <a:extLst>
              <a:ext uri="{FF2B5EF4-FFF2-40B4-BE49-F238E27FC236}">
                <a16:creationId xmlns:a16="http://schemas.microsoft.com/office/drawing/2014/main" id="{815253F3-E445-4145-A533-1C2CC8FCFA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4026963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70CF-E277-40AB-B47E-4EF351ABFE81}"/>
              </a:ext>
            </a:extLst>
          </p:cNvPr>
          <p:cNvSpPr>
            <a:spLocks noGrp="1"/>
          </p:cNvSpPr>
          <p:nvPr>
            <p:ph type="title"/>
          </p:nvPr>
        </p:nvSpPr>
        <p:spPr/>
        <p:txBody>
          <a:bodyPr/>
          <a:lstStyle/>
          <a:p>
            <a:r>
              <a:rPr lang="en-US" dirty="0"/>
              <a:t>WORKSHOP:</a:t>
            </a:r>
          </a:p>
        </p:txBody>
      </p:sp>
      <p:sp>
        <p:nvSpPr>
          <p:cNvPr id="3" name="Text Placeholder 2">
            <a:extLst>
              <a:ext uri="{FF2B5EF4-FFF2-40B4-BE49-F238E27FC236}">
                <a16:creationId xmlns:a16="http://schemas.microsoft.com/office/drawing/2014/main" id="{3FA7548F-27A6-4EA4-AC5C-78709CEC7783}"/>
              </a:ext>
            </a:extLst>
          </p:cNvPr>
          <p:cNvSpPr>
            <a:spLocks noGrp="1"/>
          </p:cNvSpPr>
          <p:nvPr>
            <p:ph type="body" idx="1"/>
          </p:nvPr>
        </p:nvSpPr>
        <p:spPr/>
        <p:txBody>
          <a:bodyPr anchor="t"/>
          <a:lstStyle/>
          <a:p>
            <a:r>
              <a:rPr lang="en-US" dirty="0"/>
              <a:t>Group discussion considering the Reference Implementation from the following points of view:</a:t>
            </a:r>
          </a:p>
          <a:p>
            <a:endParaRPr lang="en-US" dirty="0"/>
          </a:p>
          <a:p>
            <a:pPr>
              <a:buFont typeface="Arial" panose="020B0604020202020204" pitchFamily="34" charset="0"/>
              <a:buChar char="•"/>
            </a:pPr>
            <a:r>
              <a:rPr lang="en-US" dirty="0"/>
              <a:t>Based on your prioritization of the features that should be implemented/shipped first (from the previous discussion), what should your first two iterations look like?</a:t>
            </a:r>
          </a:p>
          <a:p>
            <a:pPr>
              <a:buFont typeface="Arial" panose="020B0604020202020204" pitchFamily="34" charset="0"/>
              <a:buChar char="•"/>
            </a:pPr>
            <a:r>
              <a:rPr lang="en-US" dirty="0"/>
              <a:t>Include tasks for each phase (Plan, Develop, Test, Release, Operate)</a:t>
            </a:r>
          </a:p>
          <a:p>
            <a:pPr>
              <a:buFont typeface="Arial" panose="020B0604020202020204" pitchFamily="34" charset="0"/>
              <a:buChar char="•"/>
            </a:pPr>
            <a:r>
              <a:rPr lang="en-US" dirty="0"/>
              <a:t>What are some practical ways to gather feedback on the features deployed as part of the first two iterations?</a:t>
            </a:r>
          </a:p>
          <a:p>
            <a:pPr>
              <a:buFont typeface="Arial" panose="020B0604020202020204" pitchFamily="34" charset="0"/>
              <a:buChar char="•"/>
            </a:pPr>
            <a:endParaRPr lang="en-US" dirty="0"/>
          </a:p>
        </p:txBody>
      </p:sp>
      <p:sp>
        <p:nvSpPr>
          <p:cNvPr id="4" name="Subtitle 3">
            <a:extLst>
              <a:ext uri="{FF2B5EF4-FFF2-40B4-BE49-F238E27FC236}">
                <a16:creationId xmlns:a16="http://schemas.microsoft.com/office/drawing/2014/main" id="{C36D2E4C-A879-4824-B304-8A7EF87E04BA}"/>
              </a:ext>
            </a:extLst>
          </p:cNvPr>
          <p:cNvSpPr>
            <a:spLocks noGrp="1"/>
          </p:cNvSpPr>
          <p:nvPr>
            <p:ph type="subTitle" idx="2"/>
          </p:nvPr>
        </p:nvSpPr>
        <p:spPr/>
        <p:txBody>
          <a:bodyPr/>
          <a:lstStyle/>
          <a:p>
            <a:r>
              <a:rPr lang="en-US" dirty="0"/>
              <a:t>Looking at the “Reference Implementation” from an iterative approach</a:t>
            </a:r>
          </a:p>
        </p:txBody>
      </p:sp>
      <p:sp>
        <p:nvSpPr>
          <p:cNvPr id="5" name="Slide Number Placeholder 4">
            <a:extLst>
              <a:ext uri="{FF2B5EF4-FFF2-40B4-BE49-F238E27FC236}">
                <a16:creationId xmlns:a16="http://schemas.microsoft.com/office/drawing/2014/main" id="{815253F3-E445-4145-A533-1C2CC8FCFA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676365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15A7-471A-4327-9C03-D346E4A3CE40}"/>
              </a:ext>
            </a:extLst>
          </p:cNvPr>
          <p:cNvSpPr>
            <a:spLocks noGrp="1"/>
          </p:cNvSpPr>
          <p:nvPr>
            <p:ph type="title"/>
          </p:nvPr>
        </p:nvSpPr>
        <p:spPr/>
        <p:txBody>
          <a:bodyPr/>
          <a:lstStyle/>
          <a:p>
            <a:r>
              <a:rPr lang="en-US" dirty="0"/>
              <a:t>The Agile Manifesto and Best Practices</a:t>
            </a:r>
          </a:p>
        </p:txBody>
      </p:sp>
    </p:spTree>
    <p:extLst>
      <p:ext uri="{BB962C8B-B14F-4D97-AF65-F5344CB8AC3E}">
        <p14:creationId xmlns:p14="http://schemas.microsoft.com/office/powerpoint/2010/main" val="2537409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F275-41B9-48FE-AD57-6B022BBC5166}"/>
              </a:ext>
            </a:extLst>
          </p:cNvPr>
          <p:cNvSpPr>
            <a:spLocks noGrp="1"/>
          </p:cNvSpPr>
          <p:nvPr>
            <p:ph type="title"/>
          </p:nvPr>
        </p:nvSpPr>
        <p:spPr/>
        <p:txBody>
          <a:bodyPr/>
          <a:lstStyle/>
          <a:p>
            <a:r>
              <a:rPr lang="en-US" dirty="0"/>
              <a:t>The Agile Manifesto and its Origins</a:t>
            </a:r>
          </a:p>
        </p:txBody>
      </p:sp>
      <p:sp>
        <p:nvSpPr>
          <p:cNvPr id="3" name="Subtitle 2">
            <a:extLst>
              <a:ext uri="{FF2B5EF4-FFF2-40B4-BE49-F238E27FC236}">
                <a16:creationId xmlns:a16="http://schemas.microsoft.com/office/drawing/2014/main" id="{57C8011C-BD56-447A-B237-338F6B1F6305}"/>
              </a:ext>
            </a:extLst>
          </p:cNvPr>
          <p:cNvSpPr>
            <a:spLocks noGrp="1"/>
          </p:cNvSpPr>
          <p:nvPr>
            <p:ph type="subTitle" idx="1"/>
          </p:nvPr>
        </p:nvSpPr>
        <p:spPr/>
        <p:txBody>
          <a:bodyPr/>
          <a:lstStyle/>
          <a:p>
            <a:r>
              <a:rPr lang="en-US" dirty="0"/>
              <a:t>What is it? A statement of values regarding approaches to how teams create and ship software</a:t>
            </a:r>
          </a:p>
          <a:p>
            <a:endParaRPr lang="en-US" dirty="0"/>
          </a:p>
          <a:p>
            <a:r>
              <a:rPr lang="en-US" dirty="0"/>
              <a:t>When was it made? 2001, by 17 top software developers and consultants</a:t>
            </a:r>
          </a:p>
          <a:p>
            <a:endParaRPr lang="en-US" dirty="0"/>
          </a:p>
          <a:p>
            <a:r>
              <a:rPr lang="en-US" dirty="0"/>
              <a:t>Key aspects:</a:t>
            </a:r>
          </a:p>
          <a:p>
            <a:pPr marL="514350" indent="-285750">
              <a:buClrTx/>
              <a:buSzPct val="100000"/>
              <a:buFont typeface="Arial" panose="020B0604020202020204" pitchFamily="34" charset="0"/>
              <a:buChar char="●"/>
            </a:pPr>
            <a:r>
              <a:rPr lang="en-US" dirty="0"/>
              <a:t>12 values were agreed upon</a:t>
            </a:r>
          </a:p>
          <a:p>
            <a:pPr marL="514350" indent="-285750">
              <a:buClrTx/>
              <a:buSzPct val="100000"/>
              <a:buFont typeface="Arial" panose="020B0604020202020204" pitchFamily="34" charset="0"/>
              <a:buChar char="●"/>
            </a:pPr>
            <a:r>
              <a:rPr lang="en-US" dirty="0"/>
              <a:t>These values are NOT a process, implementation or standard; they are opinions</a:t>
            </a:r>
          </a:p>
          <a:p>
            <a:pPr marL="514350" indent="-285750">
              <a:buClrTx/>
              <a:buSzPct val="100000"/>
              <a:buFont typeface="Arial" panose="020B0604020202020204" pitchFamily="34" charset="0"/>
              <a:buChar char="●"/>
            </a:pPr>
            <a:r>
              <a:rPr lang="en-US" dirty="0"/>
              <a:t>Many popular project management methodologies have arisen that are based on these values</a:t>
            </a:r>
          </a:p>
          <a:p>
            <a:pPr marL="514350" indent="-285750">
              <a:buClrTx/>
              <a:buSzPct val="100000"/>
              <a:buFont typeface="Arial" panose="020B0604020202020204" pitchFamily="34" charset="0"/>
              <a:buChar char="●"/>
            </a:pPr>
            <a:r>
              <a:rPr lang="en-US" dirty="0"/>
              <a:t>Many Agile implementations are poorly executed; it takes great cooperation between business leadership and a competent, self-guided dev team to make it work</a:t>
            </a:r>
          </a:p>
        </p:txBody>
      </p:sp>
      <p:sp>
        <p:nvSpPr>
          <p:cNvPr id="4" name="Slide Number Placeholder 3">
            <a:extLst>
              <a:ext uri="{FF2B5EF4-FFF2-40B4-BE49-F238E27FC236}">
                <a16:creationId xmlns:a16="http://schemas.microsoft.com/office/drawing/2014/main" id="{BAE9DD1B-3DD9-4767-81CF-9384E2C36A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68406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B1AA-B44E-4C26-889D-5BE4AD01E8C9}"/>
              </a:ext>
            </a:extLst>
          </p:cNvPr>
          <p:cNvSpPr>
            <a:spLocks noGrp="1"/>
          </p:cNvSpPr>
          <p:nvPr>
            <p:ph type="title"/>
          </p:nvPr>
        </p:nvSpPr>
        <p:spPr/>
        <p:txBody>
          <a:bodyPr/>
          <a:lstStyle/>
          <a:p>
            <a:r>
              <a:rPr lang="en-US" dirty="0"/>
              <a:t>Agile Values</a:t>
            </a:r>
          </a:p>
        </p:txBody>
      </p:sp>
      <p:sp>
        <p:nvSpPr>
          <p:cNvPr id="3" name="Subtitle 2">
            <a:extLst>
              <a:ext uri="{FF2B5EF4-FFF2-40B4-BE49-F238E27FC236}">
                <a16:creationId xmlns:a16="http://schemas.microsoft.com/office/drawing/2014/main" id="{73B7A724-A07D-4953-8477-F219CACA3CC2}"/>
              </a:ext>
            </a:extLst>
          </p:cNvPr>
          <p:cNvSpPr>
            <a:spLocks noGrp="1"/>
          </p:cNvSpPr>
          <p:nvPr>
            <p:ph type="subTitle" idx="1"/>
          </p:nvPr>
        </p:nvSpPr>
        <p:spPr/>
        <p:txBody>
          <a:bodyPr/>
          <a:lstStyle/>
          <a:p>
            <a:pPr marL="514350" indent="-285750">
              <a:buClrTx/>
              <a:buSzPct val="100000"/>
              <a:buFont typeface="Arial" panose="020B0604020202020204" pitchFamily="34" charset="0"/>
              <a:buChar char="●"/>
            </a:pPr>
            <a:r>
              <a:rPr lang="en-US" dirty="0"/>
              <a:t>Individuals and Interactions &gt; Processes and Tools</a:t>
            </a:r>
          </a:p>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Working Software &gt; Comprehensive Documentation</a:t>
            </a:r>
          </a:p>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Customer Collaboration &gt; Contract Negotiation</a:t>
            </a:r>
          </a:p>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Responding to Change &gt; Following a Plan</a:t>
            </a:r>
          </a:p>
          <a:p>
            <a:endParaRPr lang="en-US" dirty="0"/>
          </a:p>
        </p:txBody>
      </p:sp>
      <p:sp>
        <p:nvSpPr>
          <p:cNvPr id="4" name="Slide Number Placeholder 3">
            <a:extLst>
              <a:ext uri="{FF2B5EF4-FFF2-40B4-BE49-F238E27FC236}">
                <a16:creationId xmlns:a16="http://schemas.microsoft.com/office/drawing/2014/main" id="{138A5C75-B5AA-447F-837B-73C8EDADF6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44170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30E8-EB70-4E51-8D38-21458C94A1C5}"/>
              </a:ext>
            </a:extLst>
          </p:cNvPr>
          <p:cNvSpPr>
            <a:spLocks noGrp="1"/>
          </p:cNvSpPr>
          <p:nvPr>
            <p:ph type="title"/>
          </p:nvPr>
        </p:nvSpPr>
        <p:spPr/>
        <p:txBody>
          <a:bodyPr/>
          <a:lstStyle/>
          <a:p>
            <a:r>
              <a:rPr lang="en-US" dirty="0"/>
              <a:t>Key Elements of the Agile Approach</a:t>
            </a:r>
          </a:p>
        </p:txBody>
      </p:sp>
      <p:sp>
        <p:nvSpPr>
          <p:cNvPr id="3" name="Subtitle 2">
            <a:extLst>
              <a:ext uri="{FF2B5EF4-FFF2-40B4-BE49-F238E27FC236}">
                <a16:creationId xmlns:a16="http://schemas.microsoft.com/office/drawing/2014/main" id="{D7D6A015-D725-471D-B8E0-4D08ADFD934A}"/>
              </a:ext>
            </a:extLst>
          </p:cNvPr>
          <p:cNvSpPr>
            <a:spLocks noGrp="1"/>
          </p:cNvSpPr>
          <p:nvPr>
            <p:ph type="subTitle" idx="1"/>
          </p:nvPr>
        </p:nvSpPr>
        <p:spPr/>
        <p:txBody>
          <a:bodyPr/>
          <a:lstStyle/>
          <a:p>
            <a:r>
              <a:rPr lang="en-US" dirty="0"/>
              <a:t>The Agile method is an iterative and incremental tactic to software design that utilizes constant planning, understanding, upgrading, team partnership, development, and delivery.</a:t>
            </a:r>
          </a:p>
          <a:p>
            <a:endParaRPr lang="en-US" dirty="0"/>
          </a:p>
          <a:p>
            <a:r>
              <a:rPr lang="en-US" dirty="0"/>
              <a:t>It is driven by the principles of providing value and collaborating with stakeholders.</a:t>
            </a:r>
          </a:p>
          <a:p>
            <a:endParaRPr lang="en-US" dirty="0"/>
          </a:p>
          <a:p>
            <a:r>
              <a:rPr lang="en-US" dirty="0"/>
              <a:t>It starts with customers defining the end uses of the final product and the kind of problems the final product attempts to address.</a:t>
            </a:r>
          </a:p>
          <a:p>
            <a:endParaRPr lang="en-US" dirty="0"/>
          </a:p>
          <a:p>
            <a:r>
              <a:rPr lang="en-US" dirty="0"/>
              <a:t>Designated teams start to plan and work on a complete process through planning, implementing, and appraising.</a:t>
            </a:r>
          </a:p>
          <a:p>
            <a:endParaRPr lang="en-US" dirty="0"/>
          </a:p>
          <a:p>
            <a:r>
              <a:rPr lang="en-US" dirty="0"/>
              <a:t>Since the development process is iterative, errors are resolved in the intermediate stage of the project.</a:t>
            </a:r>
          </a:p>
        </p:txBody>
      </p:sp>
      <p:sp>
        <p:nvSpPr>
          <p:cNvPr id="4" name="Slide Number Placeholder 3">
            <a:extLst>
              <a:ext uri="{FF2B5EF4-FFF2-40B4-BE49-F238E27FC236}">
                <a16:creationId xmlns:a16="http://schemas.microsoft.com/office/drawing/2014/main" id="{19F0308E-C8DE-417F-8EA1-47F5C55FD6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41998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6386-D0FA-4FB7-82A4-EB5B256BB8F2}"/>
              </a:ext>
            </a:extLst>
          </p:cNvPr>
          <p:cNvSpPr>
            <a:spLocks noGrp="1"/>
          </p:cNvSpPr>
          <p:nvPr>
            <p:ph type="title"/>
          </p:nvPr>
        </p:nvSpPr>
        <p:spPr/>
        <p:txBody>
          <a:bodyPr/>
          <a:lstStyle/>
          <a:p>
            <a:r>
              <a:rPr lang="en-US" dirty="0"/>
              <a:t>Modern Approaches to Agile Software Development</a:t>
            </a:r>
          </a:p>
        </p:txBody>
      </p:sp>
      <p:sp>
        <p:nvSpPr>
          <p:cNvPr id="3" name="Subtitle 2">
            <a:extLst>
              <a:ext uri="{FF2B5EF4-FFF2-40B4-BE49-F238E27FC236}">
                <a16:creationId xmlns:a16="http://schemas.microsoft.com/office/drawing/2014/main" id="{E196A473-A3BD-4ECC-AC49-836424656511}"/>
              </a:ext>
            </a:extLst>
          </p:cNvPr>
          <p:cNvSpPr>
            <a:spLocks noGrp="1"/>
          </p:cNvSpPr>
          <p:nvPr>
            <p:ph type="subTitle" idx="1"/>
          </p:nvPr>
        </p:nvSpPr>
        <p:spPr/>
        <p:txBody>
          <a:bodyPr/>
          <a:lstStyle/>
          <a:p>
            <a:r>
              <a:rPr lang="en-US" dirty="0"/>
              <a:t>Several project management approaches implement Agile values in some way. Often, they bring in elements of other approaches.</a:t>
            </a:r>
          </a:p>
          <a:p>
            <a:endParaRPr lang="en-US" dirty="0"/>
          </a:p>
          <a:p>
            <a:r>
              <a:rPr lang="en-US" dirty="0"/>
              <a:t>Popular methodologies:</a:t>
            </a:r>
          </a:p>
          <a:p>
            <a:pPr marL="514350" indent="-285750">
              <a:buClrTx/>
              <a:buSzPct val="100000"/>
              <a:buFont typeface="Arial" panose="020B0604020202020204" pitchFamily="34" charset="0"/>
              <a:buChar char="●"/>
            </a:pPr>
            <a:r>
              <a:rPr lang="en-US" dirty="0"/>
              <a:t>Kanban – uses visual boards to view and organize tasks. Uses elements of “Just In Time” lean manufacturing strategies, emphasizing throughput</a:t>
            </a:r>
          </a:p>
          <a:p>
            <a:pPr marL="514350" indent="-285750">
              <a:buClrTx/>
              <a:buSzPct val="100000"/>
              <a:buFont typeface="Arial" panose="020B0604020202020204" pitchFamily="34" charset="0"/>
              <a:buChar char="●"/>
            </a:pPr>
            <a:r>
              <a:rPr lang="en-US" dirty="0"/>
              <a:t>Scrum – aligns closely with Agile values. Breaks down overall development into iterative sprints. Makes use of exclusive roles (“Scrum Lead”, “Product Owner”) and emphasizes constant communication through a daily “scrum” where activities can be aligned. </a:t>
            </a:r>
          </a:p>
          <a:p>
            <a:pPr marL="514350" indent="-285750">
              <a:buClrTx/>
              <a:buSzPct val="100000"/>
              <a:buFont typeface="Arial" panose="020B0604020202020204" pitchFamily="34" charset="0"/>
              <a:buChar char="●"/>
            </a:pPr>
            <a:r>
              <a:rPr lang="en-US" dirty="0"/>
              <a:t>Scaled Agile Framework (</a:t>
            </a:r>
            <a:r>
              <a:rPr lang="en-US" dirty="0" err="1"/>
              <a:t>SAFe</a:t>
            </a:r>
            <a:r>
              <a:rPr lang="en-US" dirty="0"/>
              <a:t>) – workflow and organizational patterns to help deploy Agile at scale in large organizations.</a:t>
            </a:r>
          </a:p>
          <a:p>
            <a:pPr marL="514350" indent="-285750">
              <a:buFont typeface="Arial" panose="020B0604020202020204" pitchFamily="34" charset="0"/>
              <a:buChar char="•"/>
            </a:pPr>
            <a:endParaRPr lang="en-US" dirty="0"/>
          </a:p>
          <a:p>
            <a:pPr marL="228600" indent="0"/>
            <a:r>
              <a:rPr lang="en-US" dirty="0"/>
              <a:t>All three of these approaches are in use in some fashion at Capital.</a:t>
            </a:r>
          </a:p>
        </p:txBody>
      </p:sp>
      <p:sp>
        <p:nvSpPr>
          <p:cNvPr id="4" name="Slide Number Placeholder 3">
            <a:extLst>
              <a:ext uri="{FF2B5EF4-FFF2-40B4-BE49-F238E27FC236}">
                <a16:creationId xmlns:a16="http://schemas.microsoft.com/office/drawing/2014/main" id="{E1E63673-7279-42BC-8C86-C3A51E17BE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116444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t>Why study these subjects?</a:t>
            </a:r>
            <a:endParaRPr dirty="0"/>
          </a:p>
        </p:txBody>
      </p:sp>
      <p:sp>
        <p:nvSpPr>
          <p:cNvPr id="294" name="Google Shape;294;p46"/>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None/>
            </a:pPr>
            <a:endParaRPr sz="2000" b="1">
              <a:solidFill>
                <a:srgbClr val="404040"/>
              </a:solidFill>
            </a:endParaRPr>
          </a:p>
        </p:txBody>
      </p:sp>
      <p:sp>
        <p:nvSpPr>
          <p:cNvPr id="295" name="Google Shape;295;p46"/>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dirty="0">
                <a:solidFill>
                  <a:srgbClr val="404040"/>
                </a:solidFill>
              </a:rPr>
              <a:t>Quality software engineering is built upon a solid software development methodology</a:t>
            </a:r>
          </a:p>
          <a:p>
            <a:pPr marL="457200" lvl="2" indent="-323850">
              <a:lnSpc>
                <a:spcPct val="150000"/>
              </a:lnSpc>
              <a:spcBef>
                <a:spcPts val="100"/>
              </a:spcBef>
              <a:buClr>
                <a:srgbClr val="404040"/>
              </a:buClr>
              <a:buSzPts val="1500"/>
              <a:buChar char="●"/>
            </a:pPr>
            <a:r>
              <a:rPr lang="en-US" dirty="0">
                <a:solidFill>
                  <a:srgbClr val="404040"/>
                </a:solidFill>
              </a:rPr>
              <a:t>Knowing how iterative software development works helps you confidently contribute from your role</a:t>
            </a:r>
          </a:p>
          <a:p>
            <a:pPr marL="457200" lvl="0" indent="-323850" algn="l" rtl="0">
              <a:lnSpc>
                <a:spcPct val="150000"/>
              </a:lnSpc>
              <a:spcBef>
                <a:spcPts val="100"/>
              </a:spcBef>
              <a:spcAft>
                <a:spcPts val="0"/>
              </a:spcAft>
              <a:buClr>
                <a:srgbClr val="404040"/>
              </a:buClr>
              <a:buSzPts val="1500"/>
              <a:buChar char="●"/>
            </a:pPr>
            <a:r>
              <a:rPr lang="en-US" dirty="0">
                <a:solidFill>
                  <a:srgbClr val="404040"/>
                </a:solidFill>
              </a:rPr>
              <a:t>Understanding Agile principles helps you work more effectively in teams</a:t>
            </a:r>
          </a:p>
          <a:p>
            <a:pPr marL="457200" lvl="0" indent="-323850" algn="l" rtl="0">
              <a:lnSpc>
                <a:spcPct val="150000"/>
              </a:lnSpc>
              <a:spcBef>
                <a:spcPts val="100"/>
              </a:spcBef>
              <a:spcAft>
                <a:spcPts val="1000"/>
              </a:spcAft>
              <a:buClr>
                <a:srgbClr val="404040"/>
              </a:buClr>
              <a:buSzPts val="1500"/>
              <a:buChar char="●"/>
            </a:pPr>
            <a:r>
              <a:rPr lang="en-US" dirty="0">
                <a:solidFill>
                  <a:srgbClr val="404040"/>
                </a:solidFill>
              </a:rPr>
              <a:t>Understanding DevOps (and DevSecOps) orients you to Capital Group’s tech culture and enables secure continuous improvement</a:t>
            </a:r>
          </a:p>
          <a:p>
            <a:pPr marL="457200" lvl="0" indent="-323850" algn="l" rtl="0">
              <a:lnSpc>
                <a:spcPct val="150000"/>
              </a:lnSpc>
              <a:spcBef>
                <a:spcPts val="100"/>
              </a:spcBef>
              <a:spcAft>
                <a:spcPts val="1000"/>
              </a:spcAft>
              <a:buClr>
                <a:srgbClr val="404040"/>
              </a:buClr>
              <a:buSzPts val="1500"/>
              <a:buChar char="●"/>
            </a:pPr>
            <a:r>
              <a:rPr lang="en-US" dirty="0">
                <a:solidFill>
                  <a:srgbClr val="404040"/>
                </a:solidFill>
              </a:rPr>
              <a:t>Being familiar with JIRA and how it’s used helps you create, track and contribute to technology workflows</a:t>
            </a:r>
          </a:p>
          <a:p>
            <a:pPr marL="457200" lvl="0" indent="-323850" algn="l" rtl="0">
              <a:lnSpc>
                <a:spcPct val="150000"/>
              </a:lnSpc>
              <a:spcBef>
                <a:spcPts val="100"/>
              </a:spcBef>
              <a:spcAft>
                <a:spcPts val="1000"/>
              </a:spcAft>
              <a:buClr>
                <a:srgbClr val="404040"/>
              </a:buClr>
              <a:buSzPts val="1500"/>
              <a:buChar char="●"/>
            </a:pPr>
            <a:r>
              <a:rPr lang="en-US" dirty="0">
                <a:solidFill>
                  <a:srgbClr val="404040"/>
                </a:solidFill>
              </a:rPr>
              <a:t>Knowing how to use GitHub positions you for divide-and-conquer on </a:t>
            </a:r>
            <a:r>
              <a:rPr lang="en-US">
                <a:solidFill>
                  <a:srgbClr val="404040"/>
                </a:solidFill>
              </a:rPr>
              <a:t>project completion</a:t>
            </a:r>
            <a:endParaRPr lang="en-US" dirty="0">
              <a:solidFill>
                <a:srgbClr val="404040"/>
              </a:solidFill>
            </a:endParaRPr>
          </a:p>
        </p:txBody>
      </p:sp>
      <p:sp>
        <p:nvSpPr>
          <p:cNvPr id="296" name="Google Shape;2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Common Agile Practices at Capital Group</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r>
              <a:rPr lang="en-US" dirty="0"/>
              <a:t>Common practices are:</a:t>
            </a:r>
          </a:p>
          <a:p>
            <a:pPr marL="514350" indent="-285750">
              <a:buClrTx/>
              <a:buSzPct val="100000"/>
              <a:buFont typeface="Arial" panose="020B0604020202020204" pitchFamily="34" charset="0"/>
              <a:buChar char="●"/>
            </a:pPr>
            <a:r>
              <a:rPr lang="en-US" dirty="0"/>
              <a:t>Close collaboration between an engaged and knowledgeable Product Owner and a self-organizing dev team with strong ownership for code and team quality </a:t>
            </a:r>
          </a:p>
          <a:p>
            <a:pPr marL="514350" indent="-285750">
              <a:buClrTx/>
              <a:buSzPct val="100000"/>
              <a:buFont typeface="Arial" panose="020B0604020202020204" pitchFamily="34" charset="0"/>
              <a:buChar char="●"/>
            </a:pPr>
            <a:r>
              <a:rPr lang="en-US" dirty="0"/>
              <a:t>Relentlessly working to break complex tasks down into smaller, more discrete and defined elements</a:t>
            </a:r>
          </a:p>
          <a:p>
            <a:pPr marL="514350" indent="-285750">
              <a:buClrTx/>
              <a:buSzPct val="100000"/>
              <a:buFont typeface="Arial" panose="020B0604020202020204" pitchFamily="34" charset="0"/>
              <a:buChar char="●"/>
            </a:pPr>
            <a:r>
              <a:rPr lang="en-US" dirty="0"/>
              <a:t>Making use of Scrum boards to track and prioritize work</a:t>
            </a:r>
          </a:p>
          <a:p>
            <a:pPr marL="514350" indent="-285750">
              <a:buClrTx/>
              <a:buSzPct val="100000"/>
              <a:buFont typeface="Arial" panose="020B0604020202020204" pitchFamily="34" charset="0"/>
              <a:buChar char="●"/>
            </a:pPr>
            <a:r>
              <a:rPr lang="en-US" dirty="0"/>
              <a:t>Sprints run using Scrum principles and practices</a:t>
            </a:r>
          </a:p>
          <a:p>
            <a:pPr marL="514350" indent="-285750">
              <a:buClrTx/>
              <a:buSzPct val="100000"/>
              <a:buFont typeface="Arial" panose="020B0604020202020204" pitchFamily="34" charset="0"/>
              <a:buChar char="●"/>
            </a:pPr>
            <a:r>
              <a:rPr lang="en-US" dirty="0"/>
              <a:t>Continuously evaluate and improve how we choose scope of work for each iteration</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42107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B127-D298-48A7-893E-4C07184D984E}"/>
              </a:ext>
            </a:extLst>
          </p:cNvPr>
          <p:cNvSpPr>
            <a:spLocks noGrp="1"/>
          </p:cNvSpPr>
          <p:nvPr>
            <p:ph type="title"/>
          </p:nvPr>
        </p:nvSpPr>
        <p:spPr/>
        <p:txBody>
          <a:bodyPr/>
          <a:lstStyle/>
          <a:p>
            <a:r>
              <a:rPr lang="en-US" dirty="0"/>
              <a:t>Typical Kanban Board</a:t>
            </a:r>
          </a:p>
        </p:txBody>
      </p:sp>
      <p:sp>
        <p:nvSpPr>
          <p:cNvPr id="3" name="Subtitle 2">
            <a:extLst>
              <a:ext uri="{FF2B5EF4-FFF2-40B4-BE49-F238E27FC236}">
                <a16:creationId xmlns:a16="http://schemas.microsoft.com/office/drawing/2014/main" id="{A585A70F-48DC-4030-97E0-3A03F6F2B7B7}"/>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EF95BDAE-68BE-4919-8105-753A212EE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3074" name="Picture 2" descr="Software Kanban Board">
            <a:extLst>
              <a:ext uri="{FF2B5EF4-FFF2-40B4-BE49-F238E27FC236}">
                <a16:creationId xmlns:a16="http://schemas.microsoft.com/office/drawing/2014/main" id="{C8C87148-6656-4AC6-B353-3AFC259CB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067" y="1061875"/>
            <a:ext cx="7314365" cy="310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65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39BC-0673-49DC-A7CA-FF856CCFEFA0}"/>
              </a:ext>
            </a:extLst>
          </p:cNvPr>
          <p:cNvSpPr>
            <a:spLocks noGrp="1"/>
          </p:cNvSpPr>
          <p:nvPr>
            <p:ph type="title"/>
          </p:nvPr>
        </p:nvSpPr>
        <p:spPr/>
        <p:txBody>
          <a:bodyPr/>
          <a:lstStyle/>
          <a:p>
            <a:r>
              <a:rPr lang="en-US" dirty="0"/>
              <a:t>Diagram of Typical Scrum Sprint</a:t>
            </a:r>
          </a:p>
        </p:txBody>
      </p:sp>
      <p:sp>
        <p:nvSpPr>
          <p:cNvPr id="3" name="Subtitle 2">
            <a:extLst>
              <a:ext uri="{FF2B5EF4-FFF2-40B4-BE49-F238E27FC236}">
                <a16:creationId xmlns:a16="http://schemas.microsoft.com/office/drawing/2014/main" id="{42554D2A-877B-46DF-A8D3-1F706F5D54DF}"/>
              </a:ext>
            </a:extLst>
          </p:cNvPr>
          <p:cNvSpPr>
            <a:spLocks noGrp="1"/>
          </p:cNvSpPr>
          <p:nvPr>
            <p:ph type="subTitle" idx="1"/>
          </p:nvPr>
        </p:nvSpPr>
        <p:spPr>
          <a:xfrm>
            <a:off x="882646" y="1389179"/>
            <a:ext cx="7162087" cy="2961118"/>
          </a:xfrm>
        </p:spPr>
        <p:txBody>
          <a:bodyPr/>
          <a:lstStyle/>
          <a:p>
            <a:endParaRPr lang="en-US" dirty="0"/>
          </a:p>
        </p:txBody>
      </p:sp>
      <p:sp>
        <p:nvSpPr>
          <p:cNvPr id="4" name="Slide Number Placeholder 3">
            <a:extLst>
              <a:ext uri="{FF2B5EF4-FFF2-40B4-BE49-F238E27FC236}">
                <a16:creationId xmlns:a16="http://schemas.microsoft.com/office/drawing/2014/main" id="{0F5FF234-D5A6-4319-84D5-A4F32D911E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2050" name="Picture 2" descr="Scrum lifecycle diagram">
            <a:extLst>
              <a:ext uri="{FF2B5EF4-FFF2-40B4-BE49-F238E27FC236}">
                <a16:creationId xmlns:a16="http://schemas.microsoft.com/office/drawing/2014/main" id="{A2CB4DC3-54A8-4D03-8B8E-78C23A81E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21" y="1408554"/>
            <a:ext cx="8320357" cy="28629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9809CB-801E-8331-CD03-E380CE022274}"/>
              </a:ext>
            </a:extLst>
          </p:cNvPr>
          <p:cNvSpPr txBox="1"/>
          <p:nvPr/>
        </p:nvSpPr>
        <p:spPr>
          <a:xfrm>
            <a:off x="1453550" y="4572000"/>
            <a:ext cx="6236898" cy="261610"/>
          </a:xfrm>
          <a:prstGeom prst="rect">
            <a:avLst/>
          </a:prstGeom>
          <a:noFill/>
        </p:spPr>
        <p:txBody>
          <a:bodyPr wrap="square" rtlCol="0">
            <a:spAutoFit/>
          </a:bodyPr>
          <a:lstStyle/>
          <a:p>
            <a:pPr algn="ctr"/>
            <a:r>
              <a:rPr lang="en-US" sz="1100" dirty="0"/>
              <a:t>Source: </a:t>
            </a:r>
            <a:r>
              <a:rPr lang="en-US" sz="1100" dirty="0">
                <a:hlinkClick r:id="rId4"/>
              </a:rPr>
              <a:t>https://docs.microsoft.com/en-us/devops/plan/what-is-scrum</a:t>
            </a:r>
            <a:endParaRPr lang="en-US" sz="1100" dirty="0"/>
          </a:p>
        </p:txBody>
      </p:sp>
    </p:spTree>
    <p:extLst>
      <p:ext uri="{BB962C8B-B14F-4D97-AF65-F5344CB8AC3E}">
        <p14:creationId xmlns:p14="http://schemas.microsoft.com/office/powerpoint/2010/main" val="707947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Scrum Roles</a:t>
            </a:r>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7" name="Rectangle: Rounded Corners 6">
            <a:extLst>
              <a:ext uri="{FF2B5EF4-FFF2-40B4-BE49-F238E27FC236}">
                <a16:creationId xmlns:a16="http://schemas.microsoft.com/office/drawing/2014/main" id="{8C4B568F-3569-3FAF-1391-7CEADF319FE6}"/>
              </a:ext>
            </a:extLst>
          </p:cNvPr>
          <p:cNvSpPr/>
          <p:nvPr/>
        </p:nvSpPr>
        <p:spPr>
          <a:xfrm>
            <a:off x="3040811" y="1587260"/>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Owner</a:t>
            </a:r>
          </a:p>
        </p:txBody>
      </p:sp>
      <p:sp>
        <p:nvSpPr>
          <p:cNvPr id="9" name="Rectangle: Rounded Corners 8">
            <a:extLst>
              <a:ext uri="{FF2B5EF4-FFF2-40B4-BE49-F238E27FC236}">
                <a16:creationId xmlns:a16="http://schemas.microsoft.com/office/drawing/2014/main" id="{67EB8462-0C72-3AEA-DF9F-BD1B2D260885}"/>
              </a:ext>
            </a:extLst>
          </p:cNvPr>
          <p:cNvSpPr/>
          <p:nvPr/>
        </p:nvSpPr>
        <p:spPr>
          <a:xfrm>
            <a:off x="3040811" y="2443433"/>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Lead</a:t>
            </a:r>
          </a:p>
        </p:txBody>
      </p:sp>
      <p:sp>
        <p:nvSpPr>
          <p:cNvPr id="11" name="Rectangle: Rounded Corners 10">
            <a:extLst>
              <a:ext uri="{FF2B5EF4-FFF2-40B4-BE49-F238E27FC236}">
                <a16:creationId xmlns:a16="http://schemas.microsoft.com/office/drawing/2014/main" id="{93E2995C-FAAB-9B75-031A-10F6916FBCC6}"/>
              </a:ext>
            </a:extLst>
          </p:cNvPr>
          <p:cNvSpPr/>
          <p:nvPr/>
        </p:nvSpPr>
        <p:spPr>
          <a:xfrm>
            <a:off x="3040811" y="3299606"/>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Team</a:t>
            </a:r>
          </a:p>
        </p:txBody>
      </p:sp>
    </p:spTree>
    <p:extLst>
      <p:ext uri="{BB962C8B-B14F-4D97-AF65-F5344CB8AC3E}">
        <p14:creationId xmlns:p14="http://schemas.microsoft.com/office/powerpoint/2010/main" val="236557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Scrum Roles</a:t>
            </a:r>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7" name="Rectangle: Rounded Corners 6">
            <a:extLst>
              <a:ext uri="{FF2B5EF4-FFF2-40B4-BE49-F238E27FC236}">
                <a16:creationId xmlns:a16="http://schemas.microsoft.com/office/drawing/2014/main" id="{8C4B568F-3569-3FAF-1391-7CEADF319FE6}"/>
              </a:ext>
            </a:extLst>
          </p:cNvPr>
          <p:cNvSpPr/>
          <p:nvPr/>
        </p:nvSpPr>
        <p:spPr>
          <a:xfrm>
            <a:off x="3040811" y="1587260"/>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Owner</a:t>
            </a:r>
          </a:p>
        </p:txBody>
      </p:sp>
      <p:sp>
        <p:nvSpPr>
          <p:cNvPr id="9" name="Rectangle: Rounded Corners 8">
            <a:extLst>
              <a:ext uri="{FF2B5EF4-FFF2-40B4-BE49-F238E27FC236}">
                <a16:creationId xmlns:a16="http://schemas.microsoft.com/office/drawing/2014/main" id="{67EB8462-0C72-3AEA-DF9F-BD1B2D260885}"/>
              </a:ext>
            </a:extLst>
          </p:cNvPr>
          <p:cNvSpPr/>
          <p:nvPr/>
        </p:nvSpPr>
        <p:spPr>
          <a:xfrm>
            <a:off x="3040811" y="2443433"/>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Lead</a:t>
            </a:r>
          </a:p>
        </p:txBody>
      </p:sp>
      <p:sp>
        <p:nvSpPr>
          <p:cNvPr id="11" name="Rectangle: Rounded Corners 10">
            <a:extLst>
              <a:ext uri="{FF2B5EF4-FFF2-40B4-BE49-F238E27FC236}">
                <a16:creationId xmlns:a16="http://schemas.microsoft.com/office/drawing/2014/main" id="{93E2995C-FAAB-9B75-031A-10F6916FBCC6}"/>
              </a:ext>
            </a:extLst>
          </p:cNvPr>
          <p:cNvSpPr/>
          <p:nvPr/>
        </p:nvSpPr>
        <p:spPr>
          <a:xfrm>
            <a:off x="3040811" y="3299606"/>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Team</a:t>
            </a:r>
          </a:p>
        </p:txBody>
      </p:sp>
      <p:sp>
        <p:nvSpPr>
          <p:cNvPr id="3" name="Subtitle 2">
            <a:extLst>
              <a:ext uri="{FF2B5EF4-FFF2-40B4-BE49-F238E27FC236}">
                <a16:creationId xmlns:a16="http://schemas.microsoft.com/office/drawing/2014/main" id="{9D314E36-E0F1-854D-219A-91C53C240C6E}"/>
              </a:ext>
            </a:extLst>
          </p:cNvPr>
          <p:cNvSpPr>
            <a:spLocks noGrp="1"/>
          </p:cNvSpPr>
          <p:nvPr>
            <p:ph type="subTitle" idx="1"/>
          </p:nvPr>
        </p:nvSpPr>
        <p:spPr>
          <a:xfrm>
            <a:off x="6305742" y="1542683"/>
            <a:ext cx="2522002" cy="831026"/>
          </a:xfrm>
        </p:spPr>
        <p:txBody>
          <a:bodyPr/>
          <a:lstStyle/>
          <a:p>
            <a:pPr marL="514350" indent="-285750">
              <a:buClrTx/>
              <a:buSzPct val="100000"/>
              <a:buFont typeface="Arial" panose="020B0604020202020204" pitchFamily="34" charset="0"/>
              <a:buChar char="●"/>
            </a:pPr>
            <a:r>
              <a:rPr lang="en-US" sz="1100" dirty="0"/>
              <a:t>Responsible for what team builds and why </a:t>
            </a:r>
          </a:p>
          <a:p>
            <a:pPr marL="514350" indent="-285750">
              <a:buClrTx/>
              <a:buSzPct val="100000"/>
              <a:buFont typeface="Arial" panose="020B0604020202020204" pitchFamily="34" charset="0"/>
              <a:buChar char="●"/>
            </a:pPr>
            <a:r>
              <a:rPr lang="en-US" sz="1100" dirty="0"/>
              <a:t>Keeps backlog up to date and in correct priority order</a:t>
            </a:r>
          </a:p>
        </p:txBody>
      </p:sp>
    </p:spTree>
    <p:extLst>
      <p:ext uri="{BB962C8B-B14F-4D97-AF65-F5344CB8AC3E}">
        <p14:creationId xmlns:p14="http://schemas.microsoft.com/office/powerpoint/2010/main" val="10070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Scrum Roles</a:t>
            </a:r>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7" name="Rectangle: Rounded Corners 6">
            <a:extLst>
              <a:ext uri="{FF2B5EF4-FFF2-40B4-BE49-F238E27FC236}">
                <a16:creationId xmlns:a16="http://schemas.microsoft.com/office/drawing/2014/main" id="{8C4B568F-3569-3FAF-1391-7CEADF319FE6}"/>
              </a:ext>
            </a:extLst>
          </p:cNvPr>
          <p:cNvSpPr/>
          <p:nvPr/>
        </p:nvSpPr>
        <p:spPr>
          <a:xfrm>
            <a:off x="3040811" y="1587260"/>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Owner</a:t>
            </a:r>
          </a:p>
        </p:txBody>
      </p:sp>
      <p:sp>
        <p:nvSpPr>
          <p:cNvPr id="9" name="Rectangle: Rounded Corners 8">
            <a:extLst>
              <a:ext uri="{FF2B5EF4-FFF2-40B4-BE49-F238E27FC236}">
                <a16:creationId xmlns:a16="http://schemas.microsoft.com/office/drawing/2014/main" id="{67EB8462-0C72-3AEA-DF9F-BD1B2D260885}"/>
              </a:ext>
            </a:extLst>
          </p:cNvPr>
          <p:cNvSpPr/>
          <p:nvPr/>
        </p:nvSpPr>
        <p:spPr>
          <a:xfrm>
            <a:off x="3040811" y="2443433"/>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Lead</a:t>
            </a:r>
          </a:p>
        </p:txBody>
      </p:sp>
      <p:sp>
        <p:nvSpPr>
          <p:cNvPr id="11" name="Rectangle: Rounded Corners 10">
            <a:extLst>
              <a:ext uri="{FF2B5EF4-FFF2-40B4-BE49-F238E27FC236}">
                <a16:creationId xmlns:a16="http://schemas.microsoft.com/office/drawing/2014/main" id="{93E2995C-FAAB-9B75-031A-10F6916FBCC6}"/>
              </a:ext>
            </a:extLst>
          </p:cNvPr>
          <p:cNvSpPr/>
          <p:nvPr/>
        </p:nvSpPr>
        <p:spPr>
          <a:xfrm>
            <a:off x="3040811" y="3299606"/>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Team</a:t>
            </a:r>
          </a:p>
        </p:txBody>
      </p:sp>
      <p:sp>
        <p:nvSpPr>
          <p:cNvPr id="3" name="Subtitle 2">
            <a:extLst>
              <a:ext uri="{FF2B5EF4-FFF2-40B4-BE49-F238E27FC236}">
                <a16:creationId xmlns:a16="http://schemas.microsoft.com/office/drawing/2014/main" id="{9D314E36-E0F1-854D-219A-91C53C240C6E}"/>
              </a:ext>
            </a:extLst>
          </p:cNvPr>
          <p:cNvSpPr>
            <a:spLocks noGrp="1"/>
          </p:cNvSpPr>
          <p:nvPr>
            <p:ph type="subTitle" idx="1"/>
          </p:nvPr>
        </p:nvSpPr>
        <p:spPr>
          <a:xfrm>
            <a:off x="293131" y="2214467"/>
            <a:ext cx="2522002" cy="1199804"/>
          </a:xfrm>
        </p:spPr>
        <p:txBody>
          <a:bodyPr/>
          <a:lstStyle/>
          <a:p>
            <a:pPr marL="514350" indent="-285750">
              <a:buClrTx/>
              <a:buSzPct val="100000"/>
              <a:buFont typeface="Arial" panose="020B0604020202020204" pitchFamily="34" charset="0"/>
              <a:buChar char="●"/>
            </a:pPr>
            <a:r>
              <a:rPr lang="en-US" sz="1100" dirty="0"/>
              <a:t>Ensures that Scrum process is followed by team</a:t>
            </a:r>
          </a:p>
          <a:p>
            <a:pPr marL="514350" indent="-285750">
              <a:buClrTx/>
              <a:buSzPct val="100000"/>
              <a:buFont typeface="Arial" panose="020B0604020202020204" pitchFamily="34" charset="0"/>
              <a:buChar char="●"/>
            </a:pPr>
            <a:r>
              <a:rPr lang="en-US" sz="1100" dirty="0"/>
              <a:t>Responsible for the fidelity of the process</a:t>
            </a:r>
          </a:p>
          <a:p>
            <a:pPr marL="514350" indent="-285750">
              <a:buClrTx/>
              <a:buSzPct val="100000"/>
              <a:buFont typeface="Arial" panose="020B0604020202020204" pitchFamily="34" charset="0"/>
              <a:buChar char="●"/>
            </a:pPr>
            <a:r>
              <a:rPr lang="en-US" sz="1100" dirty="0"/>
              <a:t>Part coach, part team member, part cheerleader</a:t>
            </a:r>
          </a:p>
        </p:txBody>
      </p:sp>
    </p:spTree>
    <p:extLst>
      <p:ext uri="{BB962C8B-B14F-4D97-AF65-F5344CB8AC3E}">
        <p14:creationId xmlns:p14="http://schemas.microsoft.com/office/powerpoint/2010/main" val="199083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Scrum Roles</a:t>
            </a:r>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7" name="Rectangle: Rounded Corners 6">
            <a:extLst>
              <a:ext uri="{FF2B5EF4-FFF2-40B4-BE49-F238E27FC236}">
                <a16:creationId xmlns:a16="http://schemas.microsoft.com/office/drawing/2014/main" id="{8C4B568F-3569-3FAF-1391-7CEADF319FE6}"/>
              </a:ext>
            </a:extLst>
          </p:cNvPr>
          <p:cNvSpPr/>
          <p:nvPr/>
        </p:nvSpPr>
        <p:spPr>
          <a:xfrm>
            <a:off x="3040811" y="1587260"/>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Owner</a:t>
            </a:r>
          </a:p>
        </p:txBody>
      </p:sp>
      <p:sp>
        <p:nvSpPr>
          <p:cNvPr id="9" name="Rectangle: Rounded Corners 8">
            <a:extLst>
              <a:ext uri="{FF2B5EF4-FFF2-40B4-BE49-F238E27FC236}">
                <a16:creationId xmlns:a16="http://schemas.microsoft.com/office/drawing/2014/main" id="{67EB8462-0C72-3AEA-DF9F-BD1B2D260885}"/>
              </a:ext>
            </a:extLst>
          </p:cNvPr>
          <p:cNvSpPr/>
          <p:nvPr/>
        </p:nvSpPr>
        <p:spPr>
          <a:xfrm>
            <a:off x="3040811" y="2443433"/>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Lead</a:t>
            </a:r>
          </a:p>
        </p:txBody>
      </p:sp>
      <p:sp>
        <p:nvSpPr>
          <p:cNvPr id="11" name="Rectangle: Rounded Corners 10">
            <a:extLst>
              <a:ext uri="{FF2B5EF4-FFF2-40B4-BE49-F238E27FC236}">
                <a16:creationId xmlns:a16="http://schemas.microsoft.com/office/drawing/2014/main" id="{93E2995C-FAAB-9B75-031A-10F6916FBCC6}"/>
              </a:ext>
            </a:extLst>
          </p:cNvPr>
          <p:cNvSpPr/>
          <p:nvPr/>
        </p:nvSpPr>
        <p:spPr>
          <a:xfrm>
            <a:off x="3040811" y="3299606"/>
            <a:ext cx="3062378" cy="74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Team</a:t>
            </a:r>
          </a:p>
        </p:txBody>
      </p:sp>
      <p:sp>
        <p:nvSpPr>
          <p:cNvPr id="3" name="Subtitle 2">
            <a:extLst>
              <a:ext uri="{FF2B5EF4-FFF2-40B4-BE49-F238E27FC236}">
                <a16:creationId xmlns:a16="http://schemas.microsoft.com/office/drawing/2014/main" id="{9D314E36-E0F1-854D-219A-91C53C240C6E}"/>
              </a:ext>
            </a:extLst>
          </p:cNvPr>
          <p:cNvSpPr>
            <a:spLocks noGrp="1"/>
          </p:cNvSpPr>
          <p:nvPr>
            <p:ph type="subTitle" idx="1"/>
          </p:nvPr>
        </p:nvSpPr>
        <p:spPr>
          <a:xfrm>
            <a:off x="6309132" y="3330877"/>
            <a:ext cx="2522002" cy="679329"/>
          </a:xfrm>
        </p:spPr>
        <p:txBody>
          <a:bodyPr/>
          <a:lstStyle/>
          <a:p>
            <a:pPr marL="514350" indent="-285750">
              <a:buClrTx/>
              <a:buSzPct val="100000"/>
              <a:buFont typeface="Arial" panose="020B0604020202020204" pitchFamily="34" charset="0"/>
              <a:buChar char="●"/>
            </a:pPr>
            <a:r>
              <a:rPr lang="en-US" sz="1100" dirty="0"/>
              <a:t>People building the product</a:t>
            </a:r>
          </a:p>
          <a:p>
            <a:pPr marL="514350" indent="-285750">
              <a:buClrTx/>
              <a:buSzPct val="100000"/>
              <a:buFont typeface="Arial" panose="020B0604020202020204" pitchFamily="34" charset="0"/>
              <a:buChar char="●"/>
            </a:pPr>
            <a:r>
              <a:rPr lang="en-US" sz="1100" dirty="0"/>
              <a:t>Responsible for product build (and associated quality)</a:t>
            </a:r>
          </a:p>
        </p:txBody>
      </p:sp>
    </p:spTree>
    <p:extLst>
      <p:ext uri="{BB962C8B-B14F-4D97-AF65-F5344CB8AC3E}">
        <p14:creationId xmlns:p14="http://schemas.microsoft.com/office/powerpoint/2010/main" val="78090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Product Backlog</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Prioritized list of work the team will deliver</a:t>
            </a:r>
          </a:p>
          <a:p>
            <a:pPr marL="514350" indent="-285750">
              <a:buClrTx/>
              <a:buSzPct val="100000"/>
              <a:buFont typeface="Arial" panose="020B0604020202020204" pitchFamily="34" charset="0"/>
              <a:buChar char="●"/>
            </a:pPr>
            <a:r>
              <a:rPr lang="en-US" dirty="0"/>
              <a:t>Product owner manages – adds, changes, reprioritizes as needed</a:t>
            </a:r>
          </a:p>
          <a:p>
            <a:pPr marL="514350" indent="-285750">
              <a:buClrTx/>
              <a:buSzPct val="100000"/>
              <a:buFont typeface="Arial" panose="020B0604020202020204" pitchFamily="34" charset="0"/>
              <a:buChar char="●"/>
            </a:pPr>
            <a:r>
              <a:rPr lang="en-US" dirty="0"/>
              <a:t>Items at the “top of the list” get worked first</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17147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Backlog Grooming</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Regular team activity which allows group to verify that quality of defined sprint items remains high</a:t>
            </a:r>
          </a:p>
          <a:p>
            <a:pPr marL="514350" indent="-285750">
              <a:buClrTx/>
              <a:buSzPct val="100000"/>
              <a:buFont typeface="Arial" panose="020B0604020202020204" pitchFamily="34" charset="0"/>
              <a:buChar char="●"/>
            </a:pPr>
            <a:r>
              <a:rPr lang="en-US" dirty="0"/>
              <a:t>Team discusses each item and ensures that all required information to successfully complete is in place</a:t>
            </a:r>
          </a:p>
          <a:p>
            <a:pPr marL="514350" indent="-285750">
              <a:buClrTx/>
              <a:buSzPct val="100000"/>
              <a:buFont typeface="Arial" panose="020B0604020202020204" pitchFamily="34" charset="0"/>
              <a:buChar char="●"/>
            </a:pPr>
            <a:r>
              <a:rPr lang="en-US" dirty="0"/>
              <a:t>For example, has the item been given an adequate description and does the acceptance criteria provide team members with the information needed to assess “done”?</a:t>
            </a:r>
          </a:p>
          <a:p>
            <a:pPr marL="514350" indent="-285750">
              <a:buClrTx/>
              <a:buSzPct val="100000"/>
              <a:buFont typeface="Arial" panose="020B0604020202020204" pitchFamily="34" charset="0"/>
              <a:buChar char="●"/>
            </a:pPr>
            <a:r>
              <a:rPr lang="en-US" dirty="0"/>
              <a:t>Backlog item is assigned “points” representing relative level of effort to complete</a:t>
            </a:r>
          </a:p>
          <a:p>
            <a:pPr marL="514350" indent="-285750">
              <a:buClrTx/>
              <a:buSzPct val="100000"/>
              <a:buFont typeface="Arial" panose="020B0604020202020204" pitchFamily="34" charset="0"/>
              <a:buChar char="●"/>
            </a:pPr>
            <a:r>
              <a:rPr lang="en-US" dirty="0"/>
              <a:t>Points are not directly correlated to hours – instead, about amount of effort required for the task in comparison to previous tasks completed or other tasks planned</a:t>
            </a:r>
          </a:p>
          <a:p>
            <a:pPr marL="514350" indent="-285750">
              <a:buClrTx/>
              <a:buSzPct val="100000"/>
              <a:buFont typeface="Arial" panose="020B0604020202020204" pitchFamily="34" charset="0"/>
              <a:buChar char="●"/>
            </a:pPr>
            <a:r>
              <a:rPr lang="en-US" dirty="0"/>
              <a:t>There will likely be some number of points for items that is considered “too high” to complete as a single item</a:t>
            </a:r>
          </a:p>
          <a:p>
            <a:pPr marL="514350" indent="-285750">
              <a:buClrTx/>
              <a:buSzPct val="100000"/>
              <a:buFont typeface="Arial" panose="020B0604020202020204" pitchFamily="34" charset="0"/>
              <a:buChar char="●"/>
            </a:pPr>
            <a:r>
              <a:rPr lang="en-US" dirty="0"/>
              <a:t>Provides threshold for determining when to divide a large task into smaller parts</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07922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Sprint Planning</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Team chooses items from the backlog to target for upcoming sprint (based on prioritization by Product Owner)</a:t>
            </a:r>
          </a:p>
          <a:p>
            <a:pPr marL="514350" indent="-285750">
              <a:buClrTx/>
              <a:buSzPct val="100000"/>
              <a:buFont typeface="Arial" panose="020B0604020202020204" pitchFamily="34" charset="0"/>
              <a:buChar char="●"/>
            </a:pPr>
            <a:r>
              <a:rPr lang="en-US" dirty="0"/>
              <a:t>Intended to represent amount of work team thinks they can complete within the sprint</a:t>
            </a:r>
          </a:p>
          <a:p>
            <a:pPr marL="514350" indent="-285750">
              <a:buClrTx/>
              <a:buSzPct val="100000"/>
              <a:buFont typeface="Arial" panose="020B0604020202020204" pitchFamily="34" charset="0"/>
              <a:buChar char="●"/>
            </a:pPr>
            <a:r>
              <a:rPr lang="en-US" dirty="0"/>
              <a:t>Items in the sprint may be broken down into a set of more granular tasks</a:t>
            </a:r>
          </a:p>
          <a:p>
            <a:pPr marL="514350" indent="-285750">
              <a:buClrTx/>
              <a:buSzPct val="100000"/>
              <a:buFont typeface="Arial" panose="020B0604020202020204" pitchFamily="34" charset="0"/>
              <a:buChar char="●"/>
            </a:pPr>
            <a:r>
              <a:rPr lang="en-US" dirty="0"/>
              <a:t>Historical data from previous sprints can help a team determine its velocity (i.e., how many points the team can complete in an iteration)</a:t>
            </a:r>
          </a:p>
          <a:p>
            <a:pPr marL="514350" indent="-285750">
              <a:buClrTx/>
              <a:buSzPct val="100000"/>
              <a:buFont typeface="Arial" panose="020B0604020202020204" pitchFamily="34" charset="0"/>
              <a:buChar char="●"/>
            </a:pPr>
            <a:r>
              <a:rPr lang="en-US" dirty="0"/>
              <a:t>Results in a “line” for the sprint within the backlog – items above the line are “in”, everything else is pushed to future iteration</a:t>
            </a:r>
          </a:p>
          <a:p>
            <a:pPr marL="514350" indent="-285750">
              <a:buClrTx/>
              <a:buSzPct val="100000"/>
              <a:buFont typeface="Arial" panose="020B0604020202020204" pitchFamily="34" charset="0"/>
              <a:buChar char="●"/>
            </a:pPr>
            <a:r>
              <a:rPr lang="en-US" dirty="0"/>
              <a:t>If something below the line needs to move above, it will need to be swapped with an existing task to ensure capacity to deliver</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25486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We teach over 400 technology topics</a:t>
            </a:r>
            <a:endParaRPr>
              <a:solidFill>
                <a:schemeClr val="dk1"/>
              </a:solidFill>
            </a:endParaRPr>
          </a:p>
        </p:txBody>
      </p:sp>
      <p:grpSp>
        <p:nvGrpSpPr>
          <p:cNvPr id="302" name="Google Shape;302;p47"/>
          <p:cNvGrpSpPr/>
          <p:nvPr/>
        </p:nvGrpSpPr>
        <p:grpSpPr>
          <a:xfrm>
            <a:off x="350200" y="3606154"/>
            <a:ext cx="8321882" cy="492162"/>
            <a:chOff x="350200" y="3529244"/>
            <a:chExt cx="8321882" cy="492162"/>
          </a:xfrm>
        </p:grpSpPr>
        <p:pic>
          <p:nvPicPr>
            <p:cNvPr id="303" name="Google Shape;303;p47"/>
            <p:cNvPicPr preferRelativeResize="0"/>
            <p:nvPr/>
          </p:nvPicPr>
          <p:blipFill>
            <a:blip r:embed="rId3">
              <a:alphaModFix/>
            </a:blip>
            <a:stretch>
              <a:fillRect/>
            </a:stretch>
          </p:blipFill>
          <p:spPr>
            <a:xfrm>
              <a:off x="350200" y="3546725"/>
              <a:ext cx="870347" cy="457200"/>
            </a:xfrm>
            <a:prstGeom prst="rect">
              <a:avLst/>
            </a:prstGeom>
            <a:noFill/>
            <a:ln>
              <a:noFill/>
            </a:ln>
          </p:spPr>
        </p:pic>
        <p:pic>
          <p:nvPicPr>
            <p:cNvPr id="304" name="Google Shape;304;p47"/>
            <p:cNvPicPr preferRelativeResize="0"/>
            <p:nvPr/>
          </p:nvPicPr>
          <p:blipFill>
            <a:blip r:embed="rId4">
              <a:alphaModFix/>
            </a:blip>
            <a:stretch>
              <a:fillRect/>
            </a:stretch>
          </p:blipFill>
          <p:spPr>
            <a:xfrm>
              <a:off x="1813870" y="3583804"/>
              <a:ext cx="392949" cy="383041"/>
            </a:xfrm>
            <a:prstGeom prst="rect">
              <a:avLst/>
            </a:prstGeom>
            <a:noFill/>
            <a:ln>
              <a:noFill/>
            </a:ln>
          </p:spPr>
        </p:pic>
        <p:pic>
          <p:nvPicPr>
            <p:cNvPr id="305" name="Google Shape;305;p47"/>
            <p:cNvPicPr preferRelativeResize="0"/>
            <p:nvPr/>
          </p:nvPicPr>
          <p:blipFill>
            <a:blip r:embed="rId5">
              <a:alphaModFix/>
            </a:blip>
            <a:stretch>
              <a:fillRect/>
            </a:stretch>
          </p:blipFill>
          <p:spPr>
            <a:xfrm>
              <a:off x="2800144" y="3546725"/>
              <a:ext cx="834293" cy="457200"/>
            </a:xfrm>
            <a:prstGeom prst="rect">
              <a:avLst/>
            </a:prstGeom>
            <a:noFill/>
            <a:ln>
              <a:noFill/>
            </a:ln>
          </p:spPr>
        </p:pic>
        <p:pic>
          <p:nvPicPr>
            <p:cNvPr id="306" name="Google Shape;306;p47"/>
            <p:cNvPicPr preferRelativeResize="0"/>
            <p:nvPr/>
          </p:nvPicPr>
          <p:blipFill rotWithShape="1">
            <a:blip r:embed="rId6">
              <a:alphaModFix/>
            </a:blip>
            <a:srcRect l="13234" t="13382" r="13527" b="34485"/>
            <a:stretch/>
          </p:blipFill>
          <p:spPr>
            <a:xfrm>
              <a:off x="4227760" y="3529244"/>
              <a:ext cx="685800" cy="492162"/>
            </a:xfrm>
            <a:prstGeom prst="rect">
              <a:avLst/>
            </a:prstGeom>
            <a:noFill/>
            <a:ln>
              <a:noFill/>
            </a:ln>
          </p:spPr>
        </p:pic>
        <p:pic>
          <p:nvPicPr>
            <p:cNvPr id="307" name="Google Shape;307;p47"/>
            <p:cNvPicPr preferRelativeResize="0"/>
            <p:nvPr/>
          </p:nvPicPr>
          <p:blipFill>
            <a:blip r:embed="rId7">
              <a:alphaModFix/>
            </a:blip>
            <a:stretch>
              <a:fillRect/>
            </a:stretch>
          </p:blipFill>
          <p:spPr>
            <a:xfrm>
              <a:off x="5506884" y="3592445"/>
              <a:ext cx="598104" cy="365760"/>
            </a:xfrm>
            <a:prstGeom prst="rect">
              <a:avLst/>
            </a:prstGeom>
            <a:noFill/>
            <a:ln>
              <a:noFill/>
            </a:ln>
          </p:spPr>
        </p:pic>
        <p:pic>
          <p:nvPicPr>
            <p:cNvPr id="308" name="Google Shape;308;p47"/>
            <p:cNvPicPr preferRelativeResize="0"/>
            <p:nvPr/>
          </p:nvPicPr>
          <p:blipFill>
            <a:blip r:embed="rId8">
              <a:alphaModFix/>
            </a:blip>
            <a:stretch>
              <a:fillRect/>
            </a:stretch>
          </p:blipFill>
          <p:spPr>
            <a:xfrm>
              <a:off x="6698312" y="3638165"/>
              <a:ext cx="630937" cy="274319"/>
            </a:xfrm>
            <a:prstGeom prst="rect">
              <a:avLst/>
            </a:prstGeom>
            <a:noFill/>
            <a:ln>
              <a:noFill/>
            </a:ln>
          </p:spPr>
        </p:pic>
        <p:pic>
          <p:nvPicPr>
            <p:cNvPr id="309" name="Google Shape;309;p47"/>
            <p:cNvPicPr preferRelativeResize="0"/>
            <p:nvPr/>
          </p:nvPicPr>
          <p:blipFill>
            <a:blip r:embed="rId9">
              <a:alphaModFix/>
            </a:blip>
            <a:stretch>
              <a:fillRect/>
            </a:stretch>
          </p:blipFill>
          <p:spPr>
            <a:xfrm>
              <a:off x="7922573" y="3592445"/>
              <a:ext cx="749509" cy="365760"/>
            </a:xfrm>
            <a:prstGeom prst="rect">
              <a:avLst/>
            </a:prstGeom>
            <a:noFill/>
            <a:ln>
              <a:noFill/>
            </a:ln>
          </p:spPr>
        </p:pic>
      </p:grpSp>
      <p:grpSp>
        <p:nvGrpSpPr>
          <p:cNvPr id="310" name="Google Shape;310;p47"/>
          <p:cNvGrpSpPr/>
          <p:nvPr/>
        </p:nvGrpSpPr>
        <p:grpSpPr>
          <a:xfrm>
            <a:off x="586591" y="1357863"/>
            <a:ext cx="8160331" cy="461249"/>
            <a:chOff x="586591" y="1357863"/>
            <a:chExt cx="8160331" cy="461249"/>
          </a:xfrm>
        </p:grpSpPr>
        <p:pic>
          <p:nvPicPr>
            <p:cNvPr id="311" name="Google Shape;311;p47"/>
            <p:cNvPicPr preferRelativeResize="0"/>
            <p:nvPr/>
          </p:nvPicPr>
          <p:blipFill>
            <a:blip r:embed="rId10">
              <a:alphaModFix/>
            </a:blip>
            <a:stretch>
              <a:fillRect/>
            </a:stretch>
          </p:blipFill>
          <p:spPr>
            <a:xfrm>
              <a:off x="586591" y="1359888"/>
              <a:ext cx="397565" cy="457200"/>
            </a:xfrm>
            <a:prstGeom prst="rect">
              <a:avLst/>
            </a:prstGeom>
            <a:noFill/>
            <a:ln>
              <a:noFill/>
            </a:ln>
          </p:spPr>
        </p:pic>
        <p:pic>
          <p:nvPicPr>
            <p:cNvPr id="312" name="Google Shape;312;p47"/>
            <p:cNvPicPr preferRelativeResize="0"/>
            <p:nvPr/>
          </p:nvPicPr>
          <p:blipFill>
            <a:blip r:embed="rId11">
              <a:alphaModFix/>
            </a:blip>
            <a:stretch>
              <a:fillRect/>
            </a:stretch>
          </p:blipFill>
          <p:spPr>
            <a:xfrm>
              <a:off x="1440667" y="1359888"/>
              <a:ext cx="914399" cy="457200"/>
            </a:xfrm>
            <a:prstGeom prst="rect">
              <a:avLst/>
            </a:prstGeom>
            <a:noFill/>
            <a:ln>
              <a:noFill/>
            </a:ln>
          </p:spPr>
        </p:pic>
        <p:pic>
          <p:nvPicPr>
            <p:cNvPr id="313" name="Google Shape;313;p47"/>
            <p:cNvPicPr preferRelativeResize="0"/>
            <p:nvPr/>
          </p:nvPicPr>
          <p:blipFill>
            <a:blip r:embed="rId12">
              <a:alphaModFix/>
            </a:blip>
            <a:stretch>
              <a:fillRect/>
            </a:stretch>
          </p:blipFill>
          <p:spPr>
            <a:xfrm>
              <a:off x="2811578" y="1403431"/>
              <a:ext cx="914400" cy="370115"/>
            </a:xfrm>
            <a:prstGeom prst="rect">
              <a:avLst/>
            </a:prstGeom>
            <a:noFill/>
            <a:ln>
              <a:noFill/>
            </a:ln>
          </p:spPr>
        </p:pic>
        <p:pic>
          <p:nvPicPr>
            <p:cNvPr id="314" name="Google Shape;314;p47"/>
            <p:cNvPicPr preferRelativeResize="0"/>
            <p:nvPr/>
          </p:nvPicPr>
          <p:blipFill>
            <a:blip r:embed="rId13">
              <a:alphaModFix/>
            </a:blip>
            <a:stretch>
              <a:fillRect/>
            </a:stretch>
          </p:blipFill>
          <p:spPr>
            <a:xfrm>
              <a:off x="4182489" y="1357863"/>
              <a:ext cx="392950" cy="461249"/>
            </a:xfrm>
            <a:prstGeom prst="rect">
              <a:avLst/>
            </a:prstGeom>
            <a:noFill/>
            <a:ln>
              <a:noFill/>
            </a:ln>
          </p:spPr>
        </p:pic>
        <p:pic>
          <p:nvPicPr>
            <p:cNvPr id="315" name="Google Shape;315;p47"/>
            <p:cNvPicPr preferRelativeResize="0"/>
            <p:nvPr/>
          </p:nvPicPr>
          <p:blipFill>
            <a:blip r:embed="rId14">
              <a:alphaModFix/>
            </a:blip>
            <a:stretch>
              <a:fillRect/>
            </a:stretch>
          </p:blipFill>
          <p:spPr>
            <a:xfrm>
              <a:off x="5031951" y="1467064"/>
              <a:ext cx="914400" cy="242849"/>
            </a:xfrm>
            <a:prstGeom prst="rect">
              <a:avLst/>
            </a:prstGeom>
            <a:noFill/>
            <a:ln>
              <a:noFill/>
            </a:ln>
          </p:spPr>
        </p:pic>
        <p:pic>
          <p:nvPicPr>
            <p:cNvPr id="316" name="Google Shape;316;p47"/>
            <p:cNvPicPr preferRelativeResize="0"/>
            <p:nvPr/>
          </p:nvPicPr>
          <p:blipFill>
            <a:blip r:embed="rId15">
              <a:alphaModFix/>
            </a:blip>
            <a:stretch>
              <a:fillRect/>
            </a:stretch>
          </p:blipFill>
          <p:spPr>
            <a:xfrm>
              <a:off x="6402862" y="1359887"/>
              <a:ext cx="370332" cy="457202"/>
            </a:xfrm>
            <a:prstGeom prst="rect">
              <a:avLst/>
            </a:prstGeom>
            <a:noFill/>
            <a:ln>
              <a:noFill/>
            </a:ln>
          </p:spPr>
        </p:pic>
        <p:pic>
          <p:nvPicPr>
            <p:cNvPr id="317" name="Google Shape;317;p47"/>
            <p:cNvPicPr preferRelativeResize="0"/>
            <p:nvPr/>
          </p:nvPicPr>
          <p:blipFill>
            <a:blip r:embed="rId16">
              <a:alphaModFix/>
            </a:blip>
            <a:stretch>
              <a:fillRect/>
            </a:stretch>
          </p:blipFill>
          <p:spPr>
            <a:xfrm>
              <a:off x="7229705" y="1397480"/>
              <a:ext cx="731520" cy="382016"/>
            </a:xfrm>
            <a:prstGeom prst="rect">
              <a:avLst/>
            </a:prstGeom>
            <a:noFill/>
            <a:ln>
              <a:noFill/>
            </a:ln>
          </p:spPr>
        </p:pic>
        <p:pic>
          <p:nvPicPr>
            <p:cNvPr id="318" name="Google Shape;318;p47"/>
            <p:cNvPicPr preferRelativeResize="0"/>
            <p:nvPr/>
          </p:nvPicPr>
          <p:blipFill>
            <a:blip r:embed="rId17">
              <a:alphaModFix/>
            </a:blip>
            <a:stretch>
              <a:fillRect/>
            </a:stretch>
          </p:blipFill>
          <p:spPr>
            <a:xfrm>
              <a:off x="8417737" y="1423895"/>
              <a:ext cx="329185" cy="329185"/>
            </a:xfrm>
            <a:prstGeom prst="rect">
              <a:avLst/>
            </a:prstGeom>
            <a:noFill/>
            <a:ln>
              <a:noFill/>
            </a:ln>
          </p:spPr>
        </p:pic>
      </p:grpSp>
      <p:grpSp>
        <p:nvGrpSpPr>
          <p:cNvPr id="319" name="Google Shape;319;p47"/>
          <p:cNvGrpSpPr/>
          <p:nvPr/>
        </p:nvGrpSpPr>
        <p:grpSpPr>
          <a:xfrm>
            <a:off x="556773" y="2046712"/>
            <a:ext cx="8190148" cy="514761"/>
            <a:chOff x="556773" y="2048915"/>
            <a:chExt cx="8190148" cy="514761"/>
          </a:xfrm>
        </p:grpSpPr>
        <p:pic>
          <p:nvPicPr>
            <p:cNvPr id="320" name="Google Shape;320;p47"/>
            <p:cNvPicPr preferRelativeResize="0"/>
            <p:nvPr/>
          </p:nvPicPr>
          <p:blipFill>
            <a:blip r:embed="rId18">
              <a:alphaModFix/>
            </a:blip>
            <a:stretch>
              <a:fillRect/>
            </a:stretch>
          </p:blipFill>
          <p:spPr>
            <a:xfrm>
              <a:off x="556773" y="2168585"/>
              <a:ext cx="457200" cy="275421"/>
            </a:xfrm>
            <a:prstGeom prst="rect">
              <a:avLst/>
            </a:prstGeom>
            <a:noFill/>
            <a:ln>
              <a:noFill/>
            </a:ln>
          </p:spPr>
        </p:pic>
        <p:pic>
          <p:nvPicPr>
            <p:cNvPr id="321" name="Google Shape;321;p47"/>
            <p:cNvPicPr preferRelativeResize="0"/>
            <p:nvPr/>
          </p:nvPicPr>
          <p:blipFill>
            <a:blip r:embed="rId19">
              <a:alphaModFix/>
            </a:blip>
            <a:stretch>
              <a:fillRect/>
            </a:stretch>
          </p:blipFill>
          <p:spPr>
            <a:xfrm>
              <a:off x="1578186" y="2178280"/>
              <a:ext cx="914400" cy="256032"/>
            </a:xfrm>
            <a:prstGeom prst="rect">
              <a:avLst/>
            </a:prstGeom>
            <a:noFill/>
            <a:ln>
              <a:noFill/>
            </a:ln>
          </p:spPr>
        </p:pic>
        <p:pic>
          <p:nvPicPr>
            <p:cNvPr id="322" name="Google Shape;322;p47"/>
            <p:cNvPicPr preferRelativeResize="0"/>
            <p:nvPr/>
          </p:nvPicPr>
          <p:blipFill>
            <a:blip r:embed="rId20">
              <a:alphaModFix/>
            </a:blip>
            <a:stretch>
              <a:fillRect/>
            </a:stretch>
          </p:blipFill>
          <p:spPr>
            <a:xfrm>
              <a:off x="3056799" y="2048915"/>
              <a:ext cx="457200" cy="514761"/>
            </a:xfrm>
            <a:prstGeom prst="rect">
              <a:avLst/>
            </a:prstGeom>
            <a:noFill/>
            <a:ln>
              <a:noFill/>
            </a:ln>
          </p:spPr>
        </p:pic>
        <p:pic>
          <p:nvPicPr>
            <p:cNvPr id="323" name="Google Shape;323;p47"/>
            <p:cNvPicPr preferRelativeResize="0"/>
            <p:nvPr/>
          </p:nvPicPr>
          <p:blipFill>
            <a:blip r:embed="rId21">
              <a:alphaModFix/>
            </a:blip>
            <a:stretch>
              <a:fillRect/>
            </a:stretch>
          </p:blipFill>
          <p:spPr>
            <a:xfrm>
              <a:off x="4078212" y="2077696"/>
              <a:ext cx="682547" cy="457200"/>
            </a:xfrm>
            <a:prstGeom prst="rect">
              <a:avLst/>
            </a:prstGeom>
            <a:noFill/>
            <a:ln>
              <a:noFill/>
            </a:ln>
          </p:spPr>
        </p:pic>
        <p:pic>
          <p:nvPicPr>
            <p:cNvPr id="324" name="Google Shape;324;p47"/>
            <p:cNvPicPr preferRelativeResize="0"/>
            <p:nvPr/>
          </p:nvPicPr>
          <p:blipFill>
            <a:blip r:embed="rId22">
              <a:alphaModFix/>
            </a:blip>
            <a:stretch>
              <a:fillRect/>
            </a:stretch>
          </p:blipFill>
          <p:spPr>
            <a:xfrm>
              <a:off x="5324972" y="2061150"/>
              <a:ext cx="457202" cy="490291"/>
            </a:xfrm>
            <a:prstGeom prst="rect">
              <a:avLst/>
            </a:prstGeom>
            <a:noFill/>
            <a:ln>
              <a:noFill/>
            </a:ln>
          </p:spPr>
        </p:pic>
        <p:pic>
          <p:nvPicPr>
            <p:cNvPr id="325" name="Google Shape;325;p47"/>
            <p:cNvPicPr preferRelativeResize="0"/>
            <p:nvPr/>
          </p:nvPicPr>
          <p:blipFill>
            <a:blip r:embed="rId23">
              <a:alphaModFix/>
            </a:blip>
            <a:stretch>
              <a:fillRect/>
            </a:stretch>
          </p:blipFill>
          <p:spPr>
            <a:xfrm>
              <a:off x="6346387" y="2101470"/>
              <a:ext cx="365760" cy="409652"/>
            </a:xfrm>
            <a:prstGeom prst="rect">
              <a:avLst/>
            </a:prstGeom>
            <a:noFill/>
            <a:ln>
              <a:noFill/>
            </a:ln>
          </p:spPr>
        </p:pic>
        <p:pic>
          <p:nvPicPr>
            <p:cNvPr id="326" name="Google Shape;326;p47"/>
            <p:cNvPicPr preferRelativeResize="0"/>
            <p:nvPr/>
          </p:nvPicPr>
          <p:blipFill>
            <a:blip r:embed="rId24">
              <a:alphaModFix/>
            </a:blip>
            <a:stretch>
              <a:fillRect/>
            </a:stretch>
          </p:blipFill>
          <p:spPr>
            <a:xfrm>
              <a:off x="7276360" y="2077696"/>
              <a:ext cx="577165" cy="457200"/>
            </a:xfrm>
            <a:prstGeom prst="rect">
              <a:avLst/>
            </a:prstGeom>
            <a:noFill/>
            <a:ln>
              <a:noFill/>
            </a:ln>
          </p:spPr>
        </p:pic>
        <p:pic>
          <p:nvPicPr>
            <p:cNvPr id="327" name="Google Shape;327;p47"/>
            <p:cNvPicPr preferRelativeResize="0"/>
            <p:nvPr/>
          </p:nvPicPr>
          <p:blipFill rotWithShape="1">
            <a:blip r:embed="rId25">
              <a:alphaModFix/>
            </a:blip>
            <a:srcRect l="12724" t="18600" r="17242" b="17391"/>
            <a:stretch/>
          </p:blipFill>
          <p:spPr>
            <a:xfrm>
              <a:off x="8417738" y="2109501"/>
              <a:ext cx="329184" cy="393590"/>
            </a:xfrm>
            <a:prstGeom prst="rect">
              <a:avLst/>
            </a:prstGeom>
            <a:noFill/>
            <a:ln>
              <a:noFill/>
            </a:ln>
          </p:spPr>
        </p:pic>
      </p:grpSp>
      <p:grpSp>
        <p:nvGrpSpPr>
          <p:cNvPr id="328" name="Google Shape;328;p47"/>
          <p:cNvGrpSpPr/>
          <p:nvPr/>
        </p:nvGrpSpPr>
        <p:grpSpPr>
          <a:xfrm>
            <a:off x="556774" y="2789071"/>
            <a:ext cx="8224342" cy="665684"/>
            <a:chOff x="556774" y="2749417"/>
            <a:chExt cx="8224342" cy="665684"/>
          </a:xfrm>
        </p:grpSpPr>
        <p:pic>
          <p:nvPicPr>
            <p:cNvPr id="329" name="Google Shape;329;p47"/>
            <p:cNvPicPr preferRelativeResize="0"/>
            <p:nvPr/>
          </p:nvPicPr>
          <p:blipFill>
            <a:blip r:embed="rId26">
              <a:alphaModFix/>
            </a:blip>
            <a:stretch>
              <a:fillRect/>
            </a:stretch>
          </p:blipFill>
          <p:spPr>
            <a:xfrm>
              <a:off x="556774" y="2834520"/>
              <a:ext cx="457199" cy="495478"/>
            </a:xfrm>
            <a:prstGeom prst="rect">
              <a:avLst/>
            </a:prstGeom>
            <a:noFill/>
            <a:ln>
              <a:noFill/>
            </a:ln>
          </p:spPr>
        </p:pic>
        <p:pic>
          <p:nvPicPr>
            <p:cNvPr id="330" name="Google Shape;330;p47"/>
            <p:cNvPicPr preferRelativeResize="0"/>
            <p:nvPr/>
          </p:nvPicPr>
          <p:blipFill>
            <a:blip r:embed="rId27">
              <a:alphaModFix/>
            </a:blip>
            <a:stretch>
              <a:fillRect/>
            </a:stretch>
          </p:blipFill>
          <p:spPr>
            <a:xfrm>
              <a:off x="1550263" y="2945099"/>
              <a:ext cx="713232" cy="274320"/>
            </a:xfrm>
            <a:prstGeom prst="rect">
              <a:avLst/>
            </a:prstGeom>
            <a:noFill/>
            <a:ln>
              <a:noFill/>
            </a:ln>
          </p:spPr>
        </p:pic>
        <p:pic>
          <p:nvPicPr>
            <p:cNvPr id="331" name="Google Shape;331;p47"/>
            <p:cNvPicPr preferRelativeResize="0"/>
            <p:nvPr/>
          </p:nvPicPr>
          <p:blipFill>
            <a:blip r:embed="rId28">
              <a:alphaModFix/>
            </a:blip>
            <a:stretch>
              <a:fillRect/>
            </a:stretch>
          </p:blipFill>
          <p:spPr>
            <a:xfrm>
              <a:off x="2799785" y="2891134"/>
              <a:ext cx="466345" cy="382249"/>
            </a:xfrm>
            <a:prstGeom prst="rect">
              <a:avLst/>
            </a:prstGeom>
            <a:noFill/>
            <a:ln>
              <a:noFill/>
            </a:ln>
          </p:spPr>
        </p:pic>
        <p:pic>
          <p:nvPicPr>
            <p:cNvPr id="332" name="Google Shape;332;p47"/>
            <p:cNvPicPr preferRelativeResize="0"/>
            <p:nvPr/>
          </p:nvPicPr>
          <p:blipFill rotWithShape="1">
            <a:blip r:embed="rId29">
              <a:alphaModFix/>
            </a:blip>
            <a:srcRect l="4317" t="24225" r="6301" b="25536"/>
            <a:stretch/>
          </p:blipFill>
          <p:spPr>
            <a:xfrm>
              <a:off x="3802420" y="2899379"/>
              <a:ext cx="1155801" cy="365761"/>
            </a:xfrm>
            <a:prstGeom prst="rect">
              <a:avLst/>
            </a:prstGeom>
            <a:noFill/>
            <a:ln>
              <a:noFill/>
            </a:ln>
          </p:spPr>
        </p:pic>
        <p:pic>
          <p:nvPicPr>
            <p:cNvPr id="333" name="Google Shape;333;p47"/>
            <p:cNvPicPr preferRelativeResize="0"/>
            <p:nvPr/>
          </p:nvPicPr>
          <p:blipFill>
            <a:blip r:embed="rId30">
              <a:alphaModFix/>
            </a:blip>
            <a:stretch>
              <a:fillRect/>
            </a:stretch>
          </p:blipFill>
          <p:spPr>
            <a:xfrm>
              <a:off x="5494511" y="2853659"/>
              <a:ext cx="457201" cy="457201"/>
            </a:xfrm>
            <a:prstGeom prst="rect">
              <a:avLst/>
            </a:prstGeom>
            <a:noFill/>
            <a:ln>
              <a:noFill/>
            </a:ln>
          </p:spPr>
        </p:pic>
        <p:pic>
          <p:nvPicPr>
            <p:cNvPr id="334" name="Google Shape;334;p47"/>
            <p:cNvPicPr preferRelativeResize="0"/>
            <p:nvPr/>
          </p:nvPicPr>
          <p:blipFill rotWithShape="1">
            <a:blip r:embed="rId31">
              <a:alphaModFix/>
            </a:blip>
            <a:srcRect l="30394" r="28447"/>
            <a:stretch/>
          </p:blipFill>
          <p:spPr>
            <a:xfrm>
              <a:off x="6488002" y="2749417"/>
              <a:ext cx="365760" cy="665684"/>
            </a:xfrm>
            <a:prstGeom prst="rect">
              <a:avLst/>
            </a:prstGeom>
            <a:noFill/>
            <a:ln>
              <a:noFill/>
            </a:ln>
          </p:spPr>
        </p:pic>
        <p:pic>
          <p:nvPicPr>
            <p:cNvPr id="335" name="Google Shape;335;p47"/>
            <p:cNvPicPr preferRelativeResize="0"/>
            <p:nvPr/>
          </p:nvPicPr>
          <p:blipFill>
            <a:blip r:embed="rId32">
              <a:alphaModFix/>
            </a:blip>
            <a:stretch>
              <a:fillRect/>
            </a:stretch>
          </p:blipFill>
          <p:spPr>
            <a:xfrm>
              <a:off x="7390053" y="2853659"/>
              <a:ext cx="457200" cy="457200"/>
            </a:xfrm>
            <a:prstGeom prst="rect">
              <a:avLst/>
            </a:prstGeom>
            <a:noFill/>
            <a:ln>
              <a:noFill/>
            </a:ln>
          </p:spPr>
        </p:pic>
        <p:pic>
          <p:nvPicPr>
            <p:cNvPr id="336" name="Google Shape;336;p47"/>
            <p:cNvPicPr preferRelativeResize="0"/>
            <p:nvPr/>
          </p:nvPicPr>
          <p:blipFill>
            <a:blip r:embed="rId33">
              <a:alphaModFix/>
            </a:blip>
            <a:stretch>
              <a:fillRect/>
            </a:stretch>
          </p:blipFill>
          <p:spPr>
            <a:xfrm>
              <a:off x="8383543" y="2883472"/>
              <a:ext cx="397573" cy="397573"/>
            </a:xfrm>
            <a:prstGeom prst="rect">
              <a:avLst/>
            </a:prstGeom>
            <a:noFill/>
            <a:ln>
              <a:noFill/>
            </a:ln>
          </p:spPr>
        </p:pic>
      </p:grpSp>
      <p:grpSp>
        <p:nvGrpSpPr>
          <p:cNvPr id="337" name="Google Shape;337;p47"/>
          <p:cNvGrpSpPr/>
          <p:nvPr/>
        </p:nvGrpSpPr>
        <p:grpSpPr>
          <a:xfrm>
            <a:off x="602493" y="4402115"/>
            <a:ext cx="8132228" cy="457201"/>
            <a:chOff x="602493" y="4402115"/>
            <a:chExt cx="8132228" cy="457201"/>
          </a:xfrm>
        </p:grpSpPr>
        <p:pic>
          <p:nvPicPr>
            <p:cNvPr id="338" name="Google Shape;338;p47"/>
            <p:cNvPicPr preferRelativeResize="0"/>
            <p:nvPr/>
          </p:nvPicPr>
          <p:blipFill>
            <a:blip r:embed="rId34">
              <a:alphaModFix/>
            </a:blip>
            <a:stretch>
              <a:fillRect/>
            </a:stretch>
          </p:blipFill>
          <p:spPr>
            <a:xfrm>
              <a:off x="602493" y="4429548"/>
              <a:ext cx="365761" cy="402335"/>
            </a:xfrm>
            <a:prstGeom prst="rect">
              <a:avLst/>
            </a:prstGeom>
            <a:noFill/>
            <a:ln>
              <a:noFill/>
            </a:ln>
          </p:spPr>
        </p:pic>
        <p:pic>
          <p:nvPicPr>
            <p:cNvPr id="339" name="Google Shape;339;p47"/>
            <p:cNvPicPr preferRelativeResize="0"/>
            <p:nvPr/>
          </p:nvPicPr>
          <p:blipFill>
            <a:blip r:embed="rId35">
              <a:alphaModFix/>
            </a:blip>
            <a:stretch>
              <a:fillRect/>
            </a:stretch>
          </p:blipFill>
          <p:spPr>
            <a:xfrm>
              <a:off x="2212955" y="4470696"/>
              <a:ext cx="1062532" cy="320040"/>
            </a:xfrm>
            <a:prstGeom prst="rect">
              <a:avLst/>
            </a:prstGeom>
            <a:noFill/>
            <a:ln>
              <a:noFill/>
            </a:ln>
          </p:spPr>
        </p:pic>
        <p:pic>
          <p:nvPicPr>
            <p:cNvPr id="340" name="Google Shape;340;p47"/>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41" name="Google Shape;341;p47"/>
            <p:cNvPicPr preferRelativeResize="0"/>
            <p:nvPr/>
          </p:nvPicPr>
          <p:blipFill>
            <a:blip r:embed="rId36">
              <a:alphaModFix/>
            </a:blip>
            <a:stretch>
              <a:fillRect/>
            </a:stretch>
          </p:blipFill>
          <p:spPr>
            <a:xfrm>
              <a:off x="3730312" y="4402115"/>
              <a:ext cx="457201" cy="457201"/>
            </a:xfrm>
            <a:prstGeom prst="rect">
              <a:avLst/>
            </a:prstGeom>
            <a:noFill/>
            <a:ln>
              <a:noFill/>
            </a:ln>
          </p:spPr>
        </p:pic>
        <p:pic>
          <p:nvPicPr>
            <p:cNvPr id="342" name="Google Shape;342;p47"/>
            <p:cNvPicPr preferRelativeResize="0"/>
            <p:nvPr/>
          </p:nvPicPr>
          <p:blipFill>
            <a:blip r:embed="rId37">
              <a:alphaModFix/>
            </a:blip>
            <a:stretch>
              <a:fillRect/>
            </a:stretch>
          </p:blipFill>
          <p:spPr>
            <a:xfrm>
              <a:off x="4642338" y="4409289"/>
              <a:ext cx="969264" cy="442854"/>
            </a:xfrm>
            <a:prstGeom prst="rect">
              <a:avLst/>
            </a:prstGeom>
            <a:noFill/>
            <a:ln>
              <a:noFill/>
            </a:ln>
          </p:spPr>
        </p:pic>
        <p:pic>
          <p:nvPicPr>
            <p:cNvPr id="343" name="Google Shape;343;p47"/>
            <p:cNvPicPr preferRelativeResize="0"/>
            <p:nvPr/>
          </p:nvPicPr>
          <p:blipFill>
            <a:blip r:embed="rId38">
              <a:alphaModFix/>
            </a:blip>
            <a:stretch>
              <a:fillRect/>
            </a:stretch>
          </p:blipFill>
          <p:spPr>
            <a:xfrm>
              <a:off x="6066428" y="4509291"/>
              <a:ext cx="944826" cy="242850"/>
            </a:xfrm>
            <a:prstGeom prst="rect">
              <a:avLst/>
            </a:prstGeom>
            <a:noFill/>
            <a:ln>
              <a:noFill/>
            </a:ln>
          </p:spPr>
        </p:pic>
        <p:pic>
          <p:nvPicPr>
            <p:cNvPr id="344" name="Google Shape;344;p47"/>
            <p:cNvPicPr preferRelativeResize="0"/>
            <p:nvPr/>
          </p:nvPicPr>
          <p:blipFill rotWithShape="1">
            <a:blip r:embed="rId39">
              <a:alphaModFix/>
            </a:blip>
            <a:srcRect l="13598" t="18737" r="19047" b="29614"/>
            <a:stretch/>
          </p:blipFill>
          <p:spPr>
            <a:xfrm>
              <a:off x="7466079" y="4447836"/>
              <a:ext cx="365760" cy="365759"/>
            </a:xfrm>
            <a:prstGeom prst="rect">
              <a:avLst/>
            </a:prstGeom>
            <a:noFill/>
            <a:ln>
              <a:noFill/>
            </a:ln>
          </p:spPr>
        </p:pic>
        <p:pic>
          <p:nvPicPr>
            <p:cNvPr id="345" name="Google Shape;345;p47"/>
            <p:cNvPicPr preferRelativeResize="0"/>
            <p:nvPr/>
          </p:nvPicPr>
          <p:blipFill rotWithShape="1">
            <a:blip r:embed="rId40">
              <a:alphaModFix/>
            </a:blip>
            <a:srcRect l="15102" t="23674" r="17082" b="23915"/>
            <a:stretch/>
          </p:blipFill>
          <p:spPr>
            <a:xfrm>
              <a:off x="8286665" y="4406687"/>
              <a:ext cx="448056" cy="448056"/>
            </a:xfrm>
            <a:prstGeom prst="rect">
              <a:avLst/>
            </a:prstGeom>
            <a:noFill/>
            <a:ln>
              <a:noFill/>
            </a:ln>
          </p:spPr>
        </p:pic>
      </p:grpSp>
      <p:sp>
        <p:nvSpPr>
          <p:cNvPr id="346" name="Google Shape;346;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Sprint Execution</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Team executes on the items identified for inclusion in the iteration</a:t>
            </a:r>
          </a:p>
          <a:p>
            <a:pPr marL="514350" indent="-285750">
              <a:buClrTx/>
              <a:buSzPct val="100000"/>
              <a:buFont typeface="Arial" panose="020B0604020202020204" pitchFamily="34" charset="0"/>
              <a:buChar char="●"/>
            </a:pPr>
            <a:r>
              <a:rPr lang="en-US" dirty="0"/>
              <a:t>Short daily meetings are held among team members (called daily Scrums) – usually no more than 15 minutes</a:t>
            </a:r>
          </a:p>
          <a:p>
            <a:pPr marL="514350" indent="-285750">
              <a:buClrTx/>
              <a:buSzPct val="100000"/>
              <a:buFont typeface="Arial" panose="020B0604020202020204" pitchFamily="34" charset="0"/>
              <a:buChar char="●"/>
            </a:pPr>
            <a:r>
              <a:rPr lang="en-US" dirty="0"/>
              <a:t>Each member briefly describes what they worked on the previous day, what they’re planning to work on today, and any “blockers” (issues preventing progress)</a:t>
            </a:r>
          </a:p>
          <a:p>
            <a:pPr marL="514350" indent="-285750">
              <a:buClrTx/>
              <a:buSzPct val="100000"/>
              <a:buFont typeface="Arial" panose="020B0604020202020204" pitchFamily="34" charset="0"/>
              <a:buChar char="●"/>
            </a:pPr>
            <a:r>
              <a:rPr lang="en-US" dirty="0"/>
              <a:t>As part of daily review, a sprint burndown chart can be used to assess whether or not the team is on track to complete what was committed to</a:t>
            </a:r>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94742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Sprint Review</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At the end of the iteration, team demonstrates for stakeholders what’s been accomplished during the sprint</a:t>
            </a:r>
          </a:p>
          <a:p>
            <a:pPr marL="514350" indent="-285750">
              <a:buClrTx/>
              <a:buSzPct val="100000"/>
              <a:buFont typeface="Arial" panose="020B0604020202020204" pitchFamily="34" charset="0"/>
              <a:buChar char="●"/>
            </a:pPr>
            <a:r>
              <a:rPr lang="en-US" dirty="0"/>
              <a:t>Goal is to show incremental value</a:t>
            </a:r>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15982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Sprint Retrospective</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Team reflects on what went well during the last sprint</a:t>
            </a:r>
          </a:p>
          <a:p>
            <a:pPr marL="514350" indent="-285750">
              <a:buClrTx/>
              <a:buSzPct val="100000"/>
              <a:buFont typeface="Arial" panose="020B0604020202020204" pitchFamily="34" charset="0"/>
              <a:buChar char="●"/>
            </a:pPr>
            <a:r>
              <a:rPr lang="en-US" dirty="0"/>
              <a:t>Just as important (if not more so) is identifying specific areas for improvement to take into future sprints</a:t>
            </a:r>
          </a:p>
          <a:p>
            <a:pPr marL="514350" indent="-285750">
              <a:buClrTx/>
              <a:buSzPct val="100000"/>
              <a:buFont typeface="Arial" panose="020B0604020202020204" pitchFamily="34" charset="0"/>
              <a:buChar char="●"/>
            </a:pPr>
            <a:r>
              <a:rPr lang="en-US" dirty="0"/>
              <a:t>Outcome should include a set of action items to help steward improvement</a:t>
            </a:r>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75141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39BC-0673-49DC-A7CA-FF856CCFEFA0}"/>
              </a:ext>
            </a:extLst>
          </p:cNvPr>
          <p:cNvSpPr>
            <a:spLocks noGrp="1"/>
          </p:cNvSpPr>
          <p:nvPr>
            <p:ph type="title"/>
          </p:nvPr>
        </p:nvSpPr>
        <p:spPr/>
        <p:txBody>
          <a:bodyPr/>
          <a:lstStyle/>
          <a:p>
            <a:r>
              <a:rPr lang="en-US" dirty="0"/>
              <a:t>Team Reflection</a:t>
            </a:r>
          </a:p>
        </p:txBody>
      </p:sp>
      <p:sp>
        <p:nvSpPr>
          <p:cNvPr id="4" name="Slide Number Placeholder 3">
            <a:extLst>
              <a:ext uri="{FF2B5EF4-FFF2-40B4-BE49-F238E27FC236}">
                <a16:creationId xmlns:a16="http://schemas.microsoft.com/office/drawing/2014/main" id="{0F5FF234-D5A6-4319-84D5-A4F32D911E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2050" name="Picture 2" descr="Scrum lifecycle diagram">
            <a:extLst>
              <a:ext uri="{FF2B5EF4-FFF2-40B4-BE49-F238E27FC236}">
                <a16:creationId xmlns:a16="http://schemas.microsoft.com/office/drawing/2014/main" id="{A2CB4DC3-54A8-4D03-8B8E-78C23A81E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986" y="1218374"/>
            <a:ext cx="4764028" cy="1639236"/>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3BD07972-AABE-DBCF-BA33-DE0C0243B8CF}"/>
              </a:ext>
            </a:extLst>
          </p:cNvPr>
          <p:cNvSpPr>
            <a:spLocks noGrp="1"/>
          </p:cNvSpPr>
          <p:nvPr>
            <p:ph type="subTitle" idx="1"/>
          </p:nvPr>
        </p:nvSpPr>
        <p:spPr>
          <a:xfrm>
            <a:off x="759450" y="3105508"/>
            <a:ext cx="7625100" cy="1639235"/>
          </a:xfrm>
        </p:spPr>
        <p:txBody>
          <a:bodyPr/>
          <a:lstStyle/>
          <a:p>
            <a:pPr marL="514350" indent="-285750">
              <a:buClrTx/>
              <a:buSzPct val="100000"/>
              <a:buFont typeface="Arial" panose="020B0604020202020204" pitchFamily="34" charset="0"/>
              <a:buChar char="●"/>
            </a:pPr>
            <a:endParaRPr lang="en-US" dirty="0"/>
          </a:p>
          <a:p>
            <a:pPr marL="228600" indent="0">
              <a:buClrTx/>
              <a:buSzPct val="100000"/>
            </a:pPr>
            <a:r>
              <a:rPr lang="en-US" dirty="0"/>
              <a:t>In your assigned breakout room, discuss the following questions. Nominate someone to share results of the discussion.</a:t>
            </a:r>
            <a:br>
              <a:rPr lang="en-US" dirty="0"/>
            </a:br>
            <a:endParaRPr lang="en-US" dirty="0"/>
          </a:p>
          <a:p>
            <a:pPr marL="514350" indent="-285750">
              <a:buClrTx/>
              <a:buSzPct val="100000"/>
              <a:buFont typeface="Arial" panose="020B0604020202020204" pitchFamily="34" charset="0"/>
              <a:buChar char="●"/>
            </a:pPr>
            <a:r>
              <a:rPr lang="en-US" dirty="0"/>
              <a:t>Which of the sprint activities do you feel would be the easiest to complete, and why?</a:t>
            </a:r>
          </a:p>
          <a:p>
            <a:pPr marL="514350" indent="-285750">
              <a:buClrTx/>
              <a:buSzPct val="100000"/>
              <a:buFont typeface="Arial" panose="020B0604020202020204" pitchFamily="34" charset="0"/>
              <a:buChar char="●"/>
            </a:pPr>
            <a:r>
              <a:rPr lang="en-US" dirty="0"/>
              <a:t>Which of the sprint activities do you feel would be most difficult, and why?</a:t>
            </a:r>
          </a:p>
          <a:p>
            <a:pPr marL="514350" indent="-285750">
              <a:buClrTx/>
              <a:buSzPct val="100000"/>
              <a:buFont typeface="Arial" panose="020B0604020202020204" pitchFamily="34" charset="0"/>
              <a:buChar char="●"/>
            </a:pPr>
            <a:r>
              <a:rPr lang="en-US" dirty="0"/>
              <a:t>Which of the sprint activities would you consider to be the most important, and why?</a:t>
            </a:r>
          </a:p>
        </p:txBody>
      </p:sp>
    </p:spTree>
    <p:extLst>
      <p:ext uri="{BB962C8B-B14F-4D97-AF65-F5344CB8AC3E}">
        <p14:creationId xmlns:p14="http://schemas.microsoft.com/office/powerpoint/2010/main" val="32525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70CF-E277-40AB-B47E-4EF351ABFE81}"/>
              </a:ext>
            </a:extLst>
          </p:cNvPr>
          <p:cNvSpPr>
            <a:spLocks noGrp="1"/>
          </p:cNvSpPr>
          <p:nvPr>
            <p:ph type="title"/>
          </p:nvPr>
        </p:nvSpPr>
        <p:spPr/>
        <p:txBody>
          <a:bodyPr/>
          <a:lstStyle/>
          <a:p>
            <a:r>
              <a:rPr lang="en-US" dirty="0"/>
              <a:t>WORKSHOP:</a:t>
            </a:r>
          </a:p>
        </p:txBody>
      </p:sp>
      <p:sp>
        <p:nvSpPr>
          <p:cNvPr id="3" name="Text Placeholder 2">
            <a:extLst>
              <a:ext uri="{FF2B5EF4-FFF2-40B4-BE49-F238E27FC236}">
                <a16:creationId xmlns:a16="http://schemas.microsoft.com/office/drawing/2014/main" id="{3FA7548F-27A6-4EA4-AC5C-78709CEC7783}"/>
              </a:ext>
            </a:extLst>
          </p:cNvPr>
          <p:cNvSpPr>
            <a:spLocks noGrp="1"/>
          </p:cNvSpPr>
          <p:nvPr>
            <p:ph type="body" idx="1"/>
          </p:nvPr>
        </p:nvSpPr>
        <p:spPr>
          <a:xfrm>
            <a:off x="3305325" y="2017875"/>
            <a:ext cx="5161500" cy="1200550"/>
          </a:xfrm>
        </p:spPr>
        <p:txBody>
          <a:bodyPr anchor="t"/>
          <a:lstStyle/>
          <a:p>
            <a:r>
              <a:rPr lang="en-US" dirty="0"/>
              <a:t>Using information gathered during the previous discussion, work with your breakout room to build your Team Definition. Team Definition represents the team’s working agreement. Go through each activity executed during a sprint and set expectations for how your team will perform and ensure ongoing fidelity of each ceremony.</a:t>
            </a:r>
          </a:p>
        </p:txBody>
      </p:sp>
      <p:sp>
        <p:nvSpPr>
          <p:cNvPr id="4" name="Subtitle 3">
            <a:extLst>
              <a:ext uri="{FF2B5EF4-FFF2-40B4-BE49-F238E27FC236}">
                <a16:creationId xmlns:a16="http://schemas.microsoft.com/office/drawing/2014/main" id="{C36D2E4C-A879-4824-B304-8A7EF87E04BA}"/>
              </a:ext>
            </a:extLst>
          </p:cNvPr>
          <p:cNvSpPr>
            <a:spLocks noGrp="1"/>
          </p:cNvSpPr>
          <p:nvPr>
            <p:ph type="subTitle" idx="2"/>
          </p:nvPr>
        </p:nvSpPr>
        <p:spPr/>
        <p:txBody>
          <a:bodyPr/>
          <a:lstStyle/>
          <a:p>
            <a:r>
              <a:rPr lang="en-US" dirty="0"/>
              <a:t>Building the Team Definition</a:t>
            </a:r>
          </a:p>
        </p:txBody>
      </p:sp>
      <p:sp>
        <p:nvSpPr>
          <p:cNvPr id="5" name="Slide Number Placeholder 4">
            <a:extLst>
              <a:ext uri="{FF2B5EF4-FFF2-40B4-BE49-F238E27FC236}">
                <a16:creationId xmlns:a16="http://schemas.microsoft.com/office/drawing/2014/main" id="{815253F3-E445-4145-A533-1C2CC8FCFA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1160882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Knowledge Check</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pPr marL="514350" indent="-285750">
              <a:buClrTx/>
              <a:buSzPct val="100000"/>
              <a:buFont typeface="Arial" panose="020B0604020202020204" pitchFamily="34" charset="0"/>
              <a:buChar char="●"/>
            </a:pPr>
            <a:endParaRPr lang="en-US" dirty="0"/>
          </a:p>
          <a:p>
            <a:pPr marL="228600" indent="0">
              <a:buClrTx/>
              <a:buSzPct val="100000"/>
            </a:pPr>
            <a:r>
              <a:rPr lang="en-US" dirty="0"/>
              <a:t>This role is ultimately responsible for ensuring that all scrum ceremonies are correctly followed:</a:t>
            </a:r>
          </a:p>
          <a:p>
            <a:pPr marL="228600" indent="0">
              <a:buClrTx/>
              <a:buSzPct val="100000"/>
            </a:pPr>
            <a:endParaRPr lang="en-US" dirty="0"/>
          </a:p>
          <a:p>
            <a:pPr marL="571500" indent="-342900">
              <a:buClrTx/>
              <a:buSzPct val="100000"/>
              <a:buFont typeface="+mj-lt"/>
              <a:buAutoNum type="alphaUcPeriod"/>
            </a:pPr>
            <a:r>
              <a:rPr lang="en-US" dirty="0"/>
              <a:t>Scrum team</a:t>
            </a:r>
          </a:p>
          <a:p>
            <a:pPr marL="571500" indent="-342900">
              <a:buClrTx/>
              <a:buSzPct val="100000"/>
              <a:buFont typeface="+mj-lt"/>
              <a:buAutoNum type="alphaUcPeriod"/>
            </a:pPr>
            <a:r>
              <a:rPr lang="en-US" dirty="0"/>
              <a:t>Product owner</a:t>
            </a:r>
          </a:p>
          <a:p>
            <a:pPr marL="571500" indent="-342900">
              <a:buClrTx/>
              <a:buSzPct val="100000"/>
              <a:buFont typeface="+mj-lt"/>
              <a:buAutoNum type="alphaUcPeriod"/>
            </a:pPr>
            <a:r>
              <a:rPr lang="en-US" dirty="0"/>
              <a:t>Team leader</a:t>
            </a:r>
          </a:p>
          <a:p>
            <a:pPr marL="571500" indent="-342900">
              <a:buClrTx/>
              <a:buSzPct val="100000"/>
              <a:buFont typeface="+mj-lt"/>
              <a:buAutoNum type="alphaUcPeriod"/>
            </a:pPr>
            <a:r>
              <a:rPr lang="en-US" dirty="0"/>
              <a:t>Scrum lead</a:t>
            </a:r>
          </a:p>
          <a:p>
            <a:pPr marL="571500" indent="-342900">
              <a:buClrTx/>
              <a:buSzPct val="100000"/>
              <a:buFont typeface="+mj-lt"/>
              <a:buAutoNum type="alphaUcPeriod"/>
            </a:pPr>
            <a:endParaRPr lang="en-US" dirty="0"/>
          </a:p>
          <a:p>
            <a:pPr marL="228600" indent="0">
              <a:buClrTx/>
              <a:buSzPct val="100000"/>
            </a:pPr>
            <a:r>
              <a:rPr lang="en-US" dirty="0"/>
              <a:t>Enter the letter corresponding to your answer in chat</a:t>
            </a:r>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96706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Knowledge Check</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pPr marL="514350" indent="-285750">
              <a:buClrTx/>
              <a:buSzPct val="100000"/>
              <a:buFont typeface="Arial" panose="020B0604020202020204" pitchFamily="34" charset="0"/>
              <a:buChar char="●"/>
            </a:pPr>
            <a:endParaRPr lang="en-US" dirty="0"/>
          </a:p>
          <a:p>
            <a:pPr marL="228600" indent="0">
              <a:buClrTx/>
              <a:buSzPct val="100000"/>
            </a:pPr>
            <a:r>
              <a:rPr lang="en-US" dirty="0"/>
              <a:t>True or False: Points assigned to sprint items should directly correspond with the number of hours the task is expected to take to complete.</a:t>
            </a:r>
          </a:p>
          <a:p>
            <a:pPr marL="228600" indent="0">
              <a:buClrTx/>
              <a:buSzPct val="100000"/>
            </a:pPr>
            <a:endParaRPr lang="en-US" dirty="0"/>
          </a:p>
          <a:p>
            <a:pPr marL="228600" indent="0">
              <a:buClrTx/>
              <a:buSzPct val="100000"/>
            </a:pPr>
            <a:r>
              <a:rPr lang="en-US" dirty="0"/>
              <a:t>Enter your answer in chat</a:t>
            </a:r>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385025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Knowledge Check</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pPr marL="514350" indent="-285750">
              <a:buClrTx/>
              <a:buSzPct val="100000"/>
              <a:buFont typeface="Arial" panose="020B0604020202020204" pitchFamily="34" charset="0"/>
              <a:buChar char="●"/>
            </a:pPr>
            <a:endParaRPr lang="en-US" dirty="0"/>
          </a:p>
          <a:p>
            <a:pPr marL="228600" indent="0">
              <a:buClrTx/>
              <a:buSzPct val="100000"/>
            </a:pPr>
            <a:r>
              <a:rPr lang="en-US" dirty="0"/>
              <a:t>This role is ultimately responsible for keeping the backlog up to date and in correct priority order:</a:t>
            </a:r>
          </a:p>
          <a:p>
            <a:pPr marL="228600" indent="0">
              <a:buClrTx/>
              <a:buSzPct val="100000"/>
            </a:pPr>
            <a:endParaRPr lang="en-US" dirty="0"/>
          </a:p>
          <a:p>
            <a:pPr marL="571500" indent="-342900">
              <a:buClrTx/>
              <a:buSzPct val="100000"/>
              <a:buFont typeface="+mj-lt"/>
              <a:buAutoNum type="alphaUcPeriod"/>
            </a:pPr>
            <a:r>
              <a:rPr lang="en-US" dirty="0"/>
              <a:t>Scrum team</a:t>
            </a:r>
          </a:p>
          <a:p>
            <a:pPr marL="571500" indent="-342900">
              <a:buClrTx/>
              <a:buSzPct val="100000"/>
              <a:buFont typeface="+mj-lt"/>
              <a:buAutoNum type="alphaUcPeriod"/>
            </a:pPr>
            <a:r>
              <a:rPr lang="en-US" dirty="0"/>
              <a:t>Product owner</a:t>
            </a:r>
          </a:p>
          <a:p>
            <a:pPr marL="571500" indent="-342900">
              <a:buClrTx/>
              <a:buSzPct val="100000"/>
              <a:buFont typeface="+mj-lt"/>
              <a:buAutoNum type="alphaUcPeriod"/>
            </a:pPr>
            <a:r>
              <a:rPr lang="en-US" dirty="0"/>
              <a:t>Team leader</a:t>
            </a:r>
          </a:p>
          <a:p>
            <a:pPr marL="571500" indent="-342900">
              <a:buClrTx/>
              <a:buSzPct val="100000"/>
              <a:buFont typeface="+mj-lt"/>
              <a:buAutoNum type="alphaUcPeriod"/>
            </a:pPr>
            <a:r>
              <a:rPr lang="en-US" dirty="0"/>
              <a:t>Scrum lead</a:t>
            </a:r>
          </a:p>
          <a:p>
            <a:pPr marL="571500" indent="-342900">
              <a:buClrTx/>
              <a:buSzPct val="100000"/>
              <a:buFont typeface="+mj-lt"/>
              <a:buAutoNum type="alphaUcPeriod"/>
            </a:pPr>
            <a:endParaRPr lang="en-US" dirty="0"/>
          </a:p>
          <a:p>
            <a:pPr marL="228600" indent="0">
              <a:buClrTx/>
              <a:buSzPct val="100000"/>
            </a:pPr>
            <a:r>
              <a:rPr lang="en-US" dirty="0"/>
              <a:t>Enter the letter corresponding to your answer in chat</a:t>
            </a:r>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36309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015C-6201-4A0F-BA15-F41FE51FC03C}"/>
              </a:ext>
            </a:extLst>
          </p:cNvPr>
          <p:cNvSpPr>
            <a:spLocks noGrp="1"/>
          </p:cNvSpPr>
          <p:nvPr>
            <p:ph type="title"/>
          </p:nvPr>
        </p:nvSpPr>
        <p:spPr/>
        <p:txBody>
          <a:bodyPr/>
          <a:lstStyle/>
          <a:p>
            <a:r>
              <a:rPr lang="en-US" dirty="0"/>
              <a:t>Working with JIRA</a:t>
            </a:r>
          </a:p>
        </p:txBody>
      </p:sp>
    </p:spTree>
    <p:extLst>
      <p:ext uri="{BB962C8B-B14F-4D97-AF65-F5344CB8AC3E}">
        <p14:creationId xmlns:p14="http://schemas.microsoft.com/office/powerpoint/2010/main" val="3790564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491C2-65F3-4FC1-A2D3-75A9DC9123A6}"/>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Overview of Project and Issue Tracking Software</a:t>
            </a:r>
            <a:endParaRPr lang="en-US" dirty="0"/>
          </a:p>
        </p:txBody>
      </p:sp>
      <p:sp>
        <p:nvSpPr>
          <p:cNvPr id="3" name="Subtitle 2">
            <a:extLst>
              <a:ext uri="{FF2B5EF4-FFF2-40B4-BE49-F238E27FC236}">
                <a16:creationId xmlns:a16="http://schemas.microsoft.com/office/drawing/2014/main" id="{4E4B4AC2-4FBB-4C64-8137-BBEDB25E31FC}"/>
              </a:ext>
            </a:extLst>
          </p:cNvPr>
          <p:cNvSpPr>
            <a:spLocks noGrp="1"/>
          </p:cNvSpPr>
          <p:nvPr>
            <p:ph type="subTitle" idx="1"/>
          </p:nvPr>
        </p:nvSpPr>
        <p:spPr/>
        <p:txBody>
          <a:bodyPr/>
          <a:lstStyle/>
          <a:p>
            <a:r>
              <a:rPr lang="en-US" dirty="0"/>
              <a:t>There are many applications in use to manage tech work – some oriented around service tickets; some around dev tasks, some around both</a:t>
            </a:r>
          </a:p>
          <a:p>
            <a:endParaRPr lang="en-US" dirty="0"/>
          </a:p>
          <a:p>
            <a:r>
              <a:rPr lang="en-US" dirty="0"/>
              <a:t>Popular project and issue tracking software:</a:t>
            </a:r>
          </a:p>
          <a:p>
            <a:pPr marL="514350" indent="-285750">
              <a:buClrTx/>
              <a:buSzPct val="100000"/>
              <a:buFont typeface="Arial" panose="020B0604020202020204" pitchFamily="34" charset="0"/>
              <a:buChar char="●"/>
            </a:pPr>
            <a:r>
              <a:rPr lang="en-US" dirty="0"/>
              <a:t>JIRA</a:t>
            </a:r>
          </a:p>
          <a:p>
            <a:pPr marL="514350" indent="-285750">
              <a:buClrTx/>
              <a:buSzPct val="100000"/>
              <a:buFont typeface="Arial" panose="020B0604020202020204" pitchFamily="34" charset="0"/>
              <a:buChar char="●"/>
            </a:pPr>
            <a:r>
              <a:rPr lang="en-US" dirty="0"/>
              <a:t>Asana</a:t>
            </a:r>
          </a:p>
          <a:p>
            <a:pPr marL="514350" indent="-285750">
              <a:buClrTx/>
              <a:buSzPct val="100000"/>
              <a:buFont typeface="Arial" panose="020B0604020202020204" pitchFamily="34" charset="0"/>
              <a:buChar char="●"/>
            </a:pPr>
            <a:r>
              <a:rPr lang="en-US" dirty="0"/>
              <a:t>Trello</a:t>
            </a:r>
          </a:p>
          <a:p>
            <a:pPr marL="514350" indent="-285750">
              <a:buClrTx/>
              <a:buSzPct val="100000"/>
              <a:buFont typeface="Arial" panose="020B0604020202020204" pitchFamily="34" charset="0"/>
              <a:buChar char="●"/>
            </a:pPr>
            <a:r>
              <a:rPr lang="en-US" dirty="0"/>
              <a:t>Monday</a:t>
            </a:r>
          </a:p>
          <a:p>
            <a:pPr marL="514350" indent="-285750">
              <a:buClrTx/>
              <a:buSzPct val="100000"/>
              <a:buFont typeface="Arial" panose="020B0604020202020204" pitchFamily="34" charset="0"/>
              <a:buChar char="●"/>
            </a:pPr>
            <a:r>
              <a:rPr lang="en-US" dirty="0" err="1"/>
              <a:t>Zoho</a:t>
            </a:r>
            <a:endParaRPr lang="en-US" dirty="0"/>
          </a:p>
          <a:p>
            <a:pPr marL="514350" indent="-285750">
              <a:buFont typeface="Arial" panose="020B0604020202020204" pitchFamily="34" charset="0"/>
              <a:buChar char="•"/>
            </a:pPr>
            <a:endParaRPr lang="en-US" dirty="0"/>
          </a:p>
          <a:p>
            <a:pPr marL="228600" indent="0"/>
            <a:r>
              <a:rPr lang="en-US" dirty="0"/>
              <a:t>There are MANY others; this is a crowded space. In dev work, integration with tools used in the full dev cycle is important – testing, deployment, monitoring, etc.</a:t>
            </a:r>
          </a:p>
        </p:txBody>
      </p:sp>
      <p:sp>
        <p:nvSpPr>
          <p:cNvPr id="4" name="Slide Number Placeholder 3">
            <a:extLst>
              <a:ext uri="{FF2B5EF4-FFF2-40B4-BE49-F238E27FC236}">
                <a16:creationId xmlns:a16="http://schemas.microsoft.com/office/drawing/2014/main" id="{9A22D5F0-A91B-422E-A476-329432D628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397795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You experience our impact on a daily basis!</a:t>
            </a:r>
            <a:endParaRPr>
              <a:solidFill>
                <a:schemeClr val="dk1"/>
              </a:solidFill>
            </a:endParaRPr>
          </a:p>
        </p:txBody>
      </p:sp>
      <p:pic>
        <p:nvPicPr>
          <p:cNvPr id="352" name="Google Shape;352;p48"/>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53" name="Google Shape;353;p48"/>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54" name="Google Shape;354;p48"/>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55" name="Google Shape;35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CC3D-AFCF-47A1-AB5C-C30DD69AF269}"/>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Overview of JIRA</a:t>
            </a:r>
            <a:endParaRPr lang="en-US" dirty="0"/>
          </a:p>
        </p:txBody>
      </p:sp>
      <p:sp>
        <p:nvSpPr>
          <p:cNvPr id="3" name="Subtitle 2">
            <a:extLst>
              <a:ext uri="{FF2B5EF4-FFF2-40B4-BE49-F238E27FC236}">
                <a16:creationId xmlns:a16="http://schemas.microsoft.com/office/drawing/2014/main" id="{2F0400A2-0BF5-49DE-90FF-94F642CEA869}"/>
              </a:ext>
            </a:extLst>
          </p:cNvPr>
          <p:cNvSpPr>
            <a:spLocks noGrp="1"/>
          </p:cNvSpPr>
          <p:nvPr>
            <p:ph type="subTitle" idx="1"/>
          </p:nvPr>
        </p:nvSpPr>
        <p:spPr/>
        <p:txBody>
          <a:bodyPr/>
          <a:lstStyle/>
          <a:p>
            <a:r>
              <a:rPr lang="en-US" dirty="0"/>
              <a:t>JIRA is part of a family of products from Atlassian. It can be configured to align with popular Agile methodologies.</a:t>
            </a:r>
          </a:p>
          <a:p>
            <a:endParaRPr lang="en-US" dirty="0"/>
          </a:p>
          <a:p>
            <a:r>
              <a:rPr lang="en-US" dirty="0"/>
              <a:t>Key functionality:</a:t>
            </a:r>
          </a:p>
          <a:p>
            <a:pPr marL="514350" indent="-285750">
              <a:buClrTx/>
              <a:buSzPct val="100000"/>
              <a:buFont typeface="Arial" panose="020B0604020202020204" pitchFamily="34" charset="0"/>
              <a:buChar char="●"/>
            </a:pPr>
            <a:r>
              <a:rPr lang="en-US" dirty="0"/>
              <a:t>Provides a central hub for design, coding, testing, collaboration, release, and maintenance</a:t>
            </a:r>
          </a:p>
          <a:p>
            <a:pPr marL="514350" indent="-285750">
              <a:buClrTx/>
              <a:buSzPct val="100000"/>
              <a:buFont typeface="Arial" panose="020B0604020202020204" pitchFamily="34" charset="0"/>
              <a:buChar char="●"/>
            </a:pPr>
            <a:r>
              <a:rPr lang="en-US" dirty="0"/>
              <a:t>Integrates with CI/CD systems</a:t>
            </a:r>
          </a:p>
          <a:p>
            <a:pPr marL="514350" indent="-285750">
              <a:buClrTx/>
              <a:buSzPct val="100000"/>
              <a:buFont typeface="Arial" panose="020B0604020202020204" pitchFamily="34" charset="0"/>
              <a:buChar char="●"/>
            </a:pPr>
            <a:r>
              <a:rPr lang="en-US" dirty="0"/>
              <a:t>Provides a feature backlog for planning purposes</a:t>
            </a:r>
          </a:p>
          <a:p>
            <a:pPr marL="514350" indent="-285750">
              <a:buClrTx/>
              <a:buSzPct val="100000"/>
              <a:buFont typeface="Arial" panose="020B0604020202020204" pitchFamily="34" charset="0"/>
              <a:buChar char="●"/>
            </a:pPr>
            <a:r>
              <a:rPr lang="en-US" dirty="0"/>
              <a:t>Enables Sprint planning</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CD85E5C-6567-4524-BF35-99CE165FA1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341098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0486-979D-41CE-BED5-AE5D11876088}"/>
              </a:ext>
            </a:extLst>
          </p:cNvPr>
          <p:cNvSpPr>
            <a:spLocks noGrp="1"/>
          </p:cNvSpPr>
          <p:nvPr>
            <p:ph type="title"/>
          </p:nvPr>
        </p:nvSpPr>
        <p:spPr/>
        <p:txBody>
          <a:bodyPr/>
          <a:lstStyle/>
          <a:p>
            <a:r>
              <a:rPr lang="en-US" dirty="0"/>
              <a:t>Basic Building Blocks of JIRA</a:t>
            </a:r>
          </a:p>
        </p:txBody>
      </p:sp>
      <p:sp>
        <p:nvSpPr>
          <p:cNvPr id="3" name="Subtitle 2">
            <a:extLst>
              <a:ext uri="{FF2B5EF4-FFF2-40B4-BE49-F238E27FC236}">
                <a16:creationId xmlns:a16="http://schemas.microsoft.com/office/drawing/2014/main" id="{241F8596-D3B9-4FDC-8F26-909F7A80D9B3}"/>
              </a:ext>
            </a:extLst>
          </p:cNvPr>
          <p:cNvSpPr>
            <a:spLocks noGrp="1"/>
          </p:cNvSpPr>
          <p:nvPr>
            <p:ph type="subTitle" idx="1"/>
          </p:nvPr>
        </p:nvSpPr>
        <p:spPr/>
        <p:txBody>
          <a:bodyPr/>
          <a:lstStyle/>
          <a:p>
            <a:r>
              <a:rPr lang="en-US" dirty="0"/>
              <a:t>JIRA is built around three basic concepts:</a:t>
            </a:r>
          </a:p>
          <a:p>
            <a:endParaRPr lang="en-US" dirty="0"/>
          </a:p>
          <a:p>
            <a:pPr marL="514350" indent="-285750">
              <a:buClrTx/>
              <a:buSzPct val="100000"/>
              <a:buFont typeface="Arial" panose="020B0604020202020204" pitchFamily="34" charset="0"/>
              <a:buChar char="●"/>
            </a:pPr>
            <a:r>
              <a:rPr lang="en-US" dirty="0"/>
              <a:t>Projects: A collection of Issues, all oriented to one product or work initiative</a:t>
            </a:r>
          </a:p>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Issues: The basic element of work in JIRA. Includes the work to be done, as well as metadata about the work. This can be net new work, bug fixes, service tickets, etc. – any type of work</a:t>
            </a:r>
          </a:p>
          <a:p>
            <a:pPr marL="514350" indent="-285750">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Workflow: A record of the life of an Issue. Issues can only have one state at a given time. Transitions from one state to another can be tracked and controlled as needed</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06E13C5-ACE3-49FD-A0F1-AC0D8EC61D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85958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5D16-0765-4740-9F69-7005AB3159DA}"/>
              </a:ext>
            </a:extLst>
          </p:cNvPr>
          <p:cNvSpPr>
            <a:spLocks noGrp="1"/>
          </p:cNvSpPr>
          <p:nvPr>
            <p:ph type="title"/>
          </p:nvPr>
        </p:nvSpPr>
        <p:spPr/>
        <p:txBody>
          <a:bodyPr/>
          <a:lstStyle/>
          <a:p>
            <a:r>
              <a:rPr lang="en-US" dirty="0"/>
              <a:t>DEMO:</a:t>
            </a:r>
          </a:p>
        </p:txBody>
      </p:sp>
      <p:sp>
        <p:nvSpPr>
          <p:cNvPr id="4" name="Subtitle 3">
            <a:extLst>
              <a:ext uri="{FF2B5EF4-FFF2-40B4-BE49-F238E27FC236}">
                <a16:creationId xmlns:a16="http://schemas.microsoft.com/office/drawing/2014/main" id="{1169C44A-8CC6-42F6-9D47-38BC5CF69269}"/>
              </a:ext>
            </a:extLst>
          </p:cNvPr>
          <p:cNvSpPr>
            <a:spLocks noGrp="1"/>
          </p:cNvSpPr>
          <p:nvPr>
            <p:ph type="subTitle" idx="2"/>
          </p:nvPr>
        </p:nvSpPr>
        <p:spPr/>
        <p:txBody>
          <a:bodyPr/>
          <a:lstStyle/>
          <a:p>
            <a:r>
              <a:rPr lang="en-US" dirty="0"/>
              <a:t>Lifecycle of a JIRA Issue</a:t>
            </a:r>
          </a:p>
        </p:txBody>
      </p:sp>
      <p:sp>
        <p:nvSpPr>
          <p:cNvPr id="5" name="Slide Number Placeholder 4">
            <a:extLst>
              <a:ext uri="{FF2B5EF4-FFF2-40B4-BE49-F238E27FC236}">
                <a16:creationId xmlns:a16="http://schemas.microsoft.com/office/drawing/2014/main" id="{FA05412E-B71C-451D-81E8-2012DCFDA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3625346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F1E2-31CC-4244-9BA0-E65017546F2D}"/>
              </a:ext>
            </a:extLst>
          </p:cNvPr>
          <p:cNvSpPr>
            <a:spLocks noGrp="1"/>
          </p:cNvSpPr>
          <p:nvPr>
            <p:ph type="title"/>
          </p:nvPr>
        </p:nvSpPr>
        <p:spPr/>
        <p:txBody>
          <a:bodyPr/>
          <a:lstStyle/>
          <a:p>
            <a:r>
              <a:rPr lang="en-US" i="0" u="none" strike="noStrike" dirty="0">
                <a:solidFill>
                  <a:srgbClr val="000000"/>
                </a:solidFill>
                <a:effectLst/>
                <a:latin typeface="Arial" panose="020B0604020202020204" pitchFamily="34" charset="0"/>
              </a:rPr>
              <a:t>Using a Scrum Board</a:t>
            </a:r>
            <a:endParaRPr lang="en-US" dirty="0"/>
          </a:p>
        </p:txBody>
      </p:sp>
      <p:sp>
        <p:nvSpPr>
          <p:cNvPr id="3" name="Subtitle 2">
            <a:extLst>
              <a:ext uri="{FF2B5EF4-FFF2-40B4-BE49-F238E27FC236}">
                <a16:creationId xmlns:a16="http://schemas.microsoft.com/office/drawing/2014/main" id="{97067E11-624F-43C0-8554-3A4672D73868}"/>
              </a:ext>
            </a:extLst>
          </p:cNvPr>
          <p:cNvSpPr>
            <a:spLocks noGrp="1"/>
          </p:cNvSpPr>
          <p:nvPr>
            <p:ph type="subTitle" idx="1"/>
          </p:nvPr>
        </p:nvSpPr>
        <p:spPr>
          <a:xfrm>
            <a:off x="613700" y="1028374"/>
            <a:ext cx="7625100" cy="3578131"/>
          </a:xfrm>
        </p:spPr>
        <p:txBody>
          <a:bodyPr/>
          <a:lstStyle/>
          <a:p>
            <a:r>
              <a:rPr lang="en-US" dirty="0"/>
              <a:t>Your Scrum board visually represents your workflow – the sequential state changes of your team’s work. A common configuration at Capital Group might be:</a:t>
            </a:r>
          </a:p>
          <a:p>
            <a:endParaRPr lang="en-US" dirty="0"/>
          </a:p>
          <a:p>
            <a:r>
              <a:rPr lang="en-US" dirty="0"/>
              <a:t>New Issues (in the form of features/stories/tasks/bugs, etc.) begin in a Product Backlog, as they are identified</a:t>
            </a:r>
          </a:p>
          <a:p>
            <a:endParaRPr lang="en-US" dirty="0"/>
          </a:p>
          <a:p>
            <a:r>
              <a:rPr lang="en-US" dirty="0"/>
              <a:t>In Sprint Planning, Issues are refined and moved into the Sprint Backlog</a:t>
            </a:r>
          </a:p>
          <a:p>
            <a:endParaRPr lang="en-US" dirty="0"/>
          </a:p>
          <a:p>
            <a:r>
              <a:rPr lang="en-US" dirty="0"/>
              <a:t>Whether assigned a work item, or pulling it yourself, the board lets you choose an Issue and move it through the states in the defined Workflow for the Project</a:t>
            </a:r>
          </a:p>
          <a:p>
            <a:endParaRPr lang="en-US" dirty="0"/>
          </a:p>
          <a:p>
            <a:r>
              <a:rPr lang="en-US" dirty="0"/>
              <a:t>Often, your actions in other tools will result in a state change for an Issue; the board will update to reflect that change</a:t>
            </a:r>
          </a:p>
          <a:p>
            <a:endParaRPr lang="en-US" dirty="0"/>
          </a:p>
          <a:p>
            <a:r>
              <a:rPr lang="en-US" dirty="0"/>
              <a:t>Because so much of the work activities is tracked electronically, you can also use JIRA’s Control Center to view important metrics about the work of the team and of its members. It tells you about things like: How long an issue sits in a state; average time to complete an Issue; etc.</a:t>
            </a:r>
          </a:p>
        </p:txBody>
      </p:sp>
      <p:sp>
        <p:nvSpPr>
          <p:cNvPr id="4" name="Slide Number Placeholder 3">
            <a:extLst>
              <a:ext uri="{FF2B5EF4-FFF2-40B4-BE49-F238E27FC236}">
                <a16:creationId xmlns:a16="http://schemas.microsoft.com/office/drawing/2014/main" id="{87657783-86CB-4F25-9A1F-9416B99ACD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47952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2492-753D-48AC-B70A-1DAC328D8D57}"/>
              </a:ext>
            </a:extLst>
          </p:cNvPr>
          <p:cNvSpPr>
            <a:spLocks noGrp="1"/>
          </p:cNvSpPr>
          <p:nvPr>
            <p:ph type="title"/>
          </p:nvPr>
        </p:nvSpPr>
        <p:spPr/>
        <p:txBody>
          <a:bodyPr/>
          <a:lstStyle/>
          <a:p>
            <a:r>
              <a:rPr lang="en-US" dirty="0"/>
              <a:t>Example Scrum Board</a:t>
            </a:r>
          </a:p>
        </p:txBody>
      </p:sp>
      <p:sp>
        <p:nvSpPr>
          <p:cNvPr id="3" name="Subtitle 2">
            <a:extLst>
              <a:ext uri="{FF2B5EF4-FFF2-40B4-BE49-F238E27FC236}">
                <a16:creationId xmlns:a16="http://schemas.microsoft.com/office/drawing/2014/main" id="{3ACFF68B-0FD5-4751-8080-2CCE1D931BAD}"/>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714C0C8-6105-41DC-9708-E4161EAA8D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pic>
        <p:nvPicPr>
          <p:cNvPr id="6" name="Picture 5" descr="Graphical user interface, application, Teams&#10;&#10;Description automatically generated">
            <a:extLst>
              <a:ext uri="{FF2B5EF4-FFF2-40B4-BE49-F238E27FC236}">
                <a16:creationId xmlns:a16="http://schemas.microsoft.com/office/drawing/2014/main" id="{80DF0353-F937-49AA-8125-2DE33DA26DB4}"/>
              </a:ext>
            </a:extLst>
          </p:cNvPr>
          <p:cNvPicPr>
            <a:picLocks noChangeAspect="1"/>
          </p:cNvPicPr>
          <p:nvPr/>
        </p:nvPicPr>
        <p:blipFill>
          <a:blip r:embed="rId2"/>
          <a:stretch>
            <a:fillRect/>
          </a:stretch>
        </p:blipFill>
        <p:spPr>
          <a:xfrm>
            <a:off x="830877" y="1028375"/>
            <a:ext cx="7190745" cy="3663546"/>
          </a:xfrm>
          <a:prstGeom prst="rect">
            <a:avLst/>
          </a:prstGeom>
        </p:spPr>
      </p:pic>
    </p:spTree>
    <p:extLst>
      <p:ext uri="{BB962C8B-B14F-4D97-AF65-F5344CB8AC3E}">
        <p14:creationId xmlns:p14="http://schemas.microsoft.com/office/powerpoint/2010/main" val="2752197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0486-979D-41CE-BED5-AE5D11876088}"/>
              </a:ext>
            </a:extLst>
          </p:cNvPr>
          <p:cNvSpPr>
            <a:spLocks noGrp="1"/>
          </p:cNvSpPr>
          <p:nvPr>
            <p:ph type="title"/>
          </p:nvPr>
        </p:nvSpPr>
        <p:spPr/>
        <p:txBody>
          <a:bodyPr/>
          <a:lstStyle/>
          <a:p>
            <a:r>
              <a:rPr lang="en-US" dirty="0"/>
              <a:t>Team Activity – Story Review</a:t>
            </a:r>
          </a:p>
        </p:txBody>
      </p:sp>
      <p:sp>
        <p:nvSpPr>
          <p:cNvPr id="4" name="Slide Number Placeholder 3">
            <a:extLst>
              <a:ext uri="{FF2B5EF4-FFF2-40B4-BE49-F238E27FC236}">
                <a16:creationId xmlns:a16="http://schemas.microsoft.com/office/drawing/2014/main" id="{A06E13C5-ACE3-49FD-A0F1-AC0D8EC61D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pic>
        <p:nvPicPr>
          <p:cNvPr id="8" name="Picture 7">
            <a:extLst>
              <a:ext uri="{FF2B5EF4-FFF2-40B4-BE49-F238E27FC236}">
                <a16:creationId xmlns:a16="http://schemas.microsoft.com/office/drawing/2014/main" id="{D3868C36-6AC1-FFE9-9F05-693B2142E6AB}"/>
              </a:ext>
            </a:extLst>
          </p:cNvPr>
          <p:cNvPicPr>
            <a:picLocks noChangeAspect="1"/>
          </p:cNvPicPr>
          <p:nvPr/>
        </p:nvPicPr>
        <p:blipFill>
          <a:blip r:embed="rId3"/>
          <a:stretch>
            <a:fillRect/>
          </a:stretch>
        </p:blipFill>
        <p:spPr>
          <a:xfrm>
            <a:off x="258792" y="1178330"/>
            <a:ext cx="4313208" cy="2080411"/>
          </a:xfrm>
          <a:prstGeom prst="rect">
            <a:avLst/>
          </a:prstGeom>
        </p:spPr>
      </p:pic>
      <p:pic>
        <p:nvPicPr>
          <p:cNvPr id="9" name="Picture 8">
            <a:extLst>
              <a:ext uri="{FF2B5EF4-FFF2-40B4-BE49-F238E27FC236}">
                <a16:creationId xmlns:a16="http://schemas.microsoft.com/office/drawing/2014/main" id="{83A8F3AB-90CD-7198-8944-57D51B06089A}"/>
              </a:ext>
            </a:extLst>
          </p:cNvPr>
          <p:cNvPicPr>
            <a:picLocks noChangeAspect="1"/>
          </p:cNvPicPr>
          <p:nvPr/>
        </p:nvPicPr>
        <p:blipFill>
          <a:blip r:embed="rId4"/>
          <a:stretch>
            <a:fillRect/>
          </a:stretch>
        </p:blipFill>
        <p:spPr>
          <a:xfrm>
            <a:off x="4190278" y="2953246"/>
            <a:ext cx="4366506" cy="1993405"/>
          </a:xfrm>
          <a:prstGeom prst="rect">
            <a:avLst/>
          </a:prstGeom>
        </p:spPr>
      </p:pic>
      <p:sp>
        <p:nvSpPr>
          <p:cNvPr id="10" name="TextBox 9">
            <a:extLst>
              <a:ext uri="{FF2B5EF4-FFF2-40B4-BE49-F238E27FC236}">
                <a16:creationId xmlns:a16="http://schemas.microsoft.com/office/drawing/2014/main" id="{E6A95469-682C-FE81-9529-6C72F332143C}"/>
              </a:ext>
            </a:extLst>
          </p:cNvPr>
          <p:cNvSpPr txBox="1"/>
          <p:nvPr/>
        </p:nvSpPr>
        <p:spPr>
          <a:xfrm>
            <a:off x="4787660" y="1178330"/>
            <a:ext cx="3985404" cy="1384995"/>
          </a:xfrm>
          <a:prstGeom prst="rect">
            <a:avLst/>
          </a:prstGeom>
          <a:noFill/>
        </p:spPr>
        <p:txBody>
          <a:bodyPr wrap="square" rtlCol="0">
            <a:spAutoFit/>
          </a:bodyPr>
          <a:lstStyle/>
          <a:p>
            <a:r>
              <a:rPr lang="en-US" dirty="0"/>
              <a:t>Review the two stories displayed here – what are some key differences you see between the two? Which of the two do you think is better structured, and why? For the one less structured, how might you go about correcting it?</a:t>
            </a:r>
          </a:p>
        </p:txBody>
      </p:sp>
      <p:sp>
        <p:nvSpPr>
          <p:cNvPr id="12" name="TextBox 11">
            <a:extLst>
              <a:ext uri="{FF2B5EF4-FFF2-40B4-BE49-F238E27FC236}">
                <a16:creationId xmlns:a16="http://schemas.microsoft.com/office/drawing/2014/main" id="{37195253-95BF-2B13-DED3-B70F2207EE91}"/>
              </a:ext>
            </a:extLst>
          </p:cNvPr>
          <p:cNvSpPr txBox="1"/>
          <p:nvPr/>
        </p:nvSpPr>
        <p:spPr>
          <a:xfrm>
            <a:off x="204874" y="3413282"/>
            <a:ext cx="3985404" cy="523220"/>
          </a:xfrm>
          <a:prstGeom prst="rect">
            <a:avLst/>
          </a:prstGeom>
          <a:noFill/>
        </p:spPr>
        <p:txBody>
          <a:bodyPr wrap="square" rtlCol="0">
            <a:spAutoFit/>
          </a:bodyPr>
          <a:lstStyle/>
          <a:p>
            <a:r>
              <a:rPr lang="en-US" dirty="0"/>
              <a:t>Discuss as a breakout room and nominate someone to share your group’s findings.</a:t>
            </a:r>
          </a:p>
        </p:txBody>
      </p:sp>
    </p:spTree>
    <p:extLst>
      <p:ext uri="{BB962C8B-B14F-4D97-AF65-F5344CB8AC3E}">
        <p14:creationId xmlns:p14="http://schemas.microsoft.com/office/powerpoint/2010/main" val="2411609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8447-15F7-4690-A6AE-6F176CF96A6F}"/>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AE7D48F-9900-4C54-A507-554D4BF62579}"/>
              </a:ext>
            </a:extLst>
          </p:cNvPr>
          <p:cNvSpPr>
            <a:spLocks noGrp="1"/>
          </p:cNvSpPr>
          <p:nvPr>
            <p:ph type="body" idx="1"/>
          </p:nvPr>
        </p:nvSpPr>
        <p:spPr>
          <a:xfrm>
            <a:off x="3339830" y="861170"/>
            <a:ext cx="5161500" cy="3989039"/>
          </a:xfrm>
        </p:spPr>
        <p:txBody>
          <a:bodyPr/>
          <a:lstStyle/>
          <a:p>
            <a:r>
              <a:rPr lang="en-US" dirty="0"/>
              <a:t>Story description: As a customer of the online ordering system, I want to be able to add new items to my shopping cart, update items already in the cart (e.g., adjust quantities), and remove items from the cart that I no longer wish to purchase so that I can effectively manage and submit an order.</a:t>
            </a:r>
          </a:p>
          <a:p>
            <a:endParaRPr lang="en-US" dirty="0"/>
          </a:p>
          <a:p>
            <a:r>
              <a:rPr lang="en-US" dirty="0"/>
              <a:t>Acceptance criteria: I can add a new item to the cart, I can update quantities on an item that is already in my cart, and I can remove items that I no longer wish to purchase.</a:t>
            </a:r>
          </a:p>
          <a:p>
            <a:endParaRPr lang="en-US" dirty="0"/>
          </a:p>
          <a:p>
            <a:r>
              <a:rPr lang="en-US" dirty="0"/>
              <a:t>Story Points: 13</a:t>
            </a:r>
          </a:p>
          <a:p>
            <a:endParaRPr lang="en-US" dirty="0"/>
          </a:p>
          <a:p>
            <a:r>
              <a:rPr lang="en-US" dirty="0"/>
              <a:t>As a team (in your breakout room), create new stories that break this larger task down into more manageable “bites”. Include description, acceptance criteria, and estimate points for relative level of effort. Also, identify any additional concerns or edge cases that should be considered; capture that information in a card as well.</a:t>
            </a:r>
          </a:p>
          <a:p>
            <a:endParaRPr lang="en-US" dirty="0"/>
          </a:p>
        </p:txBody>
      </p:sp>
      <p:sp>
        <p:nvSpPr>
          <p:cNvPr id="4" name="Subtitle 3">
            <a:extLst>
              <a:ext uri="{FF2B5EF4-FFF2-40B4-BE49-F238E27FC236}">
                <a16:creationId xmlns:a16="http://schemas.microsoft.com/office/drawing/2014/main" id="{7587D24D-A0F6-4C71-8594-DDAAB24F238C}"/>
              </a:ext>
            </a:extLst>
          </p:cNvPr>
          <p:cNvSpPr>
            <a:spLocks noGrp="1"/>
          </p:cNvSpPr>
          <p:nvPr>
            <p:ph type="subTitle" idx="2"/>
          </p:nvPr>
        </p:nvSpPr>
        <p:spPr/>
        <p:txBody>
          <a:bodyPr/>
          <a:lstStyle/>
          <a:p>
            <a:r>
              <a:rPr lang="en-US" dirty="0"/>
              <a:t>Breaking down a large story into smaller tasks</a:t>
            </a:r>
          </a:p>
        </p:txBody>
      </p:sp>
      <p:sp>
        <p:nvSpPr>
          <p:cNvPr id="5" name="Slide Number Placeholder 4">
            <a:extLst>
              <a:ext uri="{FF2B5EF4-FFF2-40B4-BE49-F238E27FC236}">
                <a16:creationId xmlns:a16="http://schemas.microsoft.com/office/drawing/2014/main" id="{5949F426-B2E9-439D-9AAD-0FF381023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123676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8447-15F7-4690-A6AE-6F176CF96A6F}"/>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AE7D48F-9900-4C54-A507-554D4BF62579}"/>
              </a:ext>
            </a:extLst>
          </p:cNvPr>
          <p:cNvSpPr>
            <a:spLocks noGrp="1"/>
          </p:cNvSpPr>
          <p:nvPr>
            <p:ph type="body" idx="1"/>
          </p:nvPr>
        </p:nvSpPr>
        <p:spPr>
          <a:xfrm>
            <a:off x="3339830" y="861170"/>
            <a:ext cx="5161500" cy="3989039"/>
          </a:xfrm>
        </p:spPr>
        <p:txBody>
          <a:bodyPr/>
          <a:lstStyle/>
          <a:p>
            <a:r>
              <a:rPr lang="en-US" dirty="0"/>
              <a:t>Share your team’s stories with another team in a different breakout room. The other team will examine the stories you’ve created and provide feedback for the following on them.</a:t>
            </a:r>
          </a:p>
          <a:p>
            <a:endParaRPr lang="en-US" dirty="0"/>
          </a:p>
          <a:p>
            <a:r>
              <a:rPr lang="en-US" dirty="0"/>
              <a:t>Is all required detail included? Is anything missing?</a:t>
            </a:r>
          </a:p>
          <a:p>
            <a:r>
              <a:rPr lang="en-US" dirty="0"/>
              <a:t>With the provided stories, do you feel like you have enough information to successfully complete that feature?</a:t>
            </a:r>
          </a:p>
          <a:p>
            <a:r>
              <a:rPr lang="en-US" dirty="0"/>
              <a:t>Would you suggest any updates to the story to improve?</a:t>
            </a:r>
          </a:p>
          <a:p>
            <a:r>
              <a:rPr lang="en-US" dirty="0"/>
              <a:t>Review the number of story points assigned – do you agree with the number? Why or why not, and how would you adjust?</a:t>
            </a:r>
          </a:p>
        </p:txBody>
      </p:sp>
      <p:sp>
        <p:nvSpPr>
          <p:cNvPr id="4" name="Subtitle 3">
            <a:extLst>
              <a:ext uri="{FF2B5EF4-FFF2-40B4-BE49-F238E27FC236}">
                <a16:creationId xmlns:a16="http://schemas.microsoft.com/office/drawing/2014/main" id="{7587D24D-A0F6-4C71-8594-DDAAB24F238C}"/>
              </a:ext>
            </a:extLst>
          </p:cNvPr>
          <p:cNvSpPr>
            <a:spLocks noGrp="1"/>
          </p:cNvSpPr>
          <p:nvPr>
            <p:ph type="subTitle" idx="2"/>
          </p:nvPr>
        </p:nvSpPr>
        <p:spPr/>
        <p:txBody>
          <a:bodyPr/>
          <a:lstStyle/>
          <a:p>
            <a:r>
              <a:rPr lang="en-US" dirty="0"/>
              <a:t>Grooming the backlog</a:t>
            </a:r>
          </a:p>
        </p:txBody>
      </p:sp>
      <p:sp>
        <p:nvSpPr>
          <p:cNvPr id="5" name="Slide Number Placeholder 4">
            <a:extLst>
              <a:ext uri="{FF2B5EF4-FFF2-40B4-BE49-F238E27FC236}">
                <a16:creationId xmlns:a16="http://schemas.microsoft.com/office/drawing/2014/main" id="{5949F426-B2E9-439D-9AAD-0FF381023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446981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1D7E-9803-4056-A49D-34E51C5E64BA}"/>
              </a:ext>
            </a:extLst>
          </p:cNvPr>
          <p:cNvSpPr>
            <a:spLocks noGrp="1"/>
          </p:cNvSpPr>
          <p:nvPr>
            <p:ph type="title"/>
          </p:nvPr>
        </p:nvSpPr>
        <p:spPr/>
        <p:txBody>
          <a:bodyPr/>
          <a:lstStyle/>
          <a:p>
            <a:r>
              <a:rPr lang="en-US" dirty="0"/>
              <a:t>Introduction to DevSecOps</a:t>
            </a:r>
          </a:p>
        </p:txBody>
      </p:sp>
    </p:spTree>
    <p:extLst>
      <p:ext uri="{BB962C8B-B14F-4D97-AF65-F5344CB8AC3E}">
        <p14:creationId xmlns:p14="http://schemas.microsoft.com/office/powerpoint/2010/main" val="4101210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F6F7-D0AC-4332-897D-92035DF79784}"/>
              </a:ext>
            </a:extLst>
          </p:cNvPr>
          <p:cNvSpPr>
            <a:spLocks noGrp="1"/>
          </p:cNvSpPr>
          <p:nvPr>
            <p:ph type="title"/>
          </p:nvPr>
        </p:nvSpPr>
        <p:spPr/>
        <p:txBody>
          <a:bodyPr/>
          <a:lstStyle/>
          <a:p>
            <a:r>
              <a:rPr lang="en-US" dirty="0"/>
              <a:t>“Shift Left” Testing Approach</a:t>
            </a:r>
          </a:p>
        </p:txBody>
      </p:sp>
      <p:sp>
        <p:nvSpPr>
          <p:cNvPr id="3" name="Subtitle 2">
            <a:extLst>
              <a:ext uri="{FF2B5EF4-FFF2-40B4-BE49-F238E27FC236}">
                <a16:creationId xmlns:a16="http://schemas.microsoft.com/office/drawing/2014/main" id="{F9D82E0F-60D6-4945-AA69-EC25652D4630}"/>
              </a:ext>
            </a:extLst>
          </p:cNvPr>
          <p:cNvSpPr>
            <a:spLocks noGrp="1"/>
          </p:cNvSpPr>
          <p:nvPr>
            <p:ph type="subTitle" idx="1"/>
          </p:nvPr>
        </p:nvSpPr>
        <p:spPr/>
        <p:txBody>
          <a:bodyPr/>
          <a:lstStyle/>
          <a:p>
            <a:r>
              <a:rPr lang="en-US" dirty="0"/>
              <a:t>DevOps (and its CI/CD automation tools) are all about creating trust – in the tools and processes, and in the code itself. Key to this is testing.</a:t>
            </a:r>
          </a:p>
          <a:p>
            <a:endParaRPr lang="en-US" dirty="0"/>
          </a:p>
          <a:p>
            <a:r>
              <a:rPr lang="en-US" dirty="0"/>
              <a:t>A popular movement in DevOps is called “shift left” testing. It is an approach to software testing and system testing in which testing is performed earlier in the lifecycle (i.e. moved left on the project timeline)</a:t>
            </a:r>
          </a:p>
          <a:p>
            <a:endParaRPr lang="en-US" dirty="0"/>
          </a:p>
          <a:p>
            <a:r>
              <a:rPr lang="en-US" dirty="0"/>
              <a:t>This means developers are getting involved more in testing.</a:t>
            </a:r>
          </a:p>
          <a:p>
            <a:endParaRPr lang="en-US" dirty="0"/>
          </a:p>
          <a:p>
            <a:r>
              <a:rPr lang="en-US" dirty="0"/>
              <a:t>A common tradeoff to examine here: How long does a full set of tests take? How often are </a:t>
            </a:r>
            <a:r>
              <a:rPr lang="en-US" dirty="0" err="1"/>
              <a:t>devs</a:t>
            </a:r>
            <a:r>
              <a:rPr lang="en-US" dirty="0"/>
              <a:t> checking code into the branch that is tested? Do the tests take so long that code changes are getting backlogged? How to we prioritize tests in this situation?</a:t>
            </a:r>
          </a:p>
        </p:txBody>
      </p:sp>
      <p:sp>
        <p:nvSpPr>
          <p:cNvPr id="4" name="Slide Number Placeholder 3">
            <a:extLst>
              <a:ext uri="{FF2B5EF4-FFF2-40B4-BE49-F238E27FC236}">
                <a16:creationId xmlns:a16="http://schemas.microsoft.com/office/drawing/2014/main" id="{628602FA-EF11-48A2-916D-26A6B91F2E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36113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361" name="Google Shape;361;p49"/>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a:solidFill>
                  <a:srgbClr val="404040"/>
                </a:solidFill>
              </a:rPr>
              <a:t>Make this interactive</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Ask you questions </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Ensure everyone can speak </a:t>
            </a:r>
            <a:endParaRPr sz="150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a:solidFill>
                  <a:srgbClr val="404040"/>
                </a:solidFill>
              </a:rPr>
              <a:t>Use an on-screen timer </a:t>
            </a:r>
            <a:endParaRPr sz="1500">
              <a:solidFill>
                <a:srgbClr val="404040"/>
              </a:solidFill>
            </a:endParaRPr>
          </a:p>
        </p:txBody>
      </p:sp>
      <p:sp>
        <p:nvSpPr>
          <p:cNvPr id="362" name="Google Shape;362;p49"/>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I will...</a:t>
            </a:r>
            <a:endParaRPr sz="1800" b="1">
              <a:solidFill>
                <a:srgbClr val="F05A28"/>
              </a:solidFill>
            </a:endParaRPr>
          </a:p>
        </p:txBody>
      </p:sp>
      <p:sp>
        <p:nvSpPr>
          <p:cNvPr id="363" name="Google Shape;36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Common Security Attacks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Denial of Service (DoS or </a:t>
            </a:r>
            <a:r>
              <a:rPr lang="en-US" sz="1500" dirty="0" err="1">
                <a:solidFill>
                  <a:srgbClr val="404040"/>
                </a:solidFill>
              </a:rPr>
              <a:t>DDos</a:t>
            </a:r>
            <a:r>
              <a:rPr lang="en-US" sz="1500" dirty="0">
                <a:solidFill>
                  <a:srgbClr val="404040"/>
                </a:solidFill>
              </a:rPr>
              <a:t>)</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SQL injection</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Large files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Cross Site Scripting (XSS)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Credential stuffing</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extLst>
      <p:ext uri="{BB962C8B-B14F-4D97-AF65-F5344CB8AC3E}">
        <p14:creationId xmlns:p14="http://schemas.microsoft.com/office/powerpoint/2010/main" val="4213313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Denial of Service (DoS)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Server “flooded” with so much bogus traffic that systems are unable to serve valid requests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Alternatively, instruction(s) received that trigger a server or system “crash”</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Tree>
    <p:extLst>
      <p:ext uri="{BB962C8B-B14F-4D97-AF65-F5344CB8AC3E}">
        <p14:creationId xmlns:p14="http://schemas.microsoft.com/office/powerpoint/2010/main" val="378250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Denial of Service (DoS)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dirty="0">
                <a:solidFill>
                  <a:srgbClr val="404040"/>
                </a:solidFill>
              </a:rPr>
              <a:t>Common flooding attacks: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Buffer overflow (most common type)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ICMP flood (AKA “smurf attack” or “ping of death”)</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SYN flood</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Tree>
    <p:extLst>
      <p:ext uri="{BB962C8B-B14F-4D97-AF65-F5344CB8AC3E}">
        <p14:creationId xmlns:p14="http://schemas.microsoft.com/office/powerpoint/2010/main" val="3557264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Denial of Service (DoS)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dirty="0">
                <a:solidFill>
                  <a:srgbClr val="404040"/>
                </a:solidFill>
              </a:rPr>
              <a:t>Crash attacks:</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Often involves send of data targeting common classes of bug</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Request used to crash or severely destabilize the system</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extLst>
      <p:ext uri="{BB962C8B-B14F-4D97-AF65-F5344CB8AC3E}">
        <p14:creationId xmlns:p14="http://schemas.microsoft.com/office/powerpoint/2010/main" val="3864868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Distributed Denial of Service (DDoS)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Similar profile as DoS but uses multiple systems to orchestrate the attack</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Provides attacker with advantages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Tree>
    <p:extLst>
      <p:ext uri="{BB962C8B-B14F-4D97-AF65-F5344CB8AC3E}">
        <p14:creationId xmlns:p14="http://schemas.microsoft.com/office/powerpoint/2010/main" val="33863872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Distributed Denial of Service (DDoS)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US" sz="1500" dirty="0">
                <a:solidFill>
                  <a:srgbClr val="404040"/>
                </a:solidFill>
              </a:rPr>
              <a:t>Potential advantages for attacker:</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More agents means more power behind the attack</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Location of attack is difficult to detect (often globally-routed)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Easier to shut down a single attack machine than multiple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Identity of attacker is more easily disguised</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spTree>
    <p:extLst>
      <p:ext uri="{BB962C8B-B14F-4D97-AF65-F5344CB8AC3E}">
        <p14:creationId xmlns:p14="http://schemas.microsoft.com/office/powerpoint/2010/main" val="30092052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Denial of Service</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Ensure service has good </a:t>
            </a:r>
            <a:r>
              <a:rPr lang="en-US" sz="1500" dirty="0" err="1">
                <a:solidFill>
                  <a:srgbClr val="404040"/>
                </a:solidFill>
              </a:rPr>
              <a:t>AuthN</a:t>
            </a:r>
            <a:r>
              <a:rPr lang="en-US" sz="1500" dirty="0">
                <a:solidFill>
                  <a:srgbClr val="404040"/>
                </a:solidFill>
              </a:rPr>
              <a:t>/</a:t>
            </a:r>
            <a:r>
              <a:rPr lang="en-US" sz="1500" dirty="0" err="1">
                <a:solidFill>
                  <a:srgbClr val="404040"/>
                </a:solidFill>
              </a:rPr>
              <a:t>AuthZ</a:t>
            </a:r>
            <a:r>
              <a:rPr lang="en-US" sz="1500" dirty="0">
                <a:solidFill>
                  <a:srgbClr val="404040"/>
                </a:solidFill>
              </a:rPr>
              <a:t> in place</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Utilize a proxy or gateway and configure throttling</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 Production, disable ICMP pings or use rate-limit for ICMP requests (e.g., using iptables)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extLst>
      <p:ext uri="{BB962C8B-B14F-4D97-AF65-F5344CB8AC3E}">
        <p14:creationId xmlns:p14="http://schemas.microsoft.com/office/powerpoint/2010/main" val="36928323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D64A-7804-4BF1-AA2B-6519EA62011B}"/>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52AC6956-6F4C-43B5-A94B-9423DD58120D}"/>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5A6008AE-70EA-423D-A959-3F31DB487237}"/>
              </a:ext>
            </a:extLst>
          </p:cNvPr>
          <p:cNvSpPr>
            <a:spLocks noGrp="1"/>
          </p:cNvSpPr>
          <p:nvPr>
            <p:ph type="subTitle" idx="2"/>
          </p:nvPr>
        </p:nvSpPr>
        <p:spPr/>
        <p:txBody>
          <a:bodyPr/>
          <a:lstStyle/>
          <a:p>
            <a:r>
              <a:rPr lang="en-US" dirty="0"/>
              <a:t>Denial of Service</a:t>
            </a:r>
          </a:p>
        </p:txBody>
      </p:sp>
      <p:sp>
        <p:nvSpPr>
          <p:cNvPr id="5" name="Slide Number Placeholder 4">
            <a:extLst>
              <a:ext uri="{FF2B5EF4-FFF2-40B4-BE49-F238E27FC236}">
                <a16:creationId xmlns:a16="http://schemas.microsoft.com/office/drawing/2014/main" id="{EF6DAB9F-2C3C-48C8-AEEA-1B8407104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Tree>
    <p:extLst>
      <p:ext uri="{BB962C8B-B14F-4D97-AF65-F5344CB8AC3E}">
        <p14:creationId xmlns:p14="http://schemas.microsoft.com/office/powerpoint/2010/main" val="36598125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SQL Injection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Attacker injects SQL (Structured Query Language) queries into app flow (e.g., UI)</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 some cases, injected SQL used to retrieve additional sensitive detail</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 other cases, injected SQL used to alter or damage a company’s critical data</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Tree>
    <p:extLst>
      <p:ext uri="{BB962C8B-B14F-4D97-AF65-F5344CB8AC3E}">
        <p14:creationId xmlns:p14="http://schemas.microsoft.com/office/powerpoint/2010/main" val="2489346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Types of SQL Injection Attack</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In-band</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Blind</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Tree>
    <p:extLst>
      <p:ext uri="{BB962C8B-B14F-4D97-AF65-F5344CB8AC3E}">
        <p14:creationId xmlns:p14="http://schemas.microsoft.com/office/powerpoint/2010/main" val="190350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369" name="Google Shape;369;p50"/>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Describe key aspects of iterative software development and understand your role in the process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Participate in Agile work efforts in a confident and meaningful way</a:t>
            </a:r>
            <a:endParaRPr sz="1500" dirty="0">
              <a:solidFill>
                <a:srgbClr val="404040"/>
              </a:solidFill>
            </a:endParaRPr>
          </a:p>
          <a:p>
            <a:pPr marL="457200" indent="-323850">
              <a:lnSpc>
                <a:spcPct val="150000"/>
              </a:lnSpc>
              <a:spcBef>
                <a:spcPts val="1000"/>
              </a:spcBef>
              <a:spcAft>
                <a:spcPts val="1000"/>
              </a:spcAft>
              <a:buClr>
                <a:srgbClr val="404040"/>
              </a:buClr>
              <a:buSzPts val="1500"/>
              <a:buFont typeface="Arial"/>
              <a:buChar char="●"/>
            </a:pPr>
            <a:r>
              <a:rPr lang="en" sz="1500" dirty="0">
                <a:solidFill>
                  <a:srgbClr val="404040"/>
                </a:solidFill>
              </a:rPr>
              <a:t>Understand and help to improve the DevSecOps culture at Capital Group</a:t>
            </a:r>
          </a:p>
          <a:p>
            <a:pPr marL="457200" indent="-323850">
              <a:lnSpc>
                <a:spcPct val="150000"/>
              </a:lnSpc>
              <a:spcBef>
                <a:spcPts val="1000"/>
              </a:spcBef>
              <a:spcAft>
                <a:spcPts val="1000"/>
              </a:spcAft>
              <a:buClr>
                <a:srgbClr val="404040"/>
              </a:buClr>
              <a:buSzPts val="1500"/>
              <a:buFont typeface="Arial"/>
              <a:buChar char="●"/>
            </a:pPr>
            <a:r>
              <a:rPr lang="en" sz="1500" dirty="0">
                <a:solidFill>
                  <a:srgbClr val="404040"/>
                </a:solidFill>
              </a:rPr>
              <a:t>Work within JIRA to manage work and break down complex tasks</a:t>
            </a:r>
          </a:p>
          <a:p>
            <a:pPr marL="457200" indent="-323850">
              <a:lnSpc>
                <a:spcPct val="150000"/>
              </a:lnSpc>
              <a:spcBef>
                <a:spcPts val="1000"/>
              </a:spcBef>
              <a:spcAft>
                <a:spcPts val="1000"/>
              </a:spcAft>
              <a:buClr>
                <a:srgbClr val="404040"/>
              </a:buClr>
              <a:buSzPts val="1500"/>
              <a:buFont typeface="Arial"/>
              <a:buChar char="●"/>
            </a:pPr>
            <a:r>
              <a:rPr lang="en" sz="1500" dirty="0">
                <a:solidFill>
                  <a:srgbClr val="404040"/>
                </a:solidFill>
              </a:rPr>
              <a:t>Use GitHub to effectually manage and contribute on important source code assets</a:t>
            </a:r>
            <a:endParaRPr sz="1500" dirty="0">
              <a:solidFill>
                <a:srgbClr val="404040"/>
              </a:solidFill>
            </a:endParaRPr>
          </a:p>
        </p:txBody>
      </p:sp>
      <p:sp>
        <p:nvSpPr>
          <p:cNvPr id="370" name="Google Shape;370;p50"/>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At the end of this course you will be able to:</a:t>
            </a:r>
            <a:endParaRPr sz="1800" b="1">
              <a:solidFill>
                <a:srgbClr val="F05A28"/>
              </a:solidFill>
            </a:endParaRPr>
          </a:p>
        </p:txBody>
      </p:sp>
      <p:sp>
        <p:nvSpPr>
          <p:cNvPr id="371" name="Google Shape;37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In-band SQL Injection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Uses existing channel of communication for an attack </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Error-based – attacker performs actions that cause errors in order to gather “intel” about database structure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Union-based – attacker takes advantage of UNION SQL operator to fuse multiple SELECT statements into single response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38996381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Blind SQL Injection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Attacker sends separate, independent data queries to a server</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Called blind because results of query are not sent back to attacker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Instead, attacker observes results to infer vulnerabilities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18859098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Blind SQL Injection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Relies on response and behavior patterns of server so slower to execute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Boolean – attacker sends SQL query to database and determines if attack valid based on response received (true or false)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Time-based – attacker sends SQL query to database and determines if attack valid based on amount of time taken to process</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spTree>
    <p:extLst>
      <p:ext uri="{BB962C8B-B14F-4D97-AF65-F5344CB8AC3E}">
        <p14:creationId xmlns:p14="http://schemas.microsoft.com/office/powerpoint/2010/main" val="3168109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SQL Injection</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Use well-defined contracts to explicitly map expected results from application</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Sanitize inputs and use parameterized queries in code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 a Web Application Firewall that includes protections at the application layer (including protection against SQL Injection)</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spTree>
    <p:extLst>
      <p:ext uri="{BB962C8B-B14F-4D97-AF65-F5344CB8AC3E}">
        <p14:creationId xmlns:p14="http://schemas.microsoft.com/office/powerpoint/2010/main" val="3157725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D64A-7804-4BF1-AA2B-6519EA62011B}"/>
              </a:ext>
            </a:extLst>
          </p:cNvPr>
          <p:cNvSpPr>
            <a:spLocks noGrp="1"/>
          </p:cNvSpPr>
          <p:nvPr>
            <p:ph type="title"/>
          </p:nvPr>
        </p:nvSpPr>
        <p:spPr/>
        <p:txBody>
          <a:bodyPr/>
          <a:lstStyle/>
          <a:p>
            <a:r>
              <a:rPr lang="en-US" dirty="0"/>
              <a:t>LAB:</a:t>
            </a:r>
          </a:p>
        </p:txBody>
      </p:sp>
      <p:sp>
        <p:nvSpPr>
          <p:cNvPr id="4" name="Subtitle 3">
            <a:extLst>
              <a:ext uri="{FF2B5EF4-FFF2-40B4-BE49-F238E27FC236}">
                <a16:creationId xmlns:a16="http://schemas.microsoft.com/office/drawing/2014/main" id="{5A6008AE-70EA-423D-A959-3F31DB487237}"/>
              </a:ext>
            </a:extLst>
          </p:cNvPr>
          <p:cNvSpPr>
            <a:spLocks noGrp="1"/>
          </p:cNvSpPr>
          <p:nvPr>
            <p:ph type="subTitle" idx="2"/>
          </p:nvPr>
        </p:nvSpPr>
        <p:spPr/>
        <p:txBody>
          <a:bodyPr/>
          <a:lstStyle/>
          <a:p>
            <a:r>
              <a:rPr lang="en-US" dirty="0"/>
              <a:t>SQL Injection</a:t>
            </a:r>
          </a:p>
        </p:txBody>
      </p:sp>
      <p:sp>
        <p:nvSpPr>
          <p:cNvPr id="5" name="Slide Number Placeholder 4">
            <a:extLst>
              <a:ext uri="{FF2B5EF4-FFF2-40B4-BE49-F238E27FC236}">
                <a16:creationId xmlns:a16="http://schemas.microsoft.com/office/drawing/2014/main" id="{EF6DAB9F-2C3C-48C8-AEEA-1B8407104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pic>
        <p:nvPicPr>
          <p:cNvPr id="7" name="Picture 6">
            <a:extLst>
              <a:ext uri="{FF2B5EF4-FFF2-40B4-BE49-F238E27FC236}">
                <a16:creationId xmlns:a16="http://schemas.microsoft.com/office/drawing/2014/main" id="{8842A660-F32B-F32C-5D19-FC21B43A0D07}"/>
              </a:ext>
            </a:extLst>
          </p:cNvPr>
          <p:cNvPicPr>
            <a:picLocks noChangeAspect="1"/>
          </p:cNvPicPr>
          <p:nvPr/>
        </p:nvPicPr>
        <p:blipFill>
          <a:blip r:embed="rId3"/>
          <a:stretch>
            <a:fillRect/>
          </a:stretch>
        </p:blipFill>
        <p:spPr>
          <a:xfrm>
            <a:off x="3664220" y="1916007"/>
            <a:ext cx="5223205" cy="1642436"/>
          </a:xfrm>
          <a:prstGeom prst="rect">
            <a:avLst/>
          </a:prstGeom>
        </p:spPr>
      </p:pic>
    </p:spTree>
    <p:extLst>
      <p:ext uri="{BB962C8B-B14F-4D97-AF65-F5344CB8AC3E}">
        <p14:creationId xmlns:p14="http://schemas.microsoft.com/office/powerpoint/2010/main" val="13310801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Large Files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Sometimes resembles another form of Denial of Service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Attacker attempts to send one (or several) very large files as upload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Could also occur with extremely large payloads (JSON or XML bodies)</a:t>
            </a:r>
          </a:p>
          <a:p>
            <a:pPr marL="457200" indent="-323850">
              <a:lnSpc>
                <a:spcPct val="150000"/>
              </a:lnSpc>
              <a:spcBef>
                <a:spcPts val="1000"/>
              </a:spcBef>
              <a:buClr>
                <a:srgbClr val="404040"/>
              </a:buClr>
              <a:buSzPts val="1500"/>
              <a:buFont typeface="Arial"/>
              <a:buChar char="●"/>
            </a:pPr>
            <a:r>
              <a:rPr lang="en-US" sz="1500" dirty="0">
                <a:solidFill>
                  <a:srgbClr val="404040"/>
                </a:solidFill>
              </a:rPr>
              <a:t>As a result, network connectivity to servers or services can become “clogged”</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85</a:t>
            </a:fld>
            <a:endParaRPr/>
          </a:p>
        </p:txBody>
      </p:sp>
    </p:spTree>
    <p:extLst>
      <p:ext uri="{BB962C8B-B14F-4D97-AF65-F5344CB8AC3E}">
        <p14:creationId xmlns:p14="http://schemas.microsoft.com/office/powerpoint/2010/main" val="42042732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Large Files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Use configuration to limit file/payload sizes and number of concurrent connections from a client</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Utilize timeouts judiciously to prevent large file operations from completing</a:t>
            </a:r>
          </a:p>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Can also leverage MIME types as a way to limit acceptable types of data</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Finally, proxies or gateways (WAF) can be configured for mitigation at the network layer</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Tree>
    <p:extLst>
      <p:ext uri="{BB962C8B-B14F-4D97-AF65-F5344CB8AC3E}">
        <p14:creationId xmlns:p14="http://schemas.microsoft.com/office/powerpoint/2010/main" val="2980797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 type of injection – but script instead of SQL</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Attacker uses inputs to attempt injection of a &lt;script&gt;…&lt;/script&gt; element</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An example could be posting a comment with a link that </a:t>
            </a:r>
            <a:r>
              <a:rPr lang="en-US" sz="1500" dirty="0">
                <a:solidFill>
                  <a:srgbClr val="404040"/>
                </a:solidFill>
              </a:rPr>
              <a:t>routes</a:t>
            </a:r>
            <a:r>
              <a:rPr lang="en" sz="1500" dirty="0">
                <a:solidFill>
                  <a:srgbClr val="404040"/>
                </a:solidFill>
              </a:rPr>
              <a:t> to a malicious site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spTree>
    <p:extLst>
      <p:ext uri="{BB962C8B-B14F-4D97-AF65-F5344CB8AC3E}">
        <p14:creationId xmlns:p14="http://schemas.microsoft.com/office/powerpoint/2010/main" val="367736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Without inspection for malicious content, &lt;script&gt; can be returned (and executed) in user’s browser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Malicious content can include JavaScript, HTML, Flash, etc.</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Really, any code that browser can execute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88</a:t>
            </a:fld>
            <a:endParaRPr/>
          </a:p>
        </p:txBody>
      </p:sp>
    </p:spTree>
    <p:extLst>
      <p:ext uri="{BB962C8B-B14F-4D97-AF65-F5344CB8AC3E}">
        <p14:creationId xmlns:p14="http://schemas.microsoft.com/office/powerpoint/2010/main" val="29153677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 sz="1500" dirty="0">
                <a:solidFill>
                  <a:srgbClr val="404040"/>
                </a:solidFill>
              </a:rPr>
              <a:t>Common forms of attack:</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Stealing cookie or session information</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Redirects to web content controlled by an attacker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Executing malicious operations on user’s machine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Leveraging impersonation for elevated privilege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89</a:t>
            </a:fld>
            <a:endParaRPr/>
          </a:p>
        </p:txBody>
      </p:sp>
    </p:spTree>
    <p:extLst>
      <p:ext uri="{BB962C8B-B14F-4D97-AF65-F5344CB8AC3E}">
        <p14:creationId xmlns:p14="http://schemas.microsoft.com/office/powerpoint/2010/main" val="1070029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One</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Software development methodologies and iterative software development</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Software Development Lifecycle (SDLC)</a:t>
            </a:r>
          </a:p>
          <a:p>
            <a:pPr marL="457200" lvl="0" indent="-323850" algn="l" rtl="0">
              <a:lnSpc>
                <a:spcPct val="150000"/>
              </a:lnSpc>
              <a:spcBef>
                <a:spcPts val="0"/>
              </a:spcBef>
              <a:spcAft>
                <a:spcPts val="0"/>
              </a:spcAft>
              <a:buClr>
                <a:srgbClr val="404040"/>
              </a:buClr>
              <a:buSzPts val="1500"/>
              <a:buChar char="●"/>
            </a:pPr>
            <a:endParaRPr lang="en-US" sz="1500" dirty="0">
              <a:solidFill>
                <a:srgbClr val="404040"/>
              </a:solidFill>
            </a:endParaRPr>
          </a:p>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Two</a:t>
            </a:r>
          </a:p>
          <a:p>
            <a:pPr marL="457200" indent="-323850">
              <a:lnSpc>
                <a:spcPct val="150000"/>
              </a:lnSpc>
              <a:buClr>
                <a:srgbClr val="404040"/>
              </a:buClr>
              <a:buSzPts val="1500"/>
              <a:buFont typeface="Arial"/>
              <a:buChar char="●"/>
            </a:pPr>
            <a:r>
              <a:rPr lang="en-US" sz="1500" dirty="0">
                <a:solidFill>
                  <a:srgbClr val="404040"/>
                </a:solidFill>
              </a:rPr>
              <a:t>The Agile Manifesto and best practices in Agile/Scrum</a:t>
            </a:r>
          </a:p>
          <a:p>
            <a:pPr marL="457200" indent="-323850">
              <a:lnSpc>
                <a:spcPct val="150000"/>
              </a:lnSpc>
              <a:buClr>
                <a:srgbClr val="404040"/>
              </a:buClr>
              <a:buSzPts val="1500"/>
              <a:buFont typeface="Arial"/>
              <a:buChar char="●"/>
            </a:pPr>
            <a:r>
              <a:rPr lang="en-US" sz="1500" dirty="0">
                <a:solidFill>
                  <a:srgbClr val="404040"/>
                </a:solidFill>
              </a:rPr>
              <a:t>Working with JIRA</a:t>
            </a:r>
          </a:p>
          <a:p>
            <a:pPr marL="457200" indent="-323850">
              <a:lnSpc>
                <a:spcPct val="150000"/>
              </a:lnSpc>
              <a:buClr>
                <a:srgbClr val="404040"/>
              </a:buClr>
              <a:buSzPts val="1500"/>
              <a:buFont typeface="Arial"/>
              <a:buChar char="●"/>
            </a:pPr>
            <a:endParaRPr lang="en-US"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 sz="1500" dirty="0">
                <a:solidFill>
                  <a:srgbClr val="404040"/>
                </a:solidFill>
              </a:rPr>
              <a:t>Stored XSS attacks: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Injected script permanently stored on target servers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Could include storage in database, forum, comment field, etc.</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Malicious script returned to browser as part of retrieval from storage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18605259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 sz="1500" dirty="0">
                <a:solidFill>
                  <a:srgbClr val="404040"/>
                </a:solidFill>
              </a:rPr>
              <a:t>Reflected XSS attacks: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Malicious script is indirectly transferred back to browser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When user clicks on malicious link, code gets injected into vulnerable site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Malicious code then reflected back to user under the cover of “valid” site interaction for immediate execution</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9866770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Cross Site Scripting (XSS)</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1000"/>
              </a:spcBef>
              <a:spcAft>
                <a:spcPts val="0"/>
              </a:spcAft>
              <a:buClr>
                <a:srgbClr val="404040"/>
              </a:buClr>
              <a:buSzPts val="1500"/>
            </a:pPr>
            <a:r>
              <a:rPr lang="en" sz="1500" dirty="0">
                <a:solidFill>
                  <a:srgbClr val="404040"/>
                </a:solidFill>
              </a:rPr>
              <a:t>DOM-based XSS attacks: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Takes advantage of sites that copy input to DOM without validation</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Similar to reflected in that victim is tricked into sending malicious code to vulnerable site</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However, input lands in DOM in the browser for execution instead of being reflected back</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2401525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Cross Site Scripting</a:t>
            </a:r>
            <a:endParaRPr dirty="0">
              <a:solidFill>
                <a:schemeClr val="dk1"/>
              </a:solidFill>
            </a:endParaRPr>
          </a:p>
        </p:txBody>
      </p:sp>
      <p:sp>
        <p:nvSpPr>
          <p:cNvPr id="377" name="Google Shape;377;p51"/>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Encode and validate everywhere – do not trust user inputs, escape outputs, and manage response headers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 libraries with utility handlers where possible (e.g., Jinja or Django)</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Quote every attribute of every tag in HTML</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93</a:t>
            </a:fld>
            <a:endParaRPr/>
          </a:p>
        </p:txBody>
      </p:sp>
    </p:spTree>
    <p:extLst>
      <p:ext uri="{BB962C8B-B14F-4D97-AF65-F5344CB8AC3E}">
        <p14:creationId xmlns:p14="http://schemas.microsoft.com/office/powerpoint/2010/main" val="428786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Cross Site Scripting</a:t>
            </a:r>
            <a:endParaRPr dirty="0">
              <a:solidFill>
                <a:schemeClr val="dk1"/>
              </a:solidFill>
            </a:endParaRPr>
          </a:p>
        </p:txBody>
      </p:sp>
      <p:sp>
        <p:nvSpPr>
          <p:cNvPr id="377" name="Google Shape;377;p51"/>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 HttpOnly directive on custom cookie response headers (i.e., “Set-Cookie” header)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 the “X-Content-Type-Options: nosniff” to prevent MIME type sniffing (i.e., dynamic changes to Content-Type header)</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Leverage network components like WAF with built-in protection to intersect at the network layer</a:t>
            </a:r>
          </a:p>
          <a:p>
            <a:pPr marL="133350" lvl="0" algn="l" rtl="0">
              <a:lnSpc>
                <a:spcPct val="150000"/>
              </a:lnSpc>
              <a:spcBef>
                <a:spcPts val="1000"/>
              </a:spcBef>
              <a:spcAft>
                <a:spcPts val="0"/>
              </a:spcAft>
              <a:buClr>
                <a:srgbClr val="404040"/>
              </a:buClr>
              <a:buSzPts val="1500"/>
            </a:pPr>
            <a:endParaRPr lang="en" sz="1500" dirty="0">
              <a:solidFill>
                <a:srgbClr val="404040"/>
              </a:solidFill>
            </a:endParaRPr>
          </a:p>
          <a:p>
            <a:pPr marL="133350" lvl="0" algn="l" rtl="0">
              <a:lnSpc>
                <a:spcPct val="150000"/>
              </a:lnSpc>
              <a:spcBef>
                <a:spcPts val="1000"/>
              </a:spcBef>
              <a:spcAft>
                <a:spcPts val="0"/>
              </a:spcAft>
              <a:buClr>
                <a:srgbClr val="404040"/>
              </a:buClr>
              <a:buSzPts val="1500"/>
            </a:pPr>
            <a:r>
              <a:rPr lang="en-US" sz="1100" dirty="0">
                <a:solidFill>
                  <a:srgbClr val="404040"/>
                </a:solidFill>
                <a:hlinkClick r:id="rId3"/>
              </a:rPr>
              <a:t>https://cheatsheetseries.owasp.org/cheatsheets/Cross_Site_Scripting_Prevention_Cheat_Sheet.html</a:t>
            </a:r>
            <a:endParaRPr lang="en-US" sz="1100" dirty="0">
              <a:solidFill>
                <a:srgbClr val="404040"/>
              </a:solidFill>
            </a:endParaRPr>
          </a:p>
          <a:p>
            <a:pPr marL="133350" lvl="0" algn="l" rtl="0">
              <a:lnSpc>
                <a:spcPct val="150000"/>
              </a:lnSpc>
              <a:spcBef>
                <a:spcPts val="1000"/>
              </a:spcBef>
              <a:spcAft>
                <a:spcPts val="0"/>
              </a:spcAft>
              <a:buClr>
                <a:srgbClr val="404040"/>
              </a:buClr>
              <a:buSzPts val="1500"/>
            </a:pPr>
            <a:endParaRPr lang="en"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94</a:t>
            </a:fld>
            <a:endParaRPr/>
          </a:p>
        </p:txBody>
      </p:sp>
    </p:spTree>
    <p:extLst>
      <p:ext uri="{BB962C8B-B14F-4D97-AF65-F5344CB8AC3E}">
        <p14:creationId xmlns:p14="http://schemas.microsoft.com/office/powerpoint/2010/main" val="3654398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D64A-7804-4BF1-AA2B-6519EA62011B}"/>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52AC6956-6F4C-43B5-A94B-9423DD58120D}"/>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5A6008AE-70EA-423D-A959-3F31DB487237}"/>
              </a:ext>
            </a:extLst>
          </p:cNvPr>
          <p:cNvSpPr>
            <a:spLocks noGrp="1"/>
          </p:cNvSpPr>
          <p:nvPr>
            <p:ph type="subTitle" idx="2"/>
          </p:nvPr>
        </p:nvSpPr>
        <p:spPr/>
        <p:txBody>
          <a:bodyPr/>
          <a:lstStyle/>
          <a:p>
            <a:r>
              <a:rPr lang="en-US" dirty="0"/>
              <a:t>Cross Site Scripting</a:t>
            </a:r>
          </a:p>
        </p:txBody>
      </p:sp>
      <p:sp>
        <p:nvSpPr>
          <p:cNvPr id="5" name="Slide Number Placeholder 4">
            <a:extLst>
              <a:ext uri="{FF2B5EF4-FFF2-40B4-BE49-F238E27FC236}">
                <a16:creationId xmlns:a16="http://schemas.microsoft.com/office/drawing/2014/main" id="{EF6DAB9F-2C3C-48C8-AEEA-1B8407104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Tree>
    <p:extLst>
      <p:ext uri="{BB962C8B-B14F-4D97-AF65-F5344CB8AC3E}">
        <p14:creationId xmlns:p14="http://schemas.microsoft.com/office/powerpoint/2010/main" val="30459544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Credential Stuffing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Attackers use lists of compromised credentials to try and find a breach</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Based on assumption that many users reuse same credentials across sites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Uses bots, automation, and scale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spTree>
    <p:extLst>
      <p:ext uri="{BB962C8B-B14F-4D97-AF65-F5344CB8AC3E}">
        <p14:creationId xmlns:p14="http://schemas.microsoft.com/office/powerpoint/2010/main" val="3265663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Credential Stuffing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Like a brute force attack</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However, instead of random strings, uses existing lists of known credentials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Powered by broad availability of compromised info and increasing sophistication of bots &amp; automation </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spTree>
    <p:extLst>
      <p:ext uri="{BB962C8B-B14F-4D97-AF65-F5344CB8AC3E}">
        <p14:creationId xmlns:p14="http://schemas.microsoft.com/office/powerpoint/2010/main" val="25195856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Credential Stuffing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Attacker sets up bot able to attempt login for multiple accounts in parallel</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Uses an automated process to test effectiveness</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Monitors for breaches and pulls/retains sensitive detail when found</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With parallel attempts, often fakes IP addresses to make difficult to trace</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98</a:t>
            </a:fld>
            <a:endParaRPr/>
          </a:p>
        </p:txBody>
      </p:sp>
    </p:spTree>
    <p:extLst>
      <p:ext uri="{BB962C8B-B14F-4D97-AF65-F5344CB8AC3E}">
        <p14:creationId xmlns:p14="http://schemas.microsoft.com/office/powerpoint/2010/main" val="1333474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Defending Against Credential Stuffing</a:t>
            </a:r>
            <a:endParaRPr dirty="0">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1000"/>
              </a:spcBef>
              <a:spcAft>
                <a:spcPts val="0"/>
              </a:spcAft>
              <a:buClr>
                <a:srgbClr val="404040"/>
              </a:buClr>
              <a:buSzPts val="1500"/>
              <a:buChar char="●"/>
            </a:pPr>
            <a:r>
              <a:rPr lang="en-US" sz="1500" dirty="0">
                <a:solidFill>
                  <a:srgbClr val="404040"/>
                </a:solidFill>
              </a:rPr>
              <a:t>Leverage MFA (Multi-Factor Authentication)</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Use a CAPTCHA (though I hate them!)</a:t>
            </a: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Gather details about user devices to create a “fingerprint” for incoming sessions – if same “fingerprint” is logged several times in sequence, block</a:t>
            </a: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99</a:t>
            </a:fld>
            <a:endParaRPr/>
          </a:p>
        </p:txBody>
      </p:sp>
    </p:spTree>
    <p:extLst>
      <p:ext uri="{BB962C8B-B14F-4D97-AF65-F5344CB8AC3E}">
        <p14:creationId xmlns:p14="http://schemas.microsoft.com/office/powerpoint/2010/main" val="39498412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kEDYHc48SzK2RKzKTuYcN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8100</TotalTime>
  <Words>14617</Words>
  <Application>Microsoft Office PowerPoint</Application>
  <PresentationFormat>On-screen Show (16:9)</PresentationFormat>
  <Paragraphs>1913</Paragraphs>
  <Slides>254</Slides>
  <Notes>178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254</vt:i4>
      </vt:variant>
    </vt:vector>
  </HeadingPairs>
  <TitlesOfParts>
    <vt:vector size="266" baseType="lpstr">
      <vt:lpstr>Montserrat</vt:lpstr>
      <vt:lpstr>Montserrat Medium</vt:lpstr>
      <vt:lpstr>Courier New</vt:lpstr>
      <vt:lpstr>Wingdings</vt:lpstr>
      <vt:lpstr>Inter</vt:lpstr>
      <vt:lpstr>Arial</vt:lpstr>
      <vt:lpstr>Calibri</vt:lpstr>
      <vt:lpstr>Trebuchet MS</vt:lpstr>
      <vt:lpstr>Merriweather</vt:lpstr>
      <vt:lpstr>Salesforce Sans</vt:lpstr>
      <vt:lpstr>Pluralsight default theme</vt:lpstr>
      <vt:lpstr>think-cell Slide</vt:lpstr>
      <vt:lpstr> Welcome EIC EDGE – Week 1 Software Development Methodology</vt:lpstr>
      <vt:lpstr>Hello</vt:lpstr>
      <vt:lpstr>Prerequisites</vt:lpstr>
      <vt:lpstr>Why study these subjects?</vt:lpstr>
      <vt:lpstr>We teach over 400 technology topics</vt:lpstr>
      <vt:lpstr>You experience our impact on a daily basis!</vt:lpstr>
      <vt:lpstr>My pledge to you</vt:lpstr>
      <vt:lpstr>Objectives</vt:lpstr>
      <vt:lpstr>Agenda</vt:lpstr>
      <vt:lpstr>Agenda</vt:lpstr>
      <vt:lpstr>How we’re going to work together</vt:lpstr>
      <vt:lpstr>Software Development Methodologies and Iterative Software Development</vt:lpstr>
      <vt:lpstr>Common Approaches to Software Development</vt:lpstr>
      <vt:lpstr>Waterfall Software Development</vt:lpstr>
      <vt:lpstr>Typical Gantt Chart</vt:lpstr>
      <vt:lpstr>Agile Software Development</vt:lpstr>
      <vt:lpstr>ESSAY:</vt:lpstr>
      <vt:lpstr>Iterative Software Development</vt:lpstr>
      <vt:lpstr>Incremental improvement to code and process</vt:lpstr>
      <vt:lpstr>Always ready to ship</vt:lpstr>
      <vt:lpstr>Iterative Feature Development</vt:lpstr>
      <vt:lpstr>Working with the Product Owner</vt:lpstr>
      <vt:lpstr>Pivoting mid-development</vt:lpstr>
      <vt:lpstr>Software Development Lifecyle (SDLC)</vt:lpstr>
      <vt:lpstr>Software Development Lifecycle (SDLC)</vt:lpstr>
      <vt:lpstr>Plan Phase</vt:lpstr>
      <vt:lpstr>Develop Phase</vt:lpstr>
      <vt:lpstr>Test Phase</vt:lpstr>
      <vt:lpstr>Release Phase</vt:lpstr>
      <vt:lpstr>Operate Phase</vt:lpstr>
      <vt:lpstr>Feedback Phase</vt:lpstr>
      <vt:lpstr>Elements of a Full-Stack App and HTTP Request/Response Cycle</vt:lpstr>
      <vt:lpstr>WORKSHOP:</vt:lpstr>
      <vt:lpstr>WORKSHOP:</vt:lpstr>
      <vt:lpstr>The Agile Manifesto and Best Practices</vt:lpstr>
      <vt:lpstr>The Agile Manifesto and its Origins</vt:lpstr>
      <vt:lpstr>Agile Values</vt:lpstr>
      <vt:lpstr>Key Elements of the Agile Approach</vt:lpstr>
      <vt:lpstr>Modern Approaches to Agile Software Development</vt:lpstr>
      <vt:lpstr>Common Agile Practices at Capital Group</vt:lpstr>
      <vt:lpstr>Typical Kanban Board</vt:lpstr>
      <vt:lpstr>Diagram of Typical Scrum Sprint</vt:lpstr>
      <vt:lpstr>Scrum Roles</vt:lpstr>
      <vt:lpstr>Scrum Roles</vt:lpstr>
      <vt:lpstr>Scrum Roles</vt:lpstr>
      <vt:lpstr>Scrum Roles</vt:lpstr>
      <vt:lpstr>Product Backlog</vt:lpstr>
      <vt:lpstr>Backlog Grooming</vt:lpstr>
      <vt:lpstr>Sprint Planning</vt:lpstr>
      <vt:lpstr>Sprint Execution</vt:lpstr>
      <vt:lpstr>Sprint Review</vt:lpstr>
      <vt:lpstr>Sprint Retrospective</vt:lpstr>
      <vt:lpstr>Team Reflection</vt:lpstr>
      <vt:lpstr>WORKSHOP:</vt:lpstr>
      <vt:lpstr>Knowledge Check</vt:lpstr>
      <vt:lpstr>Knowledge Check</vt:lpstr>
      <vt:lpstr>Knowledge Check</vt:lpstr>
      <vt:lpstr>Working with JIRA</vt:lpstr>
      <vt:lpstr>Overview of Project and Issue Tracking Software</vt:lpstr>
      <vt:lpstr>Overview of JIRA</vt:lpstr>
      <vt:lpstr>Basic Building Blocks of JIRA</vt:lpstr>
      <vt:lpstr>DEMO:</vt:lpstr>
      <vt:lpstr>Using a Scrum Board</vt:lpstr>
      <vt:lpstr>Example Scrum Board</vt:lpstr>
      <vt:lpstr>Team Activity – Story Review</vt:lpstr>
      <vt:lpstr>LAB:</vt:lpstr>
      <vt:lpstr>LAB:</vt:lpstr>
      <vt:lpstr>Introduction to DevSecOps</vt:lpstr>
      <vt:lpstr>“Shift Left” Testing Approach</vt:lpstr>
      <vt:lpstr>Common Security Attacks</vt:lpstr>
      <vt:lpstr>Denial of Service (DoS)</vt:lpstr>
      <vt:lpstr>Denial of Service (DoS)</vt:lpstr>
      <vt:lpstr>Denial of Service (DoS)</vt:lpstr>
      <vt:lpstr>Distributed Denial of Service (DDoS)</vt:lpstr>
      <vt:lpstr>Distributed Denial of Service (DDoS)</vt:lpstr>
      <vt:lpstr>Defending Against Denial of Service</vt:lpstr>
      <vt:lpstr>DEMO:</vt:lpstr>
      <vt:lpstr>SQL Injection</vt:lpstr>
      <vt:lpstr>Types of SQL Injection Attack</vt:lpstr>
      <vt:lpstr>In-band SQL Injection</vt:lpstr>
      <vt:lpstr>Blind SQL Injection</vt:lpstr>
      <vt:lpstr>Blind SQL Injection</vt:lpstr>
      <vt:lpstr>Defending Against SQL Injection</vt:lpstr>
      <vt:lpstr>LAB:</vt:lpstr>
      <vt:lpstr>Large Files</vt:lpstr>
      <vt:lpstr>Defending Against Large Files</vt:lpstr>
      <vt:lpstr>Cross Site Scripting (XSS)</vt:lpstr>
      <vt:lpstr>Cross Site Scripting (XSS)</vt:lpstr>
      <vt:lpstr>Cross Site Scripting (XSS)</vt:lpstr>
      <vt:lpstr>Cross Site Scripting (XSS)</vt:lpstr>
      <vt:lpstr>Cross Site Scripting (XSS)</vt:lpstr>
      <vt:lpstr>Cross Site Scripting (XSS)</vt:lpstr>
      <vt:lpstr>Defending Against Cross Site Scripting</vt:lpstr>
      <vt:lpstr>Defending Against Cross Site Scripting</vt:lpstr>
      <vt:lpstr>DEMO:</vt:lpstr>
      <vt:lpstr>Credential Stuffing</vt:lpstr>
      <vt:lpstr>Credential Stuffing</vt:lpstr>
      <vt:lpstr>Credential Stuffing</vt:lpstr>
      <vt:lpstr>Defending Against Credential Stuffing</vt:lpstr>
      <vt:lpstr>Defending Against Credential Stuffing</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Assessing Security Risks (Plan Phase)</vt:lpstr>
      <vt:lpstr>Assessing Security Risks</vt:lpstr>
      <vt:lpstr>Threat Modeling</vt:lpstr>
      <vt:lpstr>Threat Modeling</vt:lpstr>
      <vt:lpstr>LAB:</vt:lpstr>
      <vt:lpstr>Threat Modeling</vt:lpstr>
      <vt:lpstr>Threat Modeling – Key Considerations</vt:lpstr>
      <vt:lpstr>Shifting Security Left – Develop</vt:lpstr>
      <vt:lpstr>Shifting Security Left – Develop</vt:lpstr>
      <vt:lpstr>Moment of Reflection</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Shifting Security Left – Release</vt:lpstr>
      <vt:lpstr>Shifting Security Left – Release</vt:lpstr>
      <vt:lpstr>Shifting Security Left – Release</vt:lpstr>
      <vt:lpstr>Moment of Reflection</vt:lpstr>
      <vt:lpstr>Shifting Security Left – Operate</vt:lpstr>
      <vt:lpstr>Shifting Security Left – Operate</vt:lpstr>
      <vt:lpstr>Shifting Security Left – Operate</vt:lpstr>
      <vt:lpstr>Shifting Security Left – Operate</vt:lpstr>
      <vt:lpstr>Shifting Security Left – Operate</vt:lpstr>
      <vt:lpstr>Moment of Reflection</vt:lpstr>
      <vt:lpstr>Other Key Considerations - SAST</vt:lpstr>
      <vt:lpstr>Other Key Considerations - Containers</vt:lpstr>
      <vt:lpstr>Other Key Considerations – Sensitive Config</vt:lpstr>
      <vt:lpstr>Other Key Considerations – Sensitive Config</vt:lpstr>
      <vt:lpstr>DevSecOps</vt:lpstr>
      <vt:lpstr>DevSecOps</vt:lpstr>
      <vt:lpstr>LAB:</vt:lpstr>
      <vt:lpstr>Introduction to Test-Driven Development (TDD)</vt:lpstr>
      <vt:lpstr>Benefits to be experienced with automated testing</vt:lpstr>
      <vt:lpstr>Balancing Speed &amp; Quality</vt:lpstr>
      <vt:lpstr>What if we wrote our tests first?</vt:lpstr>
      <vt:lpstr>Test Driven Development – basic sequence</vt:lpstr>
      <vt:lpstr>Test-Driven Development (TDD) and the 3 Laws</vt:lpstr>
      <vt:lpstr>Understanding TDD</vt:lpstr>
      <vt:lpstr>Best practices with TDD</vt:lpstr>
      <vt:lpstr>To be effective, automated unit tests need to follow FIRST:</vt:lpstr>
      <vt:lpstr>Challenges</vt:lpstr>
      <vt:lpstr>Challenges</vt:lpstr>
      <vt:lpstr>Testing Strategies</vt:lpstr>
      <vt:lpstr>Using the Agile Testing Quadrant</vt:lpstr>
      <vt:lpstr>Testing Quadrant</vt:lpstr>
      <vt:lpstr>At times, without vigilance, we may find that our software testing resembles an ice cream cone rather than a pyramid</vt:lpstr>
      <vt:lpstr>Test Pyramid</vt:lpstr>
      <vt:lpstr>Test Pyramid</vt:lpstr>
      <vt:lpstr>Test Pyramid</vt:lpstr>
      <vt:lpstr>Reflection</vt:lpstr>
      <vt:lpstr>Managing Software Quality</vt:lpstr>
      <vt:lpstr>Using Test Coverage to evaluate the completeness &amp; effectiveness of our tests</vt:lpstr>
      <vt:lpstr>Wrangling “Technical Debt”</vt:lpstr>
      <vt:lpstr>Unit Testing Frameworks</vt:lpstr>
      <vt:lpstr>Purpose of a unit testing framework</vt:lpstr>
      <vt:lpstr>Popular unit testing frameworks for Python</vt:lpstr>
      <vt:lpstr>Where does a unit test come in the development cycle?</vt:lpstr>
      <vt:lpstr>Writing Unit Tests in UnitTest</vt:lpstr>
      <vt:lpstr>unittest Module</vt:lpstr>
      <vt:lpstr>unittest Module</vt:lpstr>
      <vt:lpstr>unittest Module</vt:lpstr>
      <vt:lpstr>unittest Module</vt:lpstr>
      <vt:lpstr>unittest Module</vt:lpstr>
      <vt:lpstr>unittest Module</vt:lpstr>
      <vt:lpstr>unittest Module – Setup and Teardown</vt:lpstr>
      <vt:lpstr>unittest Module – Setup and Teardown</vt:lpstr>
      <vt:lpstr>unittest Module – Setup and Teardown</vt:lpstr>
      <vt:lpstr>unittest Module – Skipping Tests</vt:lpstr>
      <vt:lpstr>Mocking – Testing Components in Isolation</vt:lpstr>
      <vt:lpstr>Mocking / Test Doubles</vt:lpstr>
      <vt:lpstr>Mocking / Test Doubles</vt:lpstr>
      <vt:lpstr>Dummies</vt:lpstr>
      <vt:lpstr>Stubs</vt:lpstr>
      <vt:lpstr>Spies</vt:lpstr>
      <vt:lpstr>Mocks</vt:lpstr>
      <vt:lpstr>Fakes</vt:lpstr>
      <vt:lpstr>Coverage</vt:lpstr>
      <vt:lpstr>Coverage</vt:lpstr>
      <vt:lpstr>Coverage</vt:lpstr>
      <vt:lpstr>Coverage – Measuring Results</vt:lpstr>
      <vt:lpstr>unittest, Mocking, and coverage - Demo</vt:lpstr>
      <vt:lpstr>unittest, Mocking, and coverage - Lab</vt:lpstr>
      <vt:lpstr>Distributed Version Control and Git</vt:lpstr>
      <vt:lpstr>What is Version Control?</vt:lpstr>
      <vt:lpstr>The Past: Client/Server Version Control</vt:lpstr>
      <vt:lpstr>The Present: Distributed Version Control</vt:lpstr>
      <vt:lpstr>Git</vt:lpstr>
      <vt:lpstr>Check-ins Over Time in Git</vt:lpstr>
      <vt:lpstr>Typical Workflow</vt:lpstr>
      <vt:lpstr>The Three Git States</vt:lpstr>
      <vt:lpstr>Demo</vt:lpstr>
      <vt:lpstr>Configuring Git</vt:lpstr>
      <vt:lpstr>Configuring Git</vt:lpstr>
      <vt:lpstr>Create a Repository</vt:lpstr>
      <vt:lpstr>Push to Remote</vt:lpstr>
      <vt:lpstr>README.md</vt:lpstr>
      <vt:lpstr>README.md</vt:lpstr>
      <vt:lpstr>git init</vt:lpstr>
      <vt:lpstr>git add</vt:lpstr>
      <vt:lpstr>git commit</vt:lpstr>
      <vt:lpstr>git remote add</vt:lpstr>
      <vt:lpstr>git push</vt:lpstr>
      <vt:lpstr>git clone</vt:lpstr>
      <vt:lpstr>git clone</vt:lpstr>
      <vt:lpstr>git clone</vt:lpstr>
      <vt:lpstr>git pull</vt:lpstr>
      <vt:lpstr>Lab</vt:lpstr>
      <vt:lpstr>Branching in Git</vt:lpstr>
      <vt:lpstr>Branching in Git</vt:lpstr>
      <vt:lpstr>Branching in Git</vt:lpstr>
      <vt:lpstr>Making Code Changes</vt:lpstr>
      <vt:lpstr>Making Code Changes</vt:lpstr>
      <vt:lpstr>Making Code Changes</vt:lpstr>
      <vt:lpstr>Pushing to Remote</vt:lpstr>
      <vt:lpstr>Pushing to Remote</vt:lpstr>
      <vt:lpstr>Pull Requests</vt:lpstr>
      <vt:lpstr>Lab</vt:lpstr>
      <vt:lpstr>Merging in Git</vt:lpstr>
      <vt:lpstr>Merging in Git</vt:lpstr>
      <vt:lpstr>Merging in Git</vt:lpstr>
      <vt:lpstr>Managing Merge</vt:lpstr>
      <vt:lpstr>Managing Merge</vt:lpstr>
      <vt:lpstr>Managing Merge</vt:lpstr>
      <vt:lpstr>Managing Merge</vt:lpstr>
      <vt:lpstr>Demo</vt:lpstr>
      <vt:lpstr>Lab</vt:lpstr>
      <vt:lpstr> Branching in Git</vt:lpstr>
      <vt:lpstr>Branching Strategy</vt:lpstr>
      <vt:lpstr>Feature Branches</vt:lpstr>
      <vt:lpstr>Use Pull Requests</vt:lpstr>
      <vt:lpstr>Protect Mainline</vt:lpstr>
      <vt:lpstr>Developing in a Branch</vt:lpstr>
      <vt:lpstr>Developing in a Branch</vt:lpstr>
      <vt:lpstr>Managing Releases</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 Gross</dc:creator>
  <cp:lastModifiedBy>Allen Sanders</cp:lastModifiedBy>
  <cp:revision>96</cp:revision>
  <dcterms:modified xsi:type="dcterms:W3CDTF">2022-09-12T22:45:16Z</dcterms:modified>
</cp:coreProperties>
</file>